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8" r:id="rId2"/>
    <p:sldId id="736" r:id="rId3"/>
    <p:sldId id="775" r:id="rId4"/>
    <p:sldId id="776" r:id="rId5"/>
    <p:sldId id="770" r:id="rId6"/>
    <p:sldId id="769" r:id="rId7"/>
    <p:sldId id="777" r:id="rId8"/>
    <p:sldId id="774" r:id="rId9"/>
    <p:sldId id="778" r:id="rId10"/>
    <p:sldId id="773" r:id="rId11"/>
    <p:sldId id="745" r:id="rId12"/>
    <p:sldId id="767" r:id="rId13"/>
    <p:sldId id="779" r:id="rId14"/>
    <p:sldId id="743" r:id="rId15"/>
    <p:sldId id="737" r:id="rId16"/>
    <p:sldId id="749" r:id="rId17"/>
    <p:sldId id="780" r:id="rId18"/>
    <p:sldId id="753" r:id="rId19"/>
    <p:sldId id="772" r:id="rId20"/>
    <p:sldId id="781" r:id="rId21"/>
    <p:sldId id="783" r:id="rId22"/>
    <p:sldId id="765" r:id="rId23"/>
    <p:sldId id="782" r:id="rId24"/>
    <p:sldId id="766" r:id="rId25"/>
    <p:sldId id="768" r:id="rId26"/>
    <p:sldId id="771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736"/>
            <p14:sldId id="775"/>
            <p14:sldId id="776"/>
            <p14:sldId id="770"/>
            <p14:sldId id="769"/>
            <p14:sldId id="777"/>
            <p14:sldId id="774"/>
            <p14:sldId id="778"/>
            <p14:sldId id="773"/>
            <p14:sldId id="745"/>
            <p14:sldId id="767"/>
            <p14:sldId id="779"/>
            <p14:sldId id="743"/>
            <p14:sldId id="737"/>
            <p14:sldId id="749"/>
            <p14:sldId id="780"/>
            <p14:sldId id="753"/>
            <p14:sldId id="772"/>
            <p14:sldId id="781"/>
            <p14:sldId id="783"/>
            <p14:sldId id="765"/>
            <p14:sldId id="782"/>
            <p14:sldId id="766"/>
            <p14:sldId id="768"/>
            <p14:sldId id="7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B283"/>
    <a:srgbClr val="006600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120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758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1134"/>
            <a:ext cx="4160937" cy="36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51134"/>
            <a:ext cx="4160936" cy="36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9188" cy="2744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much every cell in your body generates electricity! Other than your heart &amp; nervous system, nobody really knows why!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35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 Jobs, John Sculley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84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07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merican.com/article/can-zapping-the-vagus-nerve-jump-start-immuni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fl.ch/labs/courtine-lab/" TargetMode="External"/><Relationship Id="rId2" Type="http://schemas.openxmlformats.org/officeDocument/2006/relationships/hyperlink" Target="https://youtu.be/CHNzYbT7uf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rnstrauma.biomedcentral.com/articles/10.1186/s41038-018-0123-2" TargetMode="External"/><Relationship Id="rId5" Type="http://schemas.openxmlformats.org/officeDocument/2006/relationships/hyperlink" Target="https://www.independent.co.uk/life-style/health-and-families/features/electricity-new-medicine-nuroscience-brian-spinal-cord-a8614911.html" TargetMode="External"/><Relationship Id="rId4" Type="http://schemas.openxmlformats.org/officeDocument/2006/relationships/hyperlink" Target="https://www.youtube.com/watch?v=bh68vdQxft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73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e.tufts.edu/ee/12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EE 123 Bioelectricity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600"/>
            <a:ext cx="83820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Fall 2020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</a:t>
            </a:r>
            <a:r>
              <a:rPr lang="en-US" altLang="en-US" dirty="0" err="1"/>
              <a:t>Grodstein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Day #1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B4D3-816A-414E-ACE9-139B2D22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42F3-9D6E-4F9A-B3F7-2A8BA1E1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disruption “takes place on the edge of where one industry is colliding with another industry and [Jobs] said therefore you’ve got to zoom out” </a:t>
            </a:r>
          </a:p>
          <a:p>
            <a:pPr lvl="1"/>
            <a:r>
              <a:rPr lang="en-US" dirty="0"/>
              <a:t>John Sculley</a:t>
            </a:r>
          </a:p>
          <a:p>
            <a:r>
              <a:rPr lang="en-US" dirty="0"/>
              <a:t>Convergence between:</a:t>
            </a:r>
          </a:p>
          <a:p>
            <a:pPr lvl="1"/>
            <a:r>
              <a:rPr lang="en-US" dirty="0"/>
              <a:t>Biology: the controller of everything in our bodies</a:t>
            </a:r>
          </a:p>
          <a:p>
            <a:pPr lvl="1"/>
            <a:r>
              <a:rPr lang="en-US" dirty="0"/>
              <a:t>Electronics: miniature, wireless</a:t>
            </a:r>
          </a:p>
          <a:p>
            <a:pPr lvl="1"/>
            <a:r>
              <a:rPr lang="en-US" dirty="0"/>
              <a:t>Big data: </a:t>
            </a:r>
            <a:r>
              <a:rPr lang="en-US" i="1" dirty="0"/>
              <a:t>lots</a:t>
            </a:r>
            <a:r>
              <a:rPr lang="en-US" dirty="0"/>
              <a:t> of bioelectrical &amp; chemical signals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97F6B-80DB-4B28-941C-20E7A0C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F7BF-ABFA-4857-B51E-4B51C247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Electroceuticals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6F09-8E40-4051-8C02-85FB2097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71" y="1263301"/>
            <a:ext cx="7928811" cy="5071543"/>
          </a:xfrm>
        </p:spPr>
        <p:txBody>
          <a:bodyPr/>
          <a:lstStyle/>
          <a:p>
            <a:r>
              <a:rPr lang="en-US" sz="2400" dirty="0"/>
              <a:t>Electroceuticals: miniature electronic devices, alter the signal flow in (at first) peripheral nerves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£500M investment by GlaxoSmithKline (the largest British drug maker). First products expected in mid-2020s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Galvani Bioelectronics (funded by Alphabet and GSK) offering $1M prize for the first implantable device that can record/block/stimulate neural signals stably for 60 days. You don’t offer a prize unless you have some expectation it will be claimed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Trial underway to control rheumatoid arthritis with </a:t>
            </a:r>
            <a:r>
              <a:rPr lang="en-US" sz="2000" dirty="0" err="1"/>
              <a:t>vagus</a:t>
            </a:r>
            <a:r>
              <a:rPr lang="en-US" sz="2000" dirty="0"/>
              <a:t>-nerve stimulation (</a:t>
            </a:r>
            <a:r>
              <a:rPr lang="en-US" sz="2000" u="sng" dirty="0">
                <a:hlinkClick r:id="rId2"/>
              </a:rPr>
              <a:t>https://www.scientificamerican.com/article/can-zapping-the-vagus-nerve-jump-start-immunity/</a:t>
            </a:r>
            <a:r>
              <a:rPr lang="en-US" sz="2000" dirty="0"/>
              <a:t> 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US FDA recalled nearly half a million pacemakers due to a vulnerability that could allow hackers to literally stop hearts beating (https://thehackernews.com/2017/08/pacemakers-hacking.html 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E8D5-6D8D-4236-BF93-9877EC1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1066" y="6434667"/>
            <a:ext cx="2895600" cy="330200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40163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4657-2C62-4895-BF92-719A5019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electroceuticals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1993-24BC-4387-8933-9D491630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8" y="1346249"/>
            <a:ext cx="8729135" cy="4712316"/>
          </a:xfrm>
        </p:spPr>
        <p:txBody>
          <a:bodyPr/>
          <a:lstStyle/>
          <a:p>
            <a:r>
              <a:rPr lang="en-US" sz="2400" dirty="0"/>
              <a:t>Some videos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https://youtu.be/CHNzYbT7ufY</a:t>
            </a:r>
            <a:r>
              <a:rPr lang="en-US" sz="2000" dirty="0"/>
              <a:t> – walking after spinal paralysis at EPFL, and </a:t>
            </a:r>
            <a:r>
              <a:rPr lang="en-US" sz="2000" dirty="0">
                <a:hlinkClick r:id="rId3"/>
              </a:rPr>
              <a:t>https://www.epfl.ch/labs/courtine-lab/</a:t>
            </a:r>
            <a:r>
              <a:rPr lang="en-US" sz="2000" dirty="0"/>
              <a:t> </a:t>
            </a:r>
          </a:p>
          <a:p>
            <a:pPr lvl="1"/>
            <a:r>
              <a:rPr lang="en-US" sz="2000" u="sng" dirty="0">
                <a:hlinkClick r:id="rId4"/>
              </a:rPr>
              <a:t>https://www.youtube.com/watch?v=bh68vdQxftc</a:t>
            </a:r>
            <a:r>
              <a:rPr lang="en-US" sz="2000" dirty="0"/>
              <a:t> – CEO of </a:t>
            </a:r>
            <a:r>
              <a:rPr lang="en-US" sz="2000" dirty="0" err="1"/>
              <a:t>Cala</a:t>
            </a:r>
            <a:r>
              <a:rPr lang="en-US" sz="2000" dirty="0"/>
              <a:t> Health</a:t>
            </a:r>
          </a:p>
          <a:p>
            <a:r>
              <a:rPr lang="en-US" sz="2400" dirty="0"/>
              <a:t>Some articles</a:t>
            </a:r>
          </a:p>
          <a:p>
            <a:pPr lvl="1">
              <a:spcBef>
                <a:spcPts val="0"/>
              </a:spcBef>
            </a:pPr>
            <a:r>
              <a:rPr lang="en-US" sz="2000" u="sng" dirty="0">
                <a:hlinkClick r:id="rId5"/>
              </a:rPr>
              <a:t>https://www.independent.co.uk/life-style/health-and-families/features/electricity-new-medicine-nuroscience-brian-spinal-cord-a8614911.html</a:t>
            </a:r>
            <a:r>
              <a:rPr lang="en-US" sz="20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u="sng" dirty="0">
                <a:hlinkClick r:id="rId6"/>
              </a:rPr>
              <a:t>https://burnstrauma.biomedcentral.com/articles/10.1186/s41038-018-0123-2</a:t>
            </a:r>
            <a:endParaRPr lang="en-US" sz="2000" dirty="0"/>
          </a:p>
          <a:p>
            <a:r>
              <a:rPr lang="en-US" sz="2400" dirty="0"/>
              <a:t>Action Potential Venture Capital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Kendall Square VC firm, funded by GSK, specializes in electroceuticals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Arranging a guest lecture???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5050-1506-4A4E-82A8-FD0170E6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94055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0F4D80-0E1F-486B-AF5F-F8CC5D3C8BA0}"/>
              </a:ext>
            </a:extLst>
          </p:cNvPr>
          <p:cNvSpPr/>
          <p:nvPr/>
        </p:nvSpPr>
        <p:spPr>
          <a:xfrm>
            <a:off x="685800" y="3167122"/>
            <a:ext cx="7255042" cy="62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9D26-E156-4DBB-9231-74A6E6FB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E32C-A9EB-4D8B-8EEA-98661F8E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676400"/>
            <a:ext cx="8455632" cy="4419600"/>
          </a:xfrm>
        </p:spPr>
        <p:txBody>
          <a:bodyPr/>
          <a:lstStyle/>
          <a:p>
            <a:r>
              <a:rPr lang="en-US" sz="2400" dirty="0"/>
              <a:t>One of the black mysteries of biology</a:t>
            </a:r>
          </a:p>
          <a:p>
            <a:r>
              <a:rPr lang="en-US" sz="2400" dirty="0"/>
              <a:t>An egg and sperm unite to form one cell. That cell contains all of your DNA</a:t>
            </a:r>
          </a:p>
          <a:p>
            <a:r>
              <a:rPr lang="en-US" sz="2400" dirty="0"/>
              <a:t>Fast forward 9 months or so. You now have 37 T cells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has exactly the same DNA as the one starting cell.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DNA is the software that tells a cell how to behave. How can they do different things?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Because every cell runs the same software, but with different inputs (in this case, chemical and electrical signals that are </a:t>
            </a:r>
            <a:r>
              <a:rPr lang="en-US" sz="2000"/>
              <a:t>the SW </a:t>
            </a:r>
            <a:r>
              <a:rPr lang="en-US" sz="2000" dirty="0"/>
              <a:t>outputs)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All of those 37T cells, </a:t>
            </a:r>
            <a:r>
              <a:rPr lang="en-US" sz="2000" i="1" dirty="0"/>
              <a:t>each running the exact same software</a:t>
            </a:r>
            <a:r>
              <a:rPr lang="en-US" sz="2000" dirty="0"/>
              <a:t>, have talked to each other and agreed on who does what! Which are eyes, feet, etc.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Incredible feat of distributed computing. No idea how!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4B1CE-30DE-4334-9FEA-D4241474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1346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CD74-4983-4830-A331-1237FA10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304800"/>
            <a:ext cx="8305802" cy="1143000"/>
          </a:xfrm>
        </p:spPr>
        <p:txBody>
          <a:bodyPr/>
          <a:lstStyle/>
          <a:p>
            <a:r>
              <a:rPr lang="en-US" sz="4000" dirty="0"/>
              <a:t>Morphogenesis in popular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F9F9-54A9-4BCB-AE9E-F8ED3F41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64000"/>
            <a:ext cx="7772400" cy="2031999"/>
          </a:xfrm>
        </p:spPr>
        <p:txBody>
          <a:bodyPr/>
          <a:lstStyle/>
          <a:p>
            <a:r>
              <a:rPr lang="en-US" sz="2400" dirty="0"/>
              <a:t>We will not cover genetic engineering of mutant animals</a:t>
            </a:r>
          </a:p>
          <a:p>
            <a:r>
              <a:rPr lang="en-US" sz="2400" dirty="0"/>
              <a:t>(We will talk about some very weird nature)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812DD-CF06-4A03-86E8-1DA9E6E2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1A309-2956-4884-B4D3-6C49C23D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41" y="1515533"/>
            <a:ext cx="1562629" cy="1562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FA5F8-B41C-45E7-B7C2-A9AEDAE9439F}"/>
              </a:ext>
            </a:extLst>
          </p:cNvPr>
          <p:cNvSpPr txBox="1"/>
          <p:nvPr/>
        </p:nvSpPr>
        <p:spPr>
          <a:xfrm>
            <a:off x="2074335" y="2988735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mockingjay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2F39F2-D3F7-4A5B-B768-906A2CF1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28" y="1310217"/>
            <a:ext cx="1733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EE83-3DA1-4A2D-8E10-F9AE294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078D-1D3A-4EAF-9D8A-41058752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787"/>
            <a:ext cx="7772400" cy="4868345"/>
          </a:xfrm>
        </p:spPr>
        <p:txBody>
          <a:bodyPr/>
          <a:lstStyle/>
          <a:p>
            <a:r>
              <a:rPr lang="en-US" dirty="0"/>
              <a:t>If we’re not trying to build the Hunger Games, why do we care about morphogenesis?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It’s a cool problem &amp; a dark mystery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want to turn a stem cell into a kidney (avoid a lifetime of immune suppressants)</a:t>
            </a:r>
          </a:p>
          <a:p>
            <a:r>
              <a:rPr lang="en-US" dirty="0"/>
              <a:t>Problem: nobody quite knows how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Works fine in an embryo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Throw a stem cell into an adult body </a:t>
            </a:r>
            <a:r>
              <a:rPr lang="en-US" dirty="0">
                <a:sym typeface="Symbol" panose="05050102010706020507" pitchFamily="18" charset="2"/>
              </a:rPr>
              <a:t> no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Punch line: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“37T cells have talked to each other and agreed…”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Growing evidence of electrical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377F-646F-4117-A166-1503FB7C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3260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0F4D80-0E1F-486B-AF5F-F8CC5D3C8BA0}"/>
              </a:ext>
            </a:extLst>
          </p:cNvPr>
          <p:cNvSpPr/>
          <p:nvPr/>
        </p:nvSpPr>
        <p:spPr>
          <a:xfrm>
            <a:off x="685800" y="3711871"/>
            <a:ext cx="7255042" cy="62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154F-CAE9-4BB0-A175-961D16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4976-9270-445A-92EE-D9C876FD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3123"/>
            <a:ext cx="6611645" cy="4419600"/>
          </a:xfrm>
        </p:spPr>
        <p:txBody>
          <a:bodyPr/>
          <a:lstStyle/>
          <a:p>
            <a:r>
              <a:rPr lang="en-US" sz="2400" dirty="0"/>
              <a:t>Biology for electroceuticals: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Cells, ions, ion pumps, neurons</a:t>
            </a:r>
          </a:p>
          <a:p>
            <a:r>
              <a:rPr lang="en-US" sz="2400" dirty="0"/>
              <a:t>Computer programming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Python</a:t>
            </a:r>
          </a:p>
          <a:p>
            <a:r>
              <a:rPr lang="en-US" sz="2400" dirty="0"/>
              <a:t>EE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Modeling cells as electrical circuits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Analysis: batteries, R, C (ES3)</a:t>
            </a:r>
          </a:p>
          <a:p>
            <a:r>
              <a:rPr lang="en-US" sz="2400" dirty="0"/>
              <a:t>Physics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What is voltage, current?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Diffusion and drift, Nernst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912C-A6FB-44B4-8ECB-115A9DA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A478-B6B2-4EC1-8F9D-0665D24DAE17}"/>
              </a:ext>
            </a:extLst>
          </p:cNvPr>
          <p:cNvSpPr txBox="1"/>
          <p:nvPr/>
        </p:nvSpPr>
        <p:spPr>
          <a:xfrm>
            <a:off x="6188846" y="1937825"/>
            <a:ext cx="22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 it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222C4-970D-4C14-BC76-25C836642163}"/>
              </a:ext>
            </a:extLst>
          </p:cNvPr>
          <p:cNvSpPr txBox="1"/>
          <p:nvPr/>
        </p:nvSpPr>
        <p:spPr>
          <a:xfrm>
            <a:off x="6229943" y="3654900"/>
            <a:ext cx="265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Khan Academy, etc.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2E5193-00C1-4896-B5DB-E2AA7A4B8763}"/>
              </a:ext>
            </a:extLst>
          </p:cNvPr>
          <p:cNvCxnSpPr/>
          <p:nvPr/>
        </p:nvCxnSpPr>
        <p:spPr>
          <a:xfrm flipH="1" flipV="1">
            <a:off x="4767209" y="1865112"/>
            <a:ext cx="1252591" cy="3335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761E9-0C8B-4AAF-B230-74C6F7D1F399}"/>
              </a:ext>
            </a:extLst>
          </p:cNvPr>
          <p:cNvCxnSpPr>
            <a:cxnSpLocks/>
          </p:cNvCxnSpPr>
          <p:nvPr/>
        </p:nvCxnSpPr>
        <p:spPr>
          <a:xfrm flipH="1">
            <a:off x="4263775" y="2399490"/>
            <a:ext cx="1925072" cy="2182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CBC0FE-1C0C-44BD-AF0A-3F27B0B51A5D}"/>
              </a:ext>
            </a:extLst>
          </p:cNvPr>
          <p:cNvCxnSpPr>
            <a:cxnSpLocks/>
          </p:cNvCxnSpPr>
          <p:nvPr/>
        </p:nvCxnSpPr>
        <p:spPr>
          <a:xfrm flipH="1" flipV="1">
            <a:off x="3525892" y="2518378"/>
            <a:ext cx="2662954" cy="12988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75624-9128-4B74-A1BB-569FD91C4E95}"/>
              </a:ext>
            </a:extLst>
          </p:cNvPr>
          <p:cNvCxnSpPr>
            <a:cxnSpLocks/>
          </p:cNvCxnSpPr>
          <p:nvPr/>
        </p:nvCxnSpPr>
        <p:spPr>
          <a:xfrm flipH="1" flipV="1">
            <a:off x="4767209" y="3654900"/>
            <a:ext cx="1421637" cy="3006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9855D-1A32-434E-874F-CBB19DD8E155}"/>
              </a:ext>
            </a:extLst>
          </p:cNvPr>
          <p:cNvCxnSpPr>
            <a:cxnSpLocks/>
          </p:cNvCxnSpPr>
          <p:nvPr/>
        </p:nvCxnSpPr>
        <p:spPr>
          <a:xfrm flipH="1">
            <a:off x="4476308" y="2399490"/>
            <a:ext cx="1543492" cy="8036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154F-CAE9-4BB0-A175-961D16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4976-9270-445A-92EE-D9C876FD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3123"/>
            <a:ext cx="6611645" cy="4419600"/>
          </a:xfrm>
        </p:spPr>
        <p:txBody>
          <a:bodyPr/>
          <a:lstStyle/>
          <a:p>
            <a:r>
              <a:rPr lang="en-US" dirty="0"/>
              <a:t>Medicine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Neurology, cardiac electrophysiology</a:t>
            </a:r>
          </a:p>
          <a:p>
            <a:r>
              <a:rPr lang="en-US" dirty="0"/>
              <a:t>Biology for morphogenesis: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central dogma and a bit of molecular bio</a:t>
            </a:r>
          </a:p>
          <a:p>
            <a:pPr lvl="1">
              <a:spcBef>
                <a:spcPts val="0"/>
              </a:spcBef>
            </a:pPr>
            <a:r>
              <a:rPr lang="en-US" dirty="0"/>
              <a:t>DNA, RNA, proteins, promoters, TFs</a:t>
            </a:r>
          </a:p>
          <a:p>
            <a:pPr>
              <a:spcBef>
                <a:spcPts val="0"/>
              </a:spcBef>
            </a:pPr>
            <a:r>
              <a:rPr lang="en-US" dirty="0"/>
              <a:t>All of this is taught here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912C-A6FB-44B4-8ECB-115A9DA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960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A99-0089-4D35-8B98-CC045FA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(won’t)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DAED-AD3B-488C-A1C4-EFA2FCBD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271934" cy="4199467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https://xkcd.com/730/</a:t>
            </a:r>
            <a:endParaRPr lang="en-US" sz="2400" dirty="0"/>
          </a:p>
          <a:p>
            <a:r>
              <a:rPr lang="en-US" dirty="0"/>
              <a:t>This is a (sort of) new class, about bioelectricity</a:t>
            </a:r>
          </a:p>
          <a:p>
            <a:r>
              <a:rPr lang="en-US" dirty="0"/>
              <a:t>We will </a:t>
            </a:r>
            <a:r>
              <a:rPr lang="en-US" i="1" dirty="0"/>
              <a:t>not</a:t>
            </a:r>
            <a:r>
              <a:rPr lang="en-US" dirty="0"/>
              <a:t> be building circuits like the comic (Darn!)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33DD-3556-4973-965A-7F11E26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77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430E-736A-49BA-A723-3566AC9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4940-D00E-46AC-A4F4-15CCE60D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178"/>
            <a:ext cx="8201346" cy="4775768"/>
          </a:xfrm>
        </p:spPr>
        <p:txBody>
          <a:bodyPr/>
          <a:lstStyle/>
          <a:p>
            <a:r>
              <a:rPr lang="en-US" dirty="0"/>
              <a:t>Ability to hold a traditional classroom is uncertain at best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Tufts requires that we support async learning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unlikely that one or more of us may take “vacations”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may all get sent home at some point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Many people won’t want to return after Thanksgiving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Different people with different backgrounds</a:t>
            </a:r>
            <a:endParaRPr lang="en-US" dirty="0"/>
          </a:p>
          <a:p>
            <a:r>
              <a:rPr lang="en-US" dirty="0"/>
              <a:t>Big-picture course goals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a required course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Goal: introduce you to a high-impact, quick-changing area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Pace is driven by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BAB8-A484-490F-94A4-4E27D542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2B6-FCD4-4DF6-B56D-E8B89F4B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4805-9792-4FAB-9039-C00B0D87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451"/>
            <a:ext cx="7772400" cy="4703849"/>
          </a:xfrm>
        </p:spPr>
        <p:txBody>
          <a:bodyPr/>
          <a:lstStyle/>
          <a:p>
            <a:r>
              <a:rPr lang="en-US" dirty="0"/>
              <a:t>All lectures available as short videos</a:t>
            </a:r>
          </a:p>
          <a:p>
            <a:r>
              <a:rPr lang="en-US" dirty="0"/>
              <a:t>Divide up into groups of 2-3 people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each group goes mostly at its own pace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Try to have different skill sets in each group</a:t>
            </a:r>
          </a:p>
          <a:p>
            <a:r>
              <a:rPr lang="en-US" dirty="0"/>
              <a:t>Meet once/week for questions/discussions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Could be as a class in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Could be just your group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be via Zoom if needed</a:t>
            </a:r>
          </a:p>
          <a:p>
            <a:r>
              <a:rPr lang="en-US" dirty="0"/>
              <a:t>Details TBD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Switch groups halfway through?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Same groups for final projects?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A3A39-6994-4B15-A977-36598AE5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568F-8C6B-4B5F-B1B3-C479FA07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28F6-621B-426F-9004-A8EFA5BE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0731"/>
            <a:ext cx="7772400" cy="4997668"/>
          </a:xfrm>
        </p:spPr>
        <p:txBody>
          <a:bodyPr/>
          <a:lstStyle/>
          <a:p>
            <a:r>
              <a:rPr lang="en-US" dirty="0"/>
              <a:t>No tests</a:t>
            </a:r>
          </a:p>
          <a:p>
            <a:r>
              <a:rPr lang="en-US" dirty="0"/>
              <a:t>5-8 short Python programs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Usually about 10-20 lines, plus a few discussion questions</a:t>
            </a:r>
          </a:p>
          <a:p>
            <a:r>
              <a:rPr lang="en-US" dirty="0"/>
              <a:t>Two physical labs (EMG, ECG)</a:t>
            </a:r>
          </a:p>
          <a:p>
            <a:r>
              <a:rPr lang="en-US" dirty="0"/>
              <a:t>Quizzes, of a sort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in-class sit-down quizzes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Maybe walking quizzes with your group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Maybe you make your own quizzes</a:t>
            </a:r>
          </a:p>
          <a:p>
            <a:r>
              <a:rPr lang="en-US" dirty="0"/>
              <a:t>Final project or stepped-up lab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work in groups if desired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E2B7-60C9-4F5F-82EC-6A0AD1A7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31553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59D-3137-46C6-B714-B66087C6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DDDB-0B0A-4A10-8C4B-EF374315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334532"/>
            <a:ext cx="8427307" cy="4732638"/>
          </a:xfrm>
        </p:spPr>
        <p:txBody>
          <a:bodyPr/>
          <a:lstStyle/>
          <a:p>
            <a:r>
              <a:rPr lang="en-US" sz="2400" dirty="0"/>
              <a:t>Measure your own EMG (signals from brain to muscles)</a:t>
            </a:r>
          </a:p>
          <a:p>
            <a:r>
              <a:rPr lang="en-US" sz="2400" dirty="0"/>
              <a:t>Measure your own ECG (heartbeat signal)</a:t>
            </a:r>
          </a:p>
          <a:p>
            <a:r>
              <a:rPr lang="en-US" sz="2400" dirty="0"/>
              <a:t>Equipment: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Small pre-amp. Can build it yourself or have it pre-built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Display. Either a scope or a laptop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Scope: can use one if you have one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Can use a laptop with the right software (WIP)</a:t>
            </a:r>
          </a:p>
          <a:p>
            <a:r>
              <a:rPr lang="en-US" sz="2400" dirty="0"/>
              <a:t>Recording your own signals is </a:t>
            </a:r>
            <a:r>
              <a:rPr lang="en-US" sz="2400" b="1" i="1" dirty="0"/>
              <a:t>optional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is </a:t>
            </a:r>
            <a:r>
              <a:rPr lang="en-US" sz="2000" b="1" i="1" dirty="0"/>
              <a:t>confidential medical data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Turn in one data set per group (or turn in mine)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None of us are clinically qualified to diagnose from an EMG or ECG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Any abnormalities you see may well be artifacts of our cheap equipment. See a licensed doctor if you have concerns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60CB9-2BB4-47B2-9E25-2B937DE6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6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54B3-E733-4B3F-A2EA-0AE2FE8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1151-0AB3-46CF-BF6E-FF5AD7D1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https://www.ece.tufts.edu/ee/123</a:t>
            </a:r>
            <a:endParaRPr lang="en-US" dirty="0"/>
          </a:p>
          <a:p>
            <a:pPr lvl="1"/>
            <a:r>
              <a:rPr lang="en-US" dirty="0"/>
              <a:t>Syllabus, class calendar, all lecture slides</a:t>
            </a:r>
          </a:p>
          <a:p>
            <a:pPr lvl="1"/>
            <a:r>
              <a:rPr lang="en-US" dirty="0"/>
              <a:t>All labs, as well as the lab turn-in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04F61-DF79-45BE-AF7F-63D1D85E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791447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DCB9-7BBB-4F95-9193-BDDB11B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&amp;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025-5823-4817-BE11-8016F4C3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topics:</a:t>
            </a:r>
          </a:p>
          <a:p>
            <a:pPr lvl="1"/>
            <a:r>
              <a:rPr lang="en-US" dirty="0"/>
              <a:t>What is bioelectricity?</a:t>
            </a:r>
          </a:p>
          <a:p>
            <a:pPr lvl="1"/>
            <a:r>
              <a:rPr lang="en-US" dirty="0"/>
              <a:t>Bioelectricity in neurons</a:t>
            </a:r>
          </a:p>
          <a:p>
            <a:pPr lvl="1"/>
            <a:r>
              <a:rPr lang="en-US" dirty="0"/>
              <a:t>Bioelectricity in the heart</a:t>
            </a:r>
          </a:p>
          <a:p>
            <a:pPr lvl="1"/>
            <a:r>
              <a:rPr lang="en-US" dirty="0"/>
              <a:t>Bioelectricity in worms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9BC9F-897A-48C7-9B14-F90EE35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19771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27C6-04D6-41C3-877D-D7A3583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bioelectricity?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3EB2-3FAF-48F4-959C-23E6330A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charged particles (ions) + pumps</a:t>
            </a:r>
          </a:p>
          <a:p>
            <a:r>
              <a:rPr lang="en-US" dirty="0"/>
              <a:t>Neurons and your ECG are well known</a:t>
            </a:r>
          </a:p>
          <a:p>
            <a:r>
              <a:rPr lang="en-US" dirty="0"/>
              <a:t>Most every cell in your body creates its own voltage!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Nobody is quite sure why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74531-EC49-4707-A955-916377E8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9332C-E135-42CE-BFDE-670B9823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327357"/>
            <a:ext cx="8991600" cy="16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0F4D80-0E1F-486B-AF5F-F8CC5D3C8BA0}"/>
              </a:ext>
            </a:extLst>
          </p:cNvPr>
          <p:cNvSpPr/>
          <p:nvPr/>
        </p:nvSpPr>
        <p:spPr>
          <a:xfrm>
            <a:off x="685800" y="1588168"/>
            <a:ext cx="7002379" cy="62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585-9185-40BB-AF7B-ED3C25E6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bioelectricity?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8DAB-D8C2-4186-83AC-E98806EE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suggestions for a definition?</a:t>
            </a:r>
          </a:p>
          <a:p>
            <a:r>
              <a:rPr lang="en-US" dirty="0"/>
              <a:t>What parts of your body do you think use it?</a:t>
            </a:r>
          </a:p>
          <a:p>
            <a:pPr lvl="1"/>
            <a:r>
              <a:rPr lang="en-US" dirty="0"/>
              <a:t>Brain?</a:t>
            </a:r>
          </a:p>
          <a:p>
            <a:pPr lvl="1"/>
            <a:r>
              <a:rPr lang="en-US" dirty="0"/>
              <a:t>Heart?</a:t>
            </a:r>
          </a:p>
          <a:p>
            <a:pPr lvl="1"/>
            <a:r>
              <a:rPr lang="en-US" dirty="0"/>
              <a:t>Anyplace else?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73502-9B19-47CE-B3C1-5C15877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2EE-A6AB-4E2E-B764-DF2C4F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31FB-7D0F-4965-9517-FE0159AA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0618"/>
            <a:ext cx="7772400" cy="4907665"/>
          </a:xfrm>
        </p:spPr>
        <p:txBody>
          <a:bodyPr/>
          <a:lstStyle/>
          <a:p>
            <a:r>
              <a:rPr lang="en-US" dirty="0"/>
              <a:t>1980-2015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Computing goes from slide rule to cell phones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Changes the world (not always for the better!)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Pace of change is slowing down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Industry focus: Neural network for better ads</a:t>
            </a:r>
          </a:p>
          <a:p>
            <a:r>
              <a:rPr lang="en-US" dirty="0"/>
              <a:t>2015-2040?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Biology + engineering = ?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Biology  + electricity = 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Already changing the world (not always for the better!)</a:t>
            </a:r>
          </a:p>
          <a:p>
            <a:r>
              <a:rPr lang="en-US" dirty="0"/>
              <a:t>Motto: </a:t>
            </a:r>
            <a:r>
              <a:rPr lang="en-US" i="1" dirty="0"/>
              <a:t>successful engineering is interdisciplinary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easy problems have mostly already been solved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live in an interdisciplinary world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FD47-9708-4D0A-9FC3-28418C2D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0F4D80-0E1F-486B-AF5F-F8CC5D3C8BA0}"/>
              </a:ext>
            </a:extLst>
          </p:cNvPr>
          <p:cNvSpPr/>
          <p:nvPr/>
        </p:nvSpPr>
        <p:spPr>
          <a:xfrm>
            <a:off x="685800" y="2177712"/>
            <a:ext cx="7002379" cy="62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9400-A15D-4C1B-8696-18FE48A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think of any successes?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9249-9E67-4DE2-9B64-1C777B2D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21" y="1676400"/>
            <a:ext cx="7890029" cy="4419600"/>
          </a:xfrm>
        </p:spPr>
        <p:txBody>
          <a:bodyPr/>
          <a:lstStyle/>
          <a:p>
            <a:r>
              <a:rPr lang="en-US" dirty="0"/>
              <a:t>Where has bioelectrical medicine succeeded so far?</a:t>
            </a:r>
          </a:p>
          <a:p>
            <a:pPr lvl="1"/>
            <a:r>
              <a:rPr lang="en-US" dirty="0"/>
              <a:t>Diagnosis tools?</a:t>
            </a:r>
          </a:p>
          <a:p>
            <a:pPr lvl="1"/>
            <a:r>
              <a:rPr lang="en-US" dirty="0"/>
              <a:t>Drugs that affect your bioelectrical system?</a:t>
            </a:r>
          </a:p>
          <a:p>
            <a:pPr lvl="1"/>
            <a:r>
              <a:rPr lang="en-US" dirty="0"/>
              <a:t>Implants that affect your bioelectrical system?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C7D75-9D29-4A0E-994C-777B3A6A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0F4D80-0E1F-486B-AF5F-F8CC5D3C8BA0}"/>
              </a:ext>
            </a:extLst>
          </p:cNvPr>
          <p:cNvSpPr/>
          <p:nvPr/>
        </p:nvSpPr>
        <p:spPr>
          <a:xfrm>
            <a:off x="685800" y="2671008"/>
            <a:ext cx="7255042" cy="62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72268-6F7D-4DB2-818B-18C1F7A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FA98-E609-4776-BFD2-37D9708B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bioelectricity and why do we care?</a:t>
            </a:r>
          </a:p>
          <a:p>
            <a:r>
              <a:rPr lang="en-US" dirty="0"/>
              <a:t>The past – impact in the last 50 years</a:t>
            </a:r>
          </a:p>
          <a:p>
            <a:r>
              <a:rPr lang="en-US" dirty="0"/>
              <a:t>The present and near future – the next 10 years</a:t>
            </a:r>
          </a:p>
          <a:p>
            <a:r>
              <a:rPr lang="en-US" dirty="0"/>
              <a:t>Basic research in body shape</a:t>
            </a:r>
          </a:p>
          <a:p>
            <a:r>
              <a:rPr lang="en-US" dirty="0"/>
              <a:t>Logistics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047D-C60B-42D0-B247-DBCA108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40082</TotalTime>
  <Words>1642</Words>
  <Application>Microsoft Office PowerPoint</Application>
  <PresentationFormat>On-screen Show (4:3)</PresentationFormat>
  <Paragraphs>236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Times New Roman</vt:lpstr>
      <vt:lpstr>Default Design</vt:lpstr>
      <vt:lpstr>EE 123 Bioelectricity</vt:lpstr>
      <vt:lpstr>What we (won’t) build</vt:lpstr>
      <vt:lpstr>Agenda for today</vt:lpstr>
      <vt:lpstr>Agenda for today</vt:lpstr>
      <vt:lpstr>What is bioelectricity?</vt:lpstr>
      <vt:lpstr>Why might you care?</vt:lpstr>
      <vt:lpstr>Agenda for today</vt:lpstr>
      <vt:lpstr>Can you think of any successes?</vt:lpstr>
      <vt:lpstr>Agenda for today</vt:lpstr>
      <vt:lpstr>Why now?</vt:lpstr>
      <vt:lpstr>Electroceuticals</vt:lpstr>
      <vt:lpstr>More electroceuticals</vt:lpstr>
      <vt:lpstr>Agenda for today</vt:lpstr>
      <vt:lpstr>Morphogenesis</vt:lpstr>
      <vt:lpstr>Morphogenesis in popular culture</vt:lpstr>
      <vt:lpstr>Why do we care?</vt:lpstr>
      <vt:lpstr>Agenda for today</vt:lpstr>
      <vt:lpstr>What will we learn in…</vt:lpstr>
      <vt:lpstr>What will we learn in…</vt:lpstr>
      <vt:lpstr>Constraints and goals</vt:lpstr>
      <vt:lpstr>Proposed organization</vt:lpstr>
      <vt:lpstr>Workload</vt:lpstr>
      <vt:lpstr>Physical labs</vt:lpstr>
      <vt:lpstr>Class web page</vt:lpstr>
      <vt:lpstr>What we’ll cover &amp; how</vt:lpstr>
      <vt:lpstr>What is bioelectricity?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1238</cp:revision>
  <cp:lastPrinted>2005-02-07T17:53:54Z</cp:lastPrinted>
  <dcterms:created xsi:type="dcterms:W3CDTF">2002-09-07T18:50:54Z</dcterms:created>
  <dcterms:modified xsi:type="dcterms:W3CDTF">2020-06-26T18:45:57Z</dcterms:modified>
</cp:coreProperties>
</file>