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328" r:id="rId2"/>
    <p:sldId id="832" r:id="rId3"/>
    <p:sldId id="859" r:id="rId4"/>
    <p:sldId id="860" r:id="rId5"/>
    <p:sldId id="852" r:id="rId6"/>
    <p:sldId id="691" r:id="rId7"/>
    <p:sldId id="692" r:id="rId8"/>
    <p:sldId id="696" r:id="rId9"/>
    <p:sldId id="698" r:id="rId10"/>
    <p:sldId id="764" r:id="rId11"/>
    <p:sldId id="699" r:id="rId12"/>
    <p:sldId id="765" r:id="rId13"/>
    <p:sldId id="863" r:id="rId14"/>
    <p:sldId id="766" r:id="rId15"/>
    <p:sldId id="809" r:id="rId16"/>
    <p:sldId id="701" r:id="rId17"/>
    <p:sldId id="695" r:id="rId18"/>
    <p:sldId id="853" r:id="rId19"/>
    <p:sldId id="803" r:id="rId20"/>
    <p:sldId id="760" r:id="rId21"/>
    <p:sldId id="761" r:id="rId22"/>
    <p:sldId id="743" r:id="rId23"/>
    <p:sldId id="821" r:id="rId24"/>
    <p:sldId id="854" r:id="rId25"/>
    <p:sldId id="805" r:id="rId26"/>
    <p:sldId id="824" r:id="rId27"/>
    <p:sldId id="841" r:id="rId28"/>
    <p:sldId id="842" r:id="rId29"/>
    <p:sldId id="840" r:id="rId30"/>
    <p:sldId id="843" r:id="rId31"/>
    <p:sldId id="814" r:id="rId32"/>
    <p:sldId id="802" r:id="rId33"/>
    <p:sldId id="739" r:id="rId34"/>
    <p:sldId id="740" r:id="rId35"/>
    <p:sldId id="741" r:id="rId36"/>
    <p:sldId id="861" r:id="rId37"/>
    <p:sldId id="855" r:id="rId38"/>
    <p:sldId id="864" r:id="rId39"/>
    <p:sldId id="825" r:id="rId40"/>
    <p:sldId id="847" r:id="rId41"/>
    <p:sldId id="848" r:id="rId42"/>
    <p:sldId id="849" r:id="rId43"/>
    <p:sldId id="762" r:id="rId44"/>
    <p:sldId id="745" r:id="rId45"/>
    <p:sldId id="846" r:id="rId46"/>
    <p:sldId id="850" r:id="rId47"/>
    <p:sldId id="811" r:id="rId48"/>
    <p:sldId id="856" r:id="rId49"/>
    <p:sldId id="851" r:id="rId50"/>
    <p:sldId id="770" r:id="rId51"/>
    <p:sldId id="772" r:id="rId52"/>
    <p:sldId id="773" r:id="rId53"/>
    <p:sldId id="775" r:id="rId54"/>
    <p:sldId id="776" r:id="rId55"/>
    <p:sldId id="777" r:id="rId56"/>
    <p:sldId id="778" r:id="rId57"/>
    <p:sldId id="826" r:id="rId58"/>
    <p:sldId id="748" r:id="rId59"/>
    <p:sldId id="747" r:id="rId60"/>
    <p:sldId id="857" r:id="rId61"/>
    <p:sldId id="750" r:id="rId62"/>
    <p:sldId id="751" r:id="rId63"/>
    <p:sldId id="752" r:id="rId64"/>
    <p:sldId id="753" r:id="rId65"/>
    <p:sldId id="754" r:id="rId66"/>
    <p:sldId id="828" r:id="rId67"/>
    <p:sldId id="829" r:id="rId68"/>
    <p:sldId id="830" r:id="rId69"/>
    <p:sldId id="755" r:id="rId70"/>
    <p:sldId id="758" r:id="rId71"/>
    <p:sldId id="862" r:id="rId72"/>
    <p:sldId id="865" r:id="rId73"/>
    <p:sldId id="820" r:id="rId74"/>
    <p:sldId id="759" r:id="rId75"/>
    <p:sldId id="769" r:id="rId76"/>
    <p:sldId id="756" r:id="rId77"/>
    <p:sldId id="757" r:id="rId78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2658ED4-02B7-407F-B04E-0B16F0BB8C04}">
          <p14:sldIdLst>
            <p14:sldId id="328"/>
            <p14:sldId id="832"/>
            <p14:sldId id="859"/>
            <p14:sldId id="860"/>
            <p14:sldId id="852"/>
            <p14:sldId id="691"/>
            <p14:sldId id="692"/>
            <p14:sldId id="696"/>
            <p14:sldId id="698"/>
            <p14:sldId id="764"/>
            <p14:sldId id="699"/>
            <p14:sldId id="765"/>
            <p14:sldId id="863"/>
            <p14:sldId id="766"/>
            <p14:sldId id="809"/>
            <p14:sldId id="701"/>
            <p14:sldId id="695"/>
            <p14:sldId id="853"/>
            <p14:sldId id="803"/>
            <p14:sldId id="760"/>
            <p14:sldId id="761"/>
            <p14:sldId id="743"/>
            <p14:sldId id="821"/>
            <p14:sldId id="854"/>
            <p14:sldId id="805"/>
            <p14:sldId id="824"/>
            <p14:sldId id="841"/>
            <p14:sldId id="842"/>
            <p14:sldId id="840"/>
            <p14:sldId id="843"/>
            <p14:sldId id="814"/>
            <p14:sldId id="802"/>
            <p14:sldId id="739"/>
            <p14:sldId id="740"/>
            <p14:sldId id="741"/>
            <p14:sldId id="861"/>
            <p14:sldId id="855"/>
            <p14:sldId id="864"/>
            <p14:sldId id="825"/>
            <p14:sldId id="847"/>
            <p14:sldId id="848"/>
            <p14:sldId id="849"/>
            <p14:sldId id="762"/>
            <p14:sldId id="745"/>
            <p14:sldId id="846"/>
            <p14:sldId id="850"/>
            <p14:sldId id="811"/>
            <p14:sldId id="856"/>
            <p14:sldId id="851"/>
            <p14:sldId id="770"/>
            <p14:sldId id="772"/>
            <p14:sldId id="773"/>
            <p14:sldId id="775"/>
            <p14:sldId id="776"/>
            <p14:sldId id="777"/>
            <p14:sldId id="778"/>
            <p14:sldId id="826"/>
            <p14:sldId id="748"/>
            <p14:sldId id="747"/>
            <p14:sldId id="857"/>
            <p14:sldId id="750"/>
            <p14:sldId id="751"/>
            <p14:sldId id="752"/>
            <p14:sldId id="753"/>
            <p14:sldId id="754"/>
            <p14:sldId id="828"/>
            <p14:sldId id="829"/>
            <p14:sldId id="830"/>
            <p14:sldId id="755"/>
            <p14:sldId id="758"/>
            <p14:sldId id="862"/>
            <p14:sldId id="865"/>
            <p14:sldId id="820"/>
            <p14:sldId id="759"/>
            <p14:sldId id="769"/>
            <p14:sldId id="756"/>
            <p14:sldId id="7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6600"/>
    <a:srgbClr val="F1B28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83105" autoAdjust="0"/>
  </p:normalViewPr>
  <p:slideViewPr>
    <p:cSldViewPr snapToGrid="0">
      <p:cViewPr varScale="1">
        <p:scale>
          <a:sx n="85" d="100"/>
          <a:sy n="85" d="100"/>
        </p:scale>
        <p:origin x="15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27588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844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7" tIns="46561" rIns="93117" bIns="46561" numCol="1" anchor="t" anchorCtr="0" compatLnSpc="1">
            <a:prstTxWarp prst="textNoShape">
              <a:avLst/>
            </a:prstTxWarp>
          </a:bodyPr>
          <a:lstStyle>
            <a:lvl1pPr defTabSz="931939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558" y="0"/>
            <a:ext cx="4028843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7" tIns="46561" rIns="93117" bIns="46561" numCol="1" anchor="t" anchorCtr="0" compatLnSpc="1">
            <a:prstTxWarp prst="textNoShape">
              <a:avLst/>
            </a:prstTxWarp>
          </a:bodyPr>
          <a:lstStyle>
            <a:lvl1pPr algn="r" defTabSz="931939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1503"/>
            <a:ext cx="4028844" cy="348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7" tIns="46561" rIns="93117" bIns="46561" numCol="1" anchor="b" anchorCtr="0" compatLnSpc="1">
            <a:prstTxWarp prst="textNoShape">
              <a:avLst/>
            </a:prstTxWarp>
          </a:bodyPr>
          <a:lstStyle>
            <a:lvl1pPr defTabSz="931939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558" y="6661503"/>
            <a:ext cx="4028843" cy="348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7" tIns="46561" rIns="93117" bIns="46561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/>
            </a:lvl1pPr>
          </a:lstStyle>
          <a:p>
            <a:pPr>
              <a:defRPr/>
            </a:pPr>
            <a:fld id="{549A7FA7-E1B8-4CDD-8F7C-1E113DA1F1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43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844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7" rIns="92172" bIns="46087" numCol="1" anchor="t" anchorCtr="0" compatLnSpc="1">
            <a:prstTxWarp prst="textNoShape">
              <a:avLst/>
            </a:prstTxWarp>
          </a:bodyPr>
          <a:lstStyle>
            <a:lvl1pPr defTabSz="922346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540" y="0"/>
            <a:ext cx="4028844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7" rIns="92172" bIns="46087" numCol="1" anchor="t" anchorCtr="0" compatLnSpc="1">
            <a:prstTxWarp prst="textNoShape">
              <a:avLst/>
            </a:prstTxWarp>
          </a:bodyPr>
          <a:lstStyle>
            <a:lvl1pPr algn="r" defTabSz="922346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7050"/>
            <a:ext cx="3506788" cy="2630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045" y="3330173"/>
            <a:ext cx="7436313" cy="315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7" rIns="92172" bIns="460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8026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7" rIns="92172" bIns="46087" numCol="1" anchor="b" anchorCtr="0" compatLnSpc="1">
            <a:prstTxWarp prst="textNoShape">
              <a:avLst/>
            </a:prstTxWarp>
          </a:bodyPr>
          <a:lstStyle>
            <a:lvl1pPr defTabSz="922346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540" y="6658026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7" rIns="92172" bIns="46087" numCol="1" anchor="b" anchorCtr="0" compatLnSpc="1">
            <a:prstTxWarp prst="textNoShape">
              <a:avLst/>
            </a:prstTxWarp>
          </a:bodyPr>
          <a:lstStyle>
            <a:lvl1pPr algn="r" defTabSz="921175" eaLnBrk="1" hangingPunct="1">
              <a:defRPr sz="1300"/>
            </a:lvl1pPr>
          </a:lstStyle>
          <a:p>
            <a:pPr>
              <a:defRPr/>
            </a:pPr>
            <a:fld id="{5B598F11-C2C5-40D4-B32B-C1AF9DA15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7104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798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257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381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separated charge, so no voltage</a:t>
            </a:r>
          </a:p>
          <a:p>
            <a:r>
              <a:rPr lang="en-US" dirty="0"/>
              <a:t>But there is diffusion of P+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371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054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717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545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949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029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8961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481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2861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partly a backup slide. The important thing is not the definitions of detailed balance, </a:t>
            </a:r>
            <a:r>
              <a:rPr lang="en-US" dirty="0" err="1"/>
              <a:t>equilm</a:t>
            </a:r>
            <a:r>
              <a:rPr lang="en-US" dirty="0"/>
              <a:t> and steady state (though we will use those terms, and redefine them each time). Really, the important thing is the notion that pumps break Nernst.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138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888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reason why </a:t>
            </a:r>
            <a:r>
              <a:rPr lang="en-US" dirty="0" err="1"/>
              <a:t>Vnernst</a:t>
            </a:r>
            <a:r>
              <a:rPr lang="en-US" dirty="0"/>
              <a:t> might represent diffusion? Because it’s proportional to [out]/[in]!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690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191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had Q=100 C, then a </a:t>
            </a:r>
            <a:r>
              <a:rPr lang="el-GR" dirty="0"/>
              <a:t>Δ</a:t>
            </a:r>
            <a:r>
              <a:rPr lang="en-US" dirty="0"/>
              <a:t>Q of 1C would make only a 1% change in </a:t>
            </a:r>
            <a:r>
              <a:rPr lang="en-US" dirty="0" err="1"/>
              <a:t>Vmem</a:t>
            </a:r>
            <a:r>
              <a:rPr lang="en-US" dirty="0"/>
              <a:t>. But if Q=1 C, then the same </a:t>
            </a:r>
            <a:r>
              <a:rPr lang="el-GR" dirty="0"/>
              <a:t>Δ</a:t>
            </a:r>
            <a:r>
              <a:rPr lang="en-US" dirty="0"/>
              <a:t>Q doubles </a:t>
            </a:r>
            <a:r>
              <a:rPr lang="en-US" dirty="0" err="1"/>
              <a:t>Vmem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506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9363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8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a two-sentence description of what’s a cell &amp; an ion channel.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43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99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230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diffusion story: Richard Brown, Brownian motion, saw pollen move around in a vial with a microscope (1827). Assumed the pollen was alive. Stuck the vial in a dark room for a year – still moved around! Several similar experiments, including: Took flecks of stone from the Giant Sphynx and dropped them in water – they moved too! Einstein finally explained it in 1905.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641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diffusion is really a partial differential equation; the “flux” part is really d[Na]/dt. We’ve simplified the d/dx by assuming d[Na]/dx is 0 in the cells and constant in the membrane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55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307777"/>
          </a:xfrm>
          <a:ln/>
        </p:spPr>
        <p:txBody>
          <a:bodyPr>
            <a:sp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05376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41151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8769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307777"/>
          </a:xfrm>
          <a:ln/>
        </p:spPr>
        <p:txBody>
          <a:bodyPr>
            <a:sp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46669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9310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15055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65896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5217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05385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8768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42147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5715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2ECDC20A-2A00-44F3-B6D9-A07784439C41}" type="slidenum">
              <a:rPr lang="en-US" altLang="en-US" sz="1400" smtClean="0"/>
              <a:pPr algn="r" eaLnBrk="1" hangingPunct="1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el.grodstein@tuft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trum.ieee.org/the-human-os/biomedical/devices/using-weak-electric-fields-to-make-viruskilling-face-mask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772400" cy="1752600"/>
          </a:xfrm>
        </p:spPr>
        <p:txBody>
          <a:bodyPr/>
          <a:lstStyle/>
          <a:p>
            <a:pPr eaLnBrk="1" hangingPunct="1"/>
            <a:r>
              <a:rPr lang="en-US" altLang="en-US" dirty="0"/>
              <a:t>EE 123: Bioelectricity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514600"/>
            <a:ext cx="8382000" cy="3352800"/>
          </a:xfrm>
        </p:spPr>
        <p:txBody>
          <a:bodyPr/>
          <a:lstStyle/>
          <a:p>
            <a:pPr eaLnBrk="1" hangingPunct="1"/>
            <a:r>
              <a:rPr lang="en-US" altLang="en-US" dirty="0"/>
              <a:t>Fall 2020</a:t>
            </a:r>
          </a:p>
          <a:p>
            <a:pPr eaLnBrk="1" hangingPunct="1"/>
            <a:r>
              <a:rPr lang="en-US" altLang="en-US" dirty="0"/>
              <a:t>Tufts University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Instructor: Joel </a:t>
            </a:r>
            <a:r>
              <a:rPr lang="en-US" altLang="en-US" dirty="0" err="1"/>
              <a:t>Grodstein</a:t>
            </a:r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hlinkClick r:id="rId3"/>
              </a:rPr>
              <a:t>joel.grodstein@tufts.edu</a:t>
            </a:r>
            <a:endParaRPr lang="en-US" altLang="en-US" dirty="0">
              <a:solidFill>
                <a:schemeClr val="accent2"/>
              </a:solidFill>
            </a:endParaRP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it-IT" altLang="en-US" dirty="0"/>
              <a:t>Bioelectricity I – intro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2E85-C9C7-4A49-8B19-252E0774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can overcome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55F5C-B44C-4E91-8D6A-37CB6C0CE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0" y="4656668"/>
            <a:ext cx="7061200" cy="1439332"/>
          </a:xfrm>
        </p:spPr>
        <p:txBody>
          <a:bodyPr/>
          <a:lstStyle/>
          <a:p>
            <a:r>
              <a:rPr lang="en-US" dirty="0"/>
              <a:t>Two positive charges repel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70AB3-7BB9-4528-875D-98000F94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9B476A-8065-4ADE-BE58-8DB6C04780AD}"/>
              </a:ext>
            </a:extLst>
          </p:cNvPr>
          <p:cNvSpPr/>
          <p:nvPr/>
        </p:nvSpPr>
        <p:spPr>
          <a:xfrm>
            <a:off x="1278467" y="2129367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0B55E9-CF55-4379-B329-656BEE293FF6}"/>
              </a:ext>
            </a:extLst>
          </p:cNvPr>
          <p:cNvSpPr/>
          <p:nvPr/>
        </p:nvSpPr>
        <p:spPr>
          <a:xfrm>
            <a:off x="6815666" y="2129367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9" name="Graphic 8" descr="Surprised Face with No Fill">
            <a:extLst>
              <a:ext uri="{FF2B5EF4-FFF2-40B4-BE49-F238E27FC236}">
                <a16:creationId xmlns:a16="http://schemas.microsoft.com/office/drawing/2014/main" id="{F0C85651-A75F-437A-87B6-54873EEF5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49351" y="3045412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66" y="2386841"/>
            <a:ext cx="1113270" cy="12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0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52708 0.0180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54" y="90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52864 7.40741E-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hord 29"/>
          <p:cNvSpPr/>
          <p:nvPr/>
        </p:nvSpPr>
        <p:spPr>
          <a:xfrm rot="12204571">
            <a:off x="-227135" y="1694491"/>
            <a:ext cx="3096643" cy="3221419"/>
          </a:xfrm>
          <a:prstGeom prst="chor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ord 27"/>
          <p:cNvSpPr/>
          <p:nvPr/>
        </p:nvSpPr>
        <p:spPr>
          <a:xfrm rot="12204571">
            <a:off x="-51511" y="2025551"/>
            <a:ext cx="2503934" cy="2583367"/>
          </a:xfrm>
          <a:prstGeom prst="chord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5BB791-40FC-40F9-A8F7-66B9B261794C}"/>
              </a:ext>
            </a:extLst>
          </p:cNvPr>
          <p:cNvSpPr/>
          <p:nvPr/>
        </p:nvSpPr>
        <p:spPr>
          <a:xfrm>
            <a:off x="2421464" y="2861733"/>
            <a:ext cx="584200" cy="651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49A92-6894-4EF7-B423-391EBF8F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and movable charges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53F1-FC27-4168-9C1F-76D6F52B3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4292" y="3787986"/>
            <a:ext cx="6211245" cy="2070947"/>
          </a:xfrm>
        </p:spPr>
        <p:txBody>
          <a:bodyPr/>
          <a:lstStyle/>
          <a:p>
            <a:r>
              <a:rPr lang="en-US" sz="2400" dirty="0"/>
              <a:t>Why are the Na</a:t>
            </a:r>
            <a:r>
              <a:rPr lang="en-US" sz="2400" baseline="30000" dirty="0"/>
              <a:t>+</a:t>
            </a:r>
            <a:r>
              <a:rPr lang="en-US" sz="2400" dirty="0"/>
              <a:t> and Cl</a:t>
            </a:r>
            <a:r>
              <a:rPr lang="en-US" sz="2400" baseline="30000" dirty="0"/>
              <a:t>-</a:t>
            </a:r>
            <a:r>
              <a:rPr lang="en-US" sz="2400" dirty="0"/>
              <a:t> stuck?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who knows, it’s just an example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maybe there’s a cell membrane between them, with an ion channel that’s permeable to K</a:t>
            </a:r>
            <a:r>
              <a:rPr lang="en-US" sz="2000" baseline="30000" dirty="0"/>
              <a:t>+</a:t>
            </a:r>
            <a:r>
              <a:rPr lang="en-US" sz="2000" dirty="0"/>
              <a:t> but not to Na</a:t>
            </a:r>
            <a:r>
              <a:rPr lang="en-US" sz="2000" baseline="30000" dirty="0"/>
              <a:t>+</a:t>
            </a:r>
            <a:r>
              <a:rPr lang="en-US" sz="2000" dirty="0"/>
              <a:t> or Cl</a:t>
            </a:r>
            <a:r>
              <a:rPr lang="en-US" sz="2000" baseline="30000" dirty="0"/>
              <a:t>-</a:t>
            </a:r>
            <a:endParaRPr lang="en-US" sz="2000" dirty="0"/>
          </a:p>
          <a:p>
            <a:r>
              <a:rPr lang="en-US" sz="2400" dirty="0"/>
              <a:t>What will happen?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The movable K</a:t>
            </a:r>
            <a:r>
              <a:rPr lang="en-US" sz="2000" baseline="30000" dirty="0"/>
              <a:t>+</a:t>
            </a:r>
            <a:r>
              <a:rPr lang="en-US" sz="2000" dirty="0"/>
              <a:t> will travel to the right</a:t>
            </a:r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431B4-F16A-4E65-B528-F3778EAC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27E9EA-2416-4197-9E75-DED07D21AEAA}"/>
              </a:ext>
            </a:extLst>
          </p:cNvPr>
          <p:cNvSpPr/>
          <p:nvPr/>
        </p:nvSpPr>
        <p:spPr>
          <a:xfrm>
            <a:off x="693067" y="2873438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5FADA-1167-4BC7-8C18-A85A79CAEA49}"/>
              </a:ext>
            </a:extLst>
          </p:cNvPr>
          <p:cNvSpPr/>
          <p:nvPr/>
        </p:nvSpPr>
        <p:spPr>
          <a:xfrm>
            <a:off x="7043071" y="2873438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</a:t>
            </a:r>
            <a:r>
              <a:rPr lang="en-US" sz="2000" baseline="30000" dirty="0">
                <a:solidFill>
                  <a:schemeClr val="tx1"/>
                </a:solidFill>
              </a:rPr>
              <a:t>-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9D977-BDD2-443D-AB87-BFA27D7767F7}"/>
              </a:ext>
            </a:extLst>
          </p:cNvPr>
          <p:cNvSpPr txBox="1"/>
          <p:nvPr/>
        </p:nvSpPr>
        <p:spPr>
          <a:xfrm>
            <a:off x="3360072" y="1277472"/>
            <a:ext cx="238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charges are stuck in place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AFDE5C-C971-46EF-A88E-E41B6B81D65A}"/>
              </a:ext>
            </a:extLst>
          </p:cNvPr>
          <p:cNvSpPr/>
          <p:nvPr/>
        </p:nvSpPr>
        <p:spPr>
          <a:xfrm>
            <a:off x="1802200" y="2873438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K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37AB7-D030-42BB-A299-56C1A638F45C}"/>
              </a:ext>
            </a:extLst>
          </p:cNvPr>
          <p:cNvSpPr txBox="1"/>
          <p:nvPr/>
        </p:nvSpPr>
        <p:spPr>
          <a:xfrm>
            <a:off x="557605" y="5493872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charge is movable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5C1C9E-5AF4-4B33-B1B5-6AE6BC3F308B}"/>
              </a:ext>
            </a:extLst>
          </p:cNvPr>
          <p:cNvCxnSpPr>
            <a:cxnSpLocks/>
          </p:cNvCxnSpPr>
          <p:nvPr/>
        </p:nvCxnSpPr>
        <p:spPr>
          <a:xfrm flipV="1">
            <a:off x="1193800" y="3640667"/>
            <a:ext cx="694267" cy="18372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6F99E0-2D89-4694-9817-FBC4855A74BF}"/>
              </a:ext>
            </a:extLst>
          </p:cNvPr>
          <p:cNvCxnSpPr>
            <a:cxnSpLocks/>
          </p:cNvCxnSpPr>
          <p:nvPr/>
        </p:nvCxnSpPr>
        <p:spPr>
          <a:xfrm>
            <a:off x="5029200" y="1710267"/>
            <a:ext cx="1912271" cy="13452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FDC9FE-6A5C-4B26-A06F-FAF0B2C2DC8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202267" y="1631415"/>
            <a:ext cx="2157805" cy="11117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DCF280-65C0-47DC-8F8E-B9A23BF1AE88}"/>
              </a:ext>
            </a:extLst>
          </p:cNvPr>
          <p:cNvSpPr txBox="1"/>
          <p:nvPr/>
        </p:nvSpPr>
        <p:spPr>
          <a:xfrm>
            <a:off x="550336" y="3945466"/>
            <a:ext cx="956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cell interior</a:t>
            </a:r>
          </a:p>
        </p:txBody>
      </p:sp>
    </p:spTree>
    <p:extLst>
      <p:ext uri="{BB962C8B-B14F-4D97-AF65-F5344CB8AC3E}">
        <p14:creationId xmlns:p14="http://schemas.microsoft.com/office/powerpoint/2010/main" val="49560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59259E-6 L 0.49392 -2.59259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8" grpId="0" animBg="1"/>
      <p:bldP spid="8" grpId="0" animBg="1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hord 29"/>
          <p:cNvSpPr/>
          <p:nvPr/>
        </p:nvSpPr>
        <p:spPr>
          <a:xfrm rot="12204571">
            <a:off x="-227135" y="1694491"/>
            <a:ext cx="3096643" cy="3221419"/>
          </a:xfrm>
          <a:prstGeom prst="chor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ord 27"/>
          <p:cNvSpPr/>
          <p:nvPr/>
        </p:nvSpPr>
        <p:spPr>
          <a:xfrm rot="12204571">
            <a:off x="-51511" y="2025551"/>
            <a:ext cx="2503934" cy="2583367"/>
          </a:xfrm>
          <a:prstGeom prst="chord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5BB791-40FC-40F9-A8F7-66B9B261794C}"/>
              </a:ext>
            </a:extLst>
          </p:cNvPr>
          <p:cNvSpPr/>
          <p:nvPr/>
        </p:nvSpPr>
        <p:spPr>
          <a:xfrm>
            <a:off x="2421464" y="2861733"/>
            <a:ext cx="584200" cy="651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49A92-6894-4EF7-B423-391EBF8F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and movable charges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53F1-FC27-4168-9C1F-76D6F52B3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60" y="4402668"/>
            <a:ext cx="4416308" cy="999066"/>
          </a:xfrm>
        </p:spPr>
        <p:txBody>
          <a:bodyPr/>
          <a:lstStyle/>
          <a:p>
            <a:r>
              <a:rPr lang="en-US" sz="2400" dirty="0"/>
              <a:t>Again, we can move it back with enough work</a:t>
            </a:r>
            <a:endParaRPr lang="en-US" sz="2000" dirty="0"/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431B4-F16A-4E65-B528-F3778EAC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27E9EA-2416-4197-9E75-DED07D21AEAA}"/>
              </a:ext>
            </a:extLst>
          </p:cNvPr>
          <p:cNvSpPr/>
          <p:nvPr/>
        </p:nvSpPr>
        <p:spPr>
          <a:xfrm>
            <a:off x="693067" y="2873438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9D977-BDD2-443D-AB87-BFA27D7767F7}"/>
              </a:ext>
            </a:extLst>
          </p:cNvPr>
          <p:cNvSpPr txBox="1"/>
          <p:nvPr/>
        </p:nvSpPr>
        <p:spPr>
          <a:xfrm>
            <a:off x="3360072" y="1277472"/>
            <a:ext cx="238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charges are stuck in place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AFDE5C-C971-46EF-A88E-E41B6B81D65A}"/>
              </a:ext>
            </a:extLst>
          </p:cNvPr>
          <p:cNvSpPr/>
          <p:nvPr/>
        </p:nvSpPr>
        <p:spPr>
          <a:xfrm>
            <a:off x="6323416" y="2873438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K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37AB7-D030-42BB-A299-56C1A638F45C}"/>
              </a:ext>
            </a:extLst>
          </p:cNvPr>
          <p:cNvSpPr txBox="1"/>
          <p:nvPr/>
        </p:nvSpPr>
        <p:spPr>
          <a:xfrm>
            <a:off x="557605" y="5493872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charge is movable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5C1C9E-5AF4-4B33-B1B5-6AE6BC3F308B}"/>
              </a:ext>
            </a:extLst>
          </p:cNvPr>
          <p:cNvCxnSpPr>
            <a:cxnSpLocks/>
          </p:cNvCxnSpPr>
          <p:nvPr/>
        </p:nvCxnSpPr>
        <p:spPr>
          <a:xfrm flipV="1">
            <a:off x="1193800" y="3640667"/>
            <a:ext cx="694267" cy="18372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6F99E0-2D89-4694-9817-FBC4855A74BF}"/>
              </a:ext>
            </a:extLst>
          </p:cNvPr>
          <p:cNvCxnSpPr>
            <a:cxnSpLocks/>
          </p:cNvCxnSpPr>
          <p:nvPr/>
        </p:nvCxnSpPr>
        <p:spPr>
          <a:xfrm>
            <a:off x="5029200" y="1710267"/>
            <a:ext cx="1912271" cy="13452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FDC9FE-6A5C-4B26-A06F-FAF0B2C2DC8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202267" y="1631415"/>
            <a:ext cx="2157805" cy="11117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DCF280-65C0-47DC-8F8E-B9A23BF1AE88}"/>
              </a:ext>
            </a:extLst>
          </p:cNvPr>
          <p:cNvSpPr txBox="1"/>
          <p:nvPr/>
        </p:nvSpPr>
        <p:spPr>
          <a:xfrm>
            <a:off x="550336" y="3945466"/>
            <a:ext cx="956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cell interior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3EDCDFB-ED80-4829-8E08-82DA10C52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267" y="3089579"/>
            <a:ext cx="1100666" cy="126100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F45FADA-1167-4BC7-8C18-A85A79CAEA49}"/>
              </a:ext>
            </a:extLst>
          </p:cNvPr>
          <p:cNvSpPr/>
          <p:nvPr/>
        </p:nvSpPr>
        <p:spPr>
          <a:xfrm>
            <a:off x="7043071" y="2873438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</a:t>
            </a:r>
            <a:r>
              <a:rPr lang="en-US" sz="2000" baseline="30000" dirty="0">
                <a:solidFill>
                  <a:schemeClr val="tx1"/>
                </a:solidFill>
              </a:rPr>
              <a:t>-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5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-0.45365 0.0155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91" y="76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59259E-6 L -0.4809 -2.5925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98B4-A4FA-41CE-9142-3DCE602B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33572-F476-4A32-82F5-6C8B28D80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work with Coulomb’s Law to compute forces, accelerations and velocities</a:t>
            </a:r>
          </a:p>
          <a:p>
            <a:r>
              <a:rPr lang="en-US" dirty="0"/>
              <a:t>But it’s usually easier to use a higher-level concept – voltage</a:t>
            </a:r>
          </a:p>
          <a:p>
            <a:r>
              <a:rPr lang="en-US" dirty="0"/>
              <a:t>In fact, we won’t learn Coulomb’s Law</a:t>
            </a:r>
          </a:p>
          <a:p>
            <a:pPr lvl="1"/>
            <a:r>
              <a:rPr lang="en-US" dirty="0"/>
              <a:t>but it was still useful to learn about positive &amp; negative ions!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17F87-4C73-481E-BDCA-332FEDCB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5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EF40717-F61D-4CDE-A14C-974688BCC0FE}"/>
              </a:ext>
            </a:extLst>
          </p:cNvPr>
          <p:cNvGrpSpPr/>
          <p:nvPr/>
        </p:nvGrpSpPr>
        <p:grpSpPr>
          <a:xfrm>
            <a:off x="6206051" y="2290231"/>
            <a:ext cx="2954881" cy="1511302"/>
            <a:chOff x="6519323" y="2290231"/>
            <a:chExt cx="2882708" cy="145074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4A8374D-20FC-4649-B64F-018FEF575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7323" y="2479976"/>
              <a:ext cx="1104708" cy="1261003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E967E5-0B2C-4EC6-9095-7938ACF8C4B1}"/>
                </a:ext>
              </a:extLst>
            </p:cNvPr>
            <p:cNvSpPr/>
            <p:nvPr/>
          </p:nvSpPr>
          <p:spPr>
            <a:xfrm>
              <a:off x="6519323" y="2290231"/>
              <a:ext cx="685800" cy="6688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K</a:t>
              </a:r>
              <a:r>
                <a:rPr lang="en-US" sz="2000" baseline="30000" dirty="0">
                  <a:solidFill>
                    <a:schemeClr val="tx1"/>
                  </a:solidFill>
                </a:rPr>
                <a:t>+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7BFD3E8-3F3D-4CA3-BBC1-4F5A51DDF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593" y="2471512"/>
              <a:ext cx="1096211" cy="126100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B49A92-6894-4EF7-B423-391EBF8F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7" y="304800"/>
            <a:ext cx="7772400" cy="1143000"/>
          </a:xfrm>
        </p:spPr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53F1-FC27-4168-9C1F-76D6F52B3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329" y="3268452"/>
            <a:ext cx="7225002" cy="3310471"/>
          </a:xfrm>
        </p:spPr>
        <p:txBody>
          <a:bodyPr/>
          <a:lstStyle/>
          <a:p>
            <a:r>
              <a:rPr lang="en-US" sz="1800" dirty="0"/>
              <a:t>What if we had twice as many fixed-in-place ions?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There would be twice as much electric force on the K</a:t>
            </a:r>
            <a:r>
              <a:rPr lang="en-US" sz="1600" baseline="30000" dirty="0"/>
              <a:t>+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it would move twice as fast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it would require twice as much work to move it back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Any time you separate charges, you get a voltage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Separating charges across a cell membrane is the basis of bio-electricity</a:t>
            </a:r>
          </a:p>
          <a:p>
            <a:r>
              <a:rPr lang="en-US" sz="1800" dirty="0"/>
              <a:t>Voltage is the amount of energy (or work) needed to push 1C of charge across from point A to point B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The unit is Volts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1C of charge, moving across 1V, takes 1J of work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2C of charge, moving across 3V, takes 6J of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431B4-F16A-4E65-B528-F3778EAC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27E9EA-2416-4197-9E75-DED07D21AEAA}"/>
              </a:ext>
            </a:extLst>
          </p:cNvPr>
          <p:cNvSpPr/>
          <p:nvPr/>
        </p:nvSpPr>
        <p:spPr>
          <a:xfrm>
            <a:off x="618060" y="1934634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5FADA-1167-4BC7-8C18-A85A79CAEA49}"/>
              </a:ext>
            </a:extLst>
          </p:cNvPr>
          <p:cNvSpPr/>
          <p:nvPr/>
        </p:nvSpPr>
        <p:spPr>
          <a:xfrm>
            <a:off x="6968064" y="1934634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</a:t>
            </a:r>
            <a:r>
              <a:rPr lang="en-US" sz="2000" baseline="30000" dirty="0">
                <a:solidFill>
                  <a:schemeClr val="tx1"/>
                </a:solidFill>
              </a:rPr>
              <a:t>-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9D977-BDD2-443D-AB87-BFA27D7767F7}"/>
              </a:ext>
            </a:extLst>
          </p:cNvPr>
          <p:cNvSpPr txBox="1"/>
          <p:nvPr/>
        </p:nvSpPr>
        <p:spPr>
          <a:xfrm>
            <a:off x="5494865" y="1049866"/>
            <a:ext cx="238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charges are stuck in place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AFDE5C-C971-46EF-A88E-E41B6B81D65A}"/>
              </a:ext>
            </a:extLst>
          </p:cNvPr>
          <p:cNvSpPr/>
          <p:nvPr/>
        </p:nvSpPr>
        <p:spPr>
          <a:xfrm>
            <a:off x="1693325" y="2290233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K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007CBE-C884-4ADC-8EB8-F3B93CE28FA2}"/>
              </a:ext>
            </a:extLst>
          </p:cNvPr>
          <p:cNvSpPr/>
          <p:nvPr/>
        </p:nvSpPr>
        <p:spPr>
          <a:xfrm>
            <a:off x="618060" y="2620435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0F2DC4-A4E0-4097-BA46-E95F218FEC5B}"/>
              </a:ext>
            </a:extLst>
          </p:cNvPr>
          <p:cNvSpPr/>
          <p:nvPr/>
        </p:nvSpPr>
        <p:spPr>
          <a:xfrm>
            <a:off x="6968064" y="2620435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</a:t>
            </a:r>
            <a:r>
              <a:rPr lang="en-US" sz="2000" baseline="30000" dirty="0">
                <a:solidFill>
                  <a:schemeClr val="tx1"/>
                </a:solidFill>
              </a:rPr>
              <a:t>-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316D53-0151-4935-95C3-F8CE098C8C51}"/>
              </a:ext>
            </a:extLst>
          </p:cNvPr>
          <p:cNvGrpSpPr/>
          <p:nvPr/>
        </p:nvGrpSpPr>
        <p:grpSpPr>
          <a:xfrm>
            <a:off x="516462" y="838203"/>
            <a:ext cx="1727202" cy="1452030"/>
            <a:chOff x="1845731" y="1380067"/>
            <a:chExt cx="1676400" cy="14520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06E24E-7505-4488-94CF-CDB1C3CFD7E1}"/>
                </a:ext>
              </a:extLst>
            </p:cNvPr>
            <p:cNvSpPr txBox="1"/>
            <p:nvPr/>
          </p:nvSpPr>
          <p:spPr>
            <a:xfrm>
              <a:off x="1845731" y="1380067"/>
              <a:ext cx="1676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this charge is movable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22433FA-8BD8-4DFD-9570-26E7778B27BC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020858" y="1862664"/>
              <a:ext cx="299936" cy="96943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CFA51E-448D-47AE-9F83-0582FFE7BD8E}"/>
              </a:ext>
            </a:extLst>
          </p:cNvPr>
          <p:cNvCxnSpPr>
            <a:cxnSpLocks/>
          </p:cNvCxnSpPr>
          <p:nvPr/>
        </p:nvCxnSpPr>
        <p:spPr>
          <a:xfrm>
            <a:off x="7052733" y="1456267"/>
            <a:ext cx="0" cy="40640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8B15A4-FAC4-4112-9066-752E6ED86E1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363131" y="1403809"/>
            <a:ext cx="4131734" cy="8737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54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49393 1.11111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49271 -2.96296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EF40717-F61D-4CDE-A14C-974688BCC0FE}"/>
              </a:ext>
            </a:extLst>
          </p:cNvPr>
          <p:cNvGrpSpPr/>
          <p:nvPr/>
        </p:nvGrpSpPr>
        <p:grpSpPr>
          <a:xfrm>
            <a:off x="6206051" y="2290231"/>
            <a:ext cx="2954881" cy="1511302"/>
            <a:chOff x="6519323" y="2290231"/>
            <a:chExt cx="2882708" cy="145074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4A8374D-20FC-4649-B64F-018FEF575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7323" y="2479976"/>
              <a:ext cx="1104708" cy="1261003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E967E5-0B2C-4EC6-9095-7938ACF8C4B1}"/>
                </a:ext>
              </a:extLst>
            </p:cNvPr>
            <p:cNvSpPr/>
            <p:nvPr/>
          </p:nvSpPr>
          <p:spPr>
            <a:xfrm>
              <a:off x="6519323" y="2290231"/>
              <a:ext cx="685800" cy="6688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K</a:t>
              </a:r>
              <a:r>
                <a:rPr lang="en-US" sz="2000" baseline="30000" dirty="0">
                  <a:solidFill>
                    <a:schemeClr val="tx1"/>
                  </a:solidFill>
                </a:rPr>
                <a:t>+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7BFD3E8-3F3D-4CA3-BBC1-4F5A51DDF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593" y="2471512"/>
              <a:ext cx="1096211" cy="126100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B49A92-6894-4EF7-B423-391EBF8F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7" y="304800"/>
            <a:ext cx="7772400" cy="1143000"/>
          </a:xfrm>
        </p:spPr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53F1-FC27-4168-9C1F-76D6F52B3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633" y="3274152"/>
            <a:ext cx="7225002" cy="2212247"/>
          </a:xfrm>
        </p:spPr>
        <p:txBody>
          <a:bodyPr/>
          <a:lstStyle/>
          <a:p>
            <a:r>
              <a:rPr lang="en-US" sz="1800" dirty="0"/>
              <a:t>Separating charges across a cell membrane is the basis of bio-electricity</a:t>
            </a:r>
          </a:p>
          <a:p>
            <a:r>
              <a:rPr lang="en-US" sz="1800" dirty="0"/>
              <a:t>The fixed separated charges (Na</a:t>
            </a:r>
            <a:r>
              <a:rPr lang="en-US" sz="1800" baseline="30000" dirty="0"/>
              <a:t>+</a:t>
            </a:r>
            <a:r>
              <a:rPr lang="en-US" sz="1800" dirty="0"/>
              <a:t> and Cl</a:t>
            </a:r>
            <a:r>
              <a:rPr lang="en-US" sz="1800" baseline="30000" dirty="0"/>
              <a:t>-</a:t>
            </a:r>
            <a:r>
              <a:rPr lang="en-US" sz="1800" dirty="0"/>
              <a:t>) create, e.g., 3V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A Volt is a Joule/Coulomb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moving (e.g.,) 2C of K</a:t>
            </a:r>
            <a:r>
              <a:rPr lang="en-US" sz="1600" baseline="30000" dirty="0"/>
              <a:t>+</a:t>
            </a:r>
            <a:r>
              <a:rPr lang="en-US" sz="1600" dirty="0"/>
              <a:t> across 3V takes how much work?</a:t>
            </a:r>
          </a:p>
          <a:p>
            <a:r>
              <a:rPr lang="en-US" sz="1800" dirty="0"/>
              <a:t>Next question: why did the Na</a:t>
            </a:r>
            <a:r>
              <a:rPr lang="en-US" sz="1800" baseline="30000" dirty="0"/>
              <a:t>+</a:t>
            </a:r>
            <a:r>
              <a:rPr lang="en-US" sz="1800" dirty="0"/>
              <a:t> and Cl</a:t>
            </a:r>
            <a:r>
              <a:rPr lang="en-US" sz="1800" baseline="30000" dirty="0"/>
              <a:t>-</a:t>
            </a:r>
            <a:r>
              <a:rPr lang="en-US" sz="1800" dirty="0"/>
              <a:t> create 3V and not 4V?</a:t>
            </a:r>
          </a:p>
          <a:p>
            <a:r>
              <a:rPr lang="en-US" sz="1800" dirty="0"/>
              <a:t>How much voltage gets made by how much separated charge?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2000" dirty="0"/>
              <a:t>Q=CV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431B4-F16A-4E65-B528-F3778EAC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5528" y="6455434"/>
            <a:ext cx="2895600" cy="307777"/>
          </a:xfrm>
        </p:spPr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27E9EA-2416-4197-9E75-DED07D21AEAA}"/>
              </a:ext>
            </a:extLst>
          </p:cNvPr>
          <p:cNvSpPr/>
          <p:nvPr/>
        </p:nvSpPr>
        <p:spPr>
          <a:xfrm>
            <a:off x="618060" y="1934634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5FADA-1167-4BC7-8C18-A85A79CAEA49}"/>
              </a:ext>
            </a:extLst>
          </p:cNvPr>
          <p:cNvSpPr/>
          <p:nvPr/>
        </p:nvSpPr>
        <p:spPr>
          <a:xfrm>
            <a:off x="6968064" y="1934634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</a:t>
            </a:r>
            <a:r>
              <a:rPr lang="en-US" sz="2000" baseline="30000" dirty="0">
                <a:solidFill>
                  <a:schemeClr val="tx1"/>
                </a:solidFill>
              </a:rPr>
              <a:t>-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9D977-BDD2-443D-AB87-BFA27D7767F7}"/>
              </a:ext>
            </a:extLst>
          </p:cNvPr>
          <p:cNvSpPr txBox="1"/>
          <p:nvPr/>
        </p:nvSpPr>
        <p:spPr>
          <a:xfrm>
            <a:off x="5494865" y="1049866"/>
            <a:ext cx="238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charges are stuck in place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AFDE5C-C971-46EF-A88E-E41B6B81D65A}"/>
              </a:ext>
            </a:extLst>
          </p:cNvPr>
          <p:cNvSpPr/>
          <p:nvPr/>
        </p:nvSpPr>
        <p:spPr>
          <a:xfrm>
            <a:off x="1693325" y="2290233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K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007CBE-C884-4ADC-8EB8-F3B93CE28FA2}"/>
              </a:ext>
            </a:extLst>
          </p:cNvPr>
          <p:cNvSpPr/>
          <p:nvPr/>
        </p:nvSpPr>
        <p:spPr>
          <a:xfrm>
            <a:off x="618060" y="2620435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0F2DC4-A4E0-4097-BA46-E95F218FEC5B}"/>
              </a:ext>
            </a:extLst>
          </p:cNvPr>
          <p:cNvSpPr/>
          <p:nvPr/>
        </p:nvSpPr>
        <p:spPr>
          <a:xfrm>
            <a:off x="6968064" y="2620435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</a:t>
            </a:r>
            <a:r>
              <a:rPr lang="en-US" sz="2000" baseline="30000" dirty="0">
                <a:solidFill>
                  <a:schemeClr val="tx1"/>
                </a:solidFill>
              </a:rPr>
              <a:t>-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316D53-0151-4935-95C3-F8CE098C8C51}"/>
              </a:ext>
            </a:extLst>
          </p:cNvPr>
          <p:cNvGrpSpPr/>
          <p:nvPr/>
        </p:nvGrpSpPr>
        <p:grpSpPr>
          <a:xfrm>
            <a:off x="516462" y="838203"/>
            <a:ext cx="1727202" cy="1452030"/>
            <a:chOff x="1845731" y="1380067"/>
            <a:chExt cx="1676400" cy="14520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06E24E-7505-4488-94CF-CDB1C3CFD7E1}"/>
                </a:ext>
              </a:extLst>
            </p:cNvPr>
            <p:cNvSpPr txBox="1"/>
            <p:nvPr/>
          </p:nvSpPr>
          <p:spPr>
            <a:xfrm>
              <a:off x="1845731" y="1380067"/>
              <a:ext cx="1676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this charge is movable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22433FA-8BD8-4DFD-9570-26E7778B27BC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020858" y="1862664"/>
              <a:ext cx="299936" cy="96943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CFA51E-448D-47AE-9F83-0582FFE7BD8E}"/>
              </a:ext>
            </a:extLst>
          </p:cNvPr>
          <p:cNvCxnSpPr>
            <a:cxnSpLocks/>
          </p:cNvCxnSpPr>
          <p:nvPr/>
        </p:nvCxnSpPr>
        <p:spPr>
          <a:xfrm>
            <a:off x="7052733" y="1456267"/>
            <a:ext cx="0" cy="40640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8B15A4-FAC4-4112-9066-752E6ED86E1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363131" y="1403809"/>
            <a:ext cx="4131734" cy="8737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566E85-AC76-4FF8-B592-FD9AEFA24931}"/>
              </a:ext>
            </a:extLst>
          </p:cNvPr>
          <p:cNvGrpSpPr/>
          <p:nvPr/>
        </p:nvGrpSpPr>
        <p:grpSpPr>
          <a:xfrm>
            <a:off x="217056" y="5391509"/>
            <a:ext cx="2387600" cy="1051551"/>
            <a:chOff x="217056" y="5391509"/>
            <a:chExt cx="2387600" cy="10515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DA90E6-4CDB-4B29-B796-2AD540422940}"/>
                </a:ext>
              </a:extLst>
            </p:cNvPr>
            <p:cNvSpPr txBox="1"/>
            <p:nvPr/>
          </p:nvSpPr>
          <p:spPr>
            <a:xfrm>
              <a:off x="217056" y="5735174"/>
              <a:ext cx="2387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how much charge: e.g., 1 Coulomb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2A15607-9D8E-442F-919C-0E9857517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136" y="5391509"/>
              <a:ext cx="362309" cy="42269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34F762-4A03-42EF-ADD5-5129EB297740}"/>
              </a:ext>
            </a:extLst>
          </p:cNvPr>
          <p:cNvGrpSpPr/>
          <p:nvPr/>
        </p:nvGrpSpPr>
        <p:grpSpPr>
          <a:xfrm>
            <a:off x="1915064" y="5339751"/>
            <a:ext cx="2502382" cy="1457864"/>
            <a:chOff x="1171945" y="4510750"/>
            <a:chExt cx="2502382" cy="14578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628C0A-C1E3-4256-A9B8-EF2C2E8725E4}"/>
                </a:ext>
              </a:extLst>
            </p:cNvPr>
            <p:cNvSpPr txBox="1"/>
            <p:nvPr/>
          </p:nvSpPr>
          <p:spPr>
            <a:xfrm>
              <a:off x="1286727" y="5260728"/>
              <a:ext cx="2387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how much voltage: like, 3 Volts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D407674-D2CE-4DA6-8089-357E17502D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1945" y="4510750"/>
              <a:ext cx="852413" cy="769737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AC560F-90F2-4AFF-A81E-09E727741106}"/>
              </a:ext>
            </a:extLst>
          </p:cNvPr>
          <p:cNvGrpSpPr/>
          <p:nvPr/>
        </p:nvGrpSpPr>
        <p:grpSpPr>
          <a:xfrm>
            <a:off x="1620071" y="5101279"/>
            <a:ext cx="4731905" cy="1015663"/>
            <a:chOff x="1620071" y="5101279"/>
            <a:chExt cx="4731905" cy="101566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CB2592-79E1-4823-A5CB-32AD1C43032C}"/>
                </a:ext>
              </a:extLst>
            </p:cNvPr>
            <p:cNvSpPr txBox="1"/>
            <p:nvPr/>
          </p:nvSpPr>
          <p:spPr>
            <a:xfrm>
              <a:off x="3097153" y="5101279"/>
              <a:ext cx="32548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006600"/>
                  </a:solidFill>
                </a:rPr>
                <a:t>Capacitance</a:t>
              </a:r>
              <a:r>
                <a:rPr lang="en-US" sz="2000" dirty="0">
                  <a:solidFill>
                    <a:srgbClr val="006600"/>
                  </a:solidFill>
                </a:rPr>
                <a:t> of the cell membrane (mostly, how thick it is). In this case, .33 Farads</a:t>
              </a:r>
              <a:endParaRPr lang="en-US" sz="2000" i="1" dirty="0">
                <a:solidFill>
                  <a:srgbClr val="006600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1D056B9-0F1C-4218-84B6-5FCD88E40795}"/>
                </a:ext>
              </a:extLst>
            </p:cNvPr>
            <p:cNvSpPr/>
            <p:nvPr/>
          </p:nvSpPr>
          <p:spPr>
            <a:xfrm>
              <a:off x="1620071" y="5363720"/>
              <a:ext cx="1497805" cy="469338"/>
            </a:xfrm>
            <a:custGeom>
              <a:avLst/>
              <a:gdLst>
                <a:gd name="connsiteX0" fmla="*/ 1497805 w 1497805"/>
                <a:gd name="connsiteY0" fmla="*/ 469338 h 469338"/>
                <a:gd name="connsiteX1" fmla="*/ 243539 w 1497805"/>
                <a:gd name="connsiteY1" fmla="*/ 299405 h 469338"/>
                <a:gd name="connsiteX2" fmla="*/ 778 w 1497805"/>
                <a:gd name="connsiteY2" fmla="*/ 0 h 46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7805" h="469338">
                  <a:moveTo>
                    <a:pt x="1497805" y="469338"/>
                  </a:moveTo>
                  <a:cubicBezTo>
                    <a:pt x="995424" y="423483"/>
                    <a:pt x="493043" y="377628"/>
                    <a:pt x="243539" y="299405"/>
                  </a:cubicBezTo>
                  <a:cubicBezTo>
                    <a:pt x="-5965" y="221182"/>
                    <a:pt x="-2594" y="110591"/>
                    <a:pt x="778" y="0"/>
                  </a:cubicBezTo>
                </a:path>
              </a:pathLst>
            </a:custGeom>
            <a:noFill/>
            <a:ln w="28575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61035D9-90EF-4F29-9B01-5B7079A5997D}"/>
                  </a:ext>
                </a:extLst>
              </p:cNvPr>
              <p:cNvSpPr txBox="1"/>
              <p:nvPr/>
            </p:nvSpPr>
            <p:spPr>
              <a:xfrm>
                <a:off x="6331789" y="4140679"/>
                <a:ext cx="2137343" cy="463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𝐽𝑜𝑢𝑙𝑒𝑠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1600" dirty="0"/>
                  <a:t>=6 Joules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61035D9-90EF-4F29-9B01-5B7079A59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789" y="4140679"/>
                <a:ext cx="2137343" cy="463910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49393 1.11111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49271 -2.96296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A92-6894-4EF7-B423-391EBF8F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53F1-FC27-4168-9C1F-76D6F52B3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3" y="3149600"/>
            <a:ext cx="7848600" cy="3098800"/>
          </a:xfrm>
        </p:spPr>
        <p:txBody>
          <a:bodyPr/>
          <a:lstStyle/>
          <a:p>
            <a:r>
              <a:rPr lang="en-US" sz="2400" dirty="0"/>
              <a:t>Say we have an observer (that’s the eye!) sitting in the middle and counting how many ions pass by</a:t>
            </a:r>
          </a:p>
          <a:p>
            <a:pPr lvl="1"/>
            <a:r>
              <a:rPr lang="en-US" sz="2000" dirty="0"/>
              <a:t>the number of ions that pass by every second is called </a:t>
            </a:r>
            <a:r>
              <a:rPr lang="en-US" sz="2000" i="1" dirty="0"/>
              <a:t>current</a:t>
            </a:r>
          </a:p>
          <a:p>
            <a:pPr lvl="1"/>
            <a:r>
              <a:rPr lang="en-US" sz="2000" dirty="0"/>
              <a:t>the current per m</a:t>
            </a:r>
            <a:r>
              <a:rPr lang="en-US" sz="2000" baseline="30000" dirty="0"/>
              <a:t>2</a:t>
            </a:r>
            <a:r>
              <a:rPr lang="en-US" sz="2000" dirty="0"/>
              <a:t> of cross-sectional area is called </a:t>
            </a:r>
            <a:r>
              <a:rPr lang="en-US" sz="2000" i="1" dirty="0"/>
              <a:t>flux</a:t>
            </a:r>
          </a:p>
          <a:p>
            <a:pPr lvl="1"/>
            <a:r>
              <a:rPr lang="en-US" sz="2000" dirty="0"/>
              <a:t>the unit of current is an </a:t>
            </a:r>
            <a:r>
              <a:rPr lang="en-US" sz="2000" i="1" dirty="0"/>
              <a:t>Ampere</a:t>
            </a:r>
            <a:r>
              <a:rPr lang="en-US" sz="2000" dirty="0"/>
              <a:t> (from Andr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en-US" sz="2000" dirty="0"/>
              <a:t>-Marie Ampere)</a:t>
            </a:r>
          </a:p>
          <a:p>
            <a:pPr lvl="1"/>
            <a:r>
              <a:rPr lang="en-US" sz="2000" dirty="0"/>
              <a:t>1 A ≡ 1 C/s</a:t>
            </a:r>
          </a:p>
          <a:p>
            <a:r>
              <a:rPr lang="en-US" sz="2400" dirty="0"/>
              <a:t>What are the units of flux?</a:t>
            </a:r>
          </a:p>
          <a:p>
            <a:pPr lvl="1"/>
            <a:r>
              <a:rPr lang="en-US" sz="2000" dirty="0"/>
              <a:t>A/m</a:t>
            </a:r>
            <a:r>
              <a:rPr lang="en-US" sz="2000" baseline="30000" dirty="0"/>
              <a:t>2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431B4-F16A-4E65-B528-F3778EAC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27E9EA-2416-4197-9E75-DED07D21AEAA}"/>
              </a:ext>
            </a:extLst>
          </p:cNvPr>
          <p:cNvSpPr/>
          <p:nvPr/>
        </p:nvSpPr>
        <p:spPr>
          <a:xfrm>
            <a:off x="897463" y="2281766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5FADA-1167-4BC7-8C18-A85A79CAEA49}"/>
              </a:ext>
            </a:extLst>
          </p:cNvPr>
          <p:cNvSpPr/>
          <p:nvPr/>
        </p:nvSpPr>
        <p:spPr>
          <a:xfrm>
            <a:off x="7247467" y="2281766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</a:t>
            </a:r>
            <a:r>
              <a:rPr lang="en-US" sz="2000" baseline="30000" dirty="0">
                <a:solidFill>
                  <a:schemeClr val="tx1"/>
                </a:solidFill>
              </a:rPr>
              <a:t>-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AFDE5C-C971-46EF-A88E-E41B6B81D65A}"/>
              </a:ext>
            </a:extLst>
          </p:cNvPr>
          <p:cNvSpPr/>
          <p:nvPr/>
        </p:nvSpPr>
        <p:spPr>
          <a:xfrm>
            <a:off x="2006596" y="2281766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K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29ABC5B6-C84A-4D69-B736-D4A70DEDAC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7066" y="1219200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174B72-D260-47BB-8798-EBCCBA3D867E}"/>
              </a:ext>
            </a:extLst>
          </p:cNvPr>
          <p:cNvCxnSpPr/>
          <p:nvPr/>
        </p:nvCxnSpPr>
        <p:spPr>
          <a:xfrm>
            <a:off x="4512733" y="1989667"/>
            <a:ext cx="0" cy="5080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E04B063-5866-4D74-8669-54A8C11CA917}"/>
              </a:ext>
            </a:extLst>
          </p:cNvPr>
          <p:cNvSpPr/>
          <p:nvPr/>
        </p:nvSpPr>
        <p:spPr>
          <a:xfrm>
            <a:off x="5929745" y="5135418"/>
            <a:ext cx="1856510" cy="1246891"/>
          </a:xfrm>
          <a:prstGeom prst="ellipse">
            <a:avLst/>
          </a:pr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5BDAFC-0459-4DA9-BA63-79021C132FB1}"/>
              </a:ext>
            </a:extLst>
          </p:cNvPr>
          <p:cNvCxnSpPr>
            <a:cxnSpLocks/>
          </p:cNvCxnSpPr>
          <p:nvPr/>
        </p:nvCxnSpPr>
        <p:spPr>
          <a:xfrm flipV="1">
            <a:off x="7652327" y="5488041"/>
            <a:ext cx="280940" cy="999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8EB7CB-3A16-442A-81CF-F5B3359AFC33}"/>
              </a:ext>
            </a:extLst>
          </p:cNvPr>
          <p:cNvCxnSpPr>
            <a:cxnSpLocks/>
          </p:cNvCxnSpPr>
          <p:nvPr/>
        </p:nvCxnSpPr>
        <p:spPr>
          <a:xfrm flipV="1">
            <a:off x="7652327" y="5795818"/>
            <a:ext cx="280940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41B810-50FC-4A30-AF9E-AAAB93BDFFE6}"/>
              </a:ext>
            </a:extLst>
          </p:cNvPr>
          <p:cNvCxnSpPr>
            <a:cxnSpLocks/>
          </p:cNvCxnSpPr>
          <p:nvPr/>
        </p:nvCxnSpPr>
        <p:spPr>
          <a:xfrm>
            <a:off x="7592292" y="5985165"/>
            <a:ext cx="193963" cy="12930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6FF796-A10F-4FE7-AFC3-D88BD13960AC}"/>
              </a:ext>
            </a:extLst>
          </p:cNvPr>
          <p:cNvCxnSpPr>
            <a:cxnSpLocks/>
          </p:cNvCxnSpPr>
          <p:nvPr/>
        </p:nvCxnSpPr>
        <p:spPr>
          <a:xfrm flipV="1">
            <a:off x="7509165" y="5237029"/>
            <a:ext cx="143162" cy="17548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B08788-1CE5-49FB-8FE4-AC00B9880D6C}"/>
              </a:ext>
            </a:extLst>
          </p:cNvPr>
          <p:cNvCxnSpPr>
            <a:cxnSpLocks/>
          </p:cNvCxnSpPr>
          <p:nvPr/>
        </p:nvCxnSpPr>
        <p:spPr>
          <a:xfrm>
            <a:off x="7185888" y="6253015"/>
            <a:ext cx="73117" cy="22206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181753-DC7D-4D73-B7DB-76F3F79CEF21}"/>
              </a:ext>
            </a:extLst>
          </p:cNvPr>
          <p:cNvCxnSpPr>
            <a:cxnSpLocks/>
          </p:cNvCxnSpPr>
          <p:nvPr/>
        </p:nvCxnSpPr>
        <p:spPr>
          <a:xfrm>
            <a:off x="7365996" y="6174510"/>
            <a:ext cx="137778" cy="17548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679005-DBEB-4B32-A339-5A2FFDCCA12C}"/>
              </a:ext>
            </a:extLst>
          </p:cNvPr>
          <p:cNvCxnSpPr>
            <a:cxnSpLocks/>
          </p:cNvCxnSpPr>
          <p:nvPr/>
        </p:nvCxnSpPr>
        <p:spPr>
          <a:xfrm>
            <a:off x="7005781" y="6285343"/>
            <a:ext cx="73117" cy="22206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48148E-6 L 0.49393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F3CF-86E0-48B4-86F0-615C6938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electricity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B408-83EA-4472-960F-81A02079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11" y="1676400"/>
            <a:ext cx="7581507" cy="4419600"/>
          </a:xfrm>
        </p:spPr>
        <p:txBody>
          <a:bodyPr/>
          <a:lstStyle/>
          <a:p>
            <a:r>
              <a:rPr lang="en-US" dirty="0"/>
              <a:t>That’s electricity in a nutshell.</a:t>
            </a:r>
          </a:p>
          <a:p>
            <a:pPr lvl="1">
              <a:spcBef>
                <a:spcPts val="0"/>
              </a:spcBef>
            </a:pPr>
            <a:r>
              <a:rPr lang="en-US" dirty="0"/>
              <a:t>It’s very useful for everything from washing machines to cell phones.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And…most cells in our body create voltage</a:t>
            </a:r>
          </a:p>
          <a:p>
            <a:pPr>
              <a:spcBef>
                <a:spcPts val="600"/>
              </a:spcBef>
            </a:pPr>
            <a:r>
              <a:rPr lang="en-US" dirty="0"/>
              <a:t>The big takeaways: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Intuitively, what is charge, voltage, current and flux</a:t>
            </a:r>
          </a:p>
          <a:p>
            <a:pPr lvl="1">
              <a:spcBef>
                <a:spcPts val="0"/>
              </a:spcBef>
            </a:pPr>
            <a:r>
              <a:rPr lang="en-US" dirty="0"/>
              <a:t>Opposite charges attract, like charges repel</a:t>
            </a:r>
          </a:p>
          <a:p>
            <a:pPr lvl="1">
              <a:spcBef>
                <a:spcPts val="0"/>
              </a:spcBef>
            </a:pPr>
            <a:r>
              <a:rPr lang="en-US" dirty="0"/>
              <a:t>Q=CV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83675-E402-4762-A753-F148AC61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53176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72D3-FD46-432C-B7B0-4A4654E6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this 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7EBB0-3A51-478E-B2EE-77DBF7C7D5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888" y="1676400"/>
                <a:ext cx="8074152" cy="4419600"/>
              </a:xfrm>
            </p:spPr>
            <p:txBody>
              <a:bodyPr/>
              <a:lstStyle/>
              <a:p>
                <a:r>
                  <a:rPr lang="en-US" sz="2400" dirty="0"/>
                  <a:t>Primer on Q, I, V, C</a:t>
                </a:r>
              </a:p>
              <a:p>
                <a:r>
                  <a:rPr lang="en-US" sz="2400" dirty="0"/>
                  <a:t>Diffusion current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Drift current (</a:t>
                </a:r>
                <a:r>
                  <a:rPr lang="en-US" sz="2400" i="1" dirty="0" err="1"/>
                  <a:t>j</a:t>
                </a:r>
                <a:r>
                  <a:rPr lang="en-US" sz="2400" baseline="-25000" dirty="0" err="1"/>
                  <a:t>drift</a:t>
                </a:r>
                <a:r>
                  <a:rPr lang="en-US" sz="2400" dirty="0"/>
                  <a:t> = </a:t>
                </a:r>
                <a:r>
                  <a:rPr lang="en-US" sz="2400" i="1" dirty="0" err="1"/>
                  <a:t>kV</a:t>
                </a:r>
                <a:r>
                  <a:rPr lang="en-US" sz="2400" baseline="-25000" dirty="0" err="1"/>
                  <a:t>mem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Diffusion + drift = Nernst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𝑚𝑉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Ion pumps</a:t>
                </a:r>
              </a:p>
              <a:p>
                <a:r>
                  <a:rPr lang="en-US" sz="2400" dirty="0"/>
                  <a:t>Electrical model of a cell (</a:t>
                </a:r>
                <a:r>
                  <a:rPr lang="en-US" sz="2400" i="1" dirty="0" err="1"/>
                  <a:t>j</a:t>
                </a:r>
                <a:r>
                  <a:rPr lang="en-US" sz="2400" baseline="-25000" dirty="0" err="1"/>
                  <a:t>total,Na</a:t>
                </a:r>
                <a:r>
                  <a:rPr lang="en-US" sz="2400" dirty="0"/>
                  <a:t> = </a:t>
                </a:r>
                <a:r>
                  <a:rPr lang="en-US" sz="2400" i="1" dirty="0" err="1"/>
                  <a:t>g</a:t>
                </a:r>
                <a:r>
                  <a:rPr lang="en-US" sz="2400" baseline="-25000" dirty="0" err="1"/>
                  <a:t>Na</a:t>
                </a:r>
                <a:r>
                  <a:rPr lang="en-US" sz="2400" dirty="0"/>
                  <a:t> (</a:t>
                </a:r>
                <a:r>
                  <a:rPr lang="en-US" sz="2400" i="1" dirty="0" err="1"/>
                  <a:t>V</a:t>
                </a:r>
                <a:r>
                  <a:rPr lang="en-US" sz="2400" baseline="-25000" dirty="0" err="1"/>
                  <a:t>mem</a:t>
                </a:r>
                <a:r>
                  <a:rPr lang="en-US" sz="2400" dirty="0" err="1"/>
                  <a:t>-</a:t>
                </a:r>
                <a:r>
                  <a:rPr lang="en-US" sz="2400" i="1" dirty="0" err="1"/>
                  <a:t>V</a:t>
                </a:r>
                <a:r>
                  <a:rPr lang="en-US" sz="2400" baseline="30000" dirty="0" err="1"/>
                  <a:t>N</a:t>
                </a:r>
                <a:r>
                  <a:rPr lang="en-US" sz="2400" baseline="-25000" dirty="0" err="1"/>
                  <a:t>Na</a:t>
                </a:r>
                <a:r>
                  <a:rPr lang="en-US" sz="2400" dirty="0"/>
                  <a:t>) + </a:t>
                </a:r>
                <a:r>
                  <a:rPr lang="en-US" sz="2400" i="1" dirty="0" err="1"/>
                  <a:t>j</a:t>
                </a:r>
                <a:r>
                  <a:rPr lang="en-US" sz="2400" baseline="-25000" dirty="0" err="1"/>
                  <a:t>pump,Na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7EBB0-3A51-478E-B2EE-77DBF7C7D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888" y="1676400"/>
                <a:ext cx="8074152" cy="4419600"/>
              </a:xfrm>
              <a:blipFill>
                <a:blip r:embed="rId2"/>
                <a:stretch>
                  <a:fillRect l="-1057" t="-1103" r="-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B9554-C3A6-43E9-9EEF-4B134805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1D507-62A5-47A0-B2B0-7335B6670B32}"/>
              </a:ext>
            </a:extLst>
          </p:cNvPr>
          <p:cNvSpPr/>
          <p:nvPr/>
        </p:nvSpPr>
        <p:spPr>
          <a:xfrm>
            <a:off x="192024" y="2179320"/>
            <a:ext cx="5440680" cy="582168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0BA7-0344-49EE-AF98-01C91F97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2ACB-04A4-4F69-8F66-94983FEFD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“(In the nanoworld), everything is dancing,” Philip Nelson, </a:t>
            </a:r>
            <a:r>
              <a:rPr lang="en-US" i="1" dirty="0"/>
              <a:t>Biological Physics</a:t>
            </a:r>
            <a:endParaRPr lang="en-US" dirty="0"/>
          </a:p>
          <a:p>
            <a:r>
              <a:rPr lang="en-US" dirty="0"/>
              <a:t>Particles move randomly; on average, they move from high concentration to low concentration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1BEDC-51B3-4B89-924D-C51522BC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12535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1EA2-E5A1-440A-BBF7-FB047BEE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E431-A316-4FC0-8AF3-D404C161E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does bioelectricity come from?</a:t>
            </a:r>
          </a:p>
          <a:p>
            <a:r>
              <a:rPr lang="en-US" dirty="0"/>
              <a:t>Neurons and working with the nervous system</a:t>
            </a:r>
          </a:p>
          <a:p>
            <a:r>
              <a:rPr lang="en-US" dirty="0"/>
              <a:t>Cardiac bioelectricity</a:t>
            </a:r>
          </a:p>
          <a:p>
            <a:r>
              <a:rPr lang="en-US" dirty="0"/>
              <a:t>Worms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3BD7B-8458-45C8-871C-FBDAA3E4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E2B69-E4B6-4750-B290-80ED5391C427}"/>
              </a:ext>
            </a:extLst>
          </p:cNvPr>
          <p:cNvSpPr/>
          <p:nvPr/>
        </p:nvSpPr>
        <p:spPr>
          <a:xfrm>
            <a:off x="566928" y="1676400"/>
            <a:ext cx="7141464" cy="554736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C207-CB31-4ACF-AB84-06E6773D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B5E23-08AD-4C6C-8040-EFD3C9987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5" y="2666998"/>
            <a:ext cx="8034865" cy="1557869"/>
          </a:xfrm>
        </p:spPr>
        <p:txBody>
          <a:bodyPr/>
          <a:lstStyle/>
          <a:p>
            <a:r>
              <a:rPr lang="en-US" sz="2000" dirty="0"/>
              <a:t>Intuition: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Assume particles move in random directions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On average more particles cross the membrane </a:t>
            </a:r>
            <a:r>
              <a:rPr lang="en-US" sz="1800" dirty="0" err="1"/>
              <a:t>right→left</a:t>
            </a:r>
            <a:r>
              <a:rPr lang="en-US" sz="1800" dirty="0"/>
              <a:t> than </a:t>
            </a:r>
            <a:r>
              <a:rPr lang="en-US" sz="1800" dirty="0" err="1"/>
              <a:t>left→right</a:t>
            </a:r>
            <a:endParaRPr lang="en-US" sz="1800" dirty="0"/>
          </a:p>
          <a:p>
            <a:pPr lvl="1">
              <a:spcBef>
                <a:spcPts val="0"/>
              </a:spcBef>
            </a:pPr>
            <a:r>
              <a:rPr lang="en-US" sz="1800" dirty="0"/>
              <a:t>It is probabilistic, but deterministic if there are enough particles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The magic of statistical mechanics!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0876A-D9B5-49C2-A681-E91EB94B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3733" y="6163734"/>
            <a:ext cx="2895600" cy="307777"/>
          </a:xfrm>
        </p:spPr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5A3C3-E1F6-438D-84CE-BB4E0072BF94}"/>
              </a:ext>
            </a:extLst>
          </p:cNvPr>
          <p:cNvSpPr/>
          <p:nvPr/>
        </p:nvSpPr>
        <p:spPr>
          <a:xfrm>
            <a:off x="2904068" y="1265768"/>
            <a:ext cx="1651000" cy="1210733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C6241-CEFF-44D1-8ED9-65A28BD8182E}"/>
              </a:ext>
            </a:extLst>
          </p:cNvPr>
          <p:cNvSpPr/>
          <p:nvPr/>
        </p:nvSpPr>
        <p:spPr>
          <a:xfrm>
            <a:off x="4555067" y="1265768"/>
            <a:ext cx="84667" cy="1210733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50F3D-3B81-424B-BBBF-E6C6E469AA41}"/>
              </a:ext>
            </a:extLst>
          </p:cNvPr>
          <p:cNvSpPr/>
          <p:nvPr/>
        </p:nvSpPr>
        <p:spPr>
          <a:xfrm>
            <a:off x="4639715" y="1265768"/>
            <a:ext cx="1651000" cy="1210733"/>
          </a:xfrm>
          <a:prstGeom prst="rect">
            <a:avLst/>
          </a:prstGeom>
          <a:pattFill prst="sm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ECF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EFBAC-FDC2-4EAC-A7B7-63BC0866B8C3}"/>
              </a:ext>
            </a:extLst>
          </p:cNvPr>
          <p:cNvSpPr txBox="1"/>
          <p:nvPr/>
        </p:nvSpPr>
        <p:spPr>
          <a:xfrm>
            <a:off x="6578601" y="1955800"/>
            <a:ext cx="130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cell membrane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6D283-7EDA-47BA-A0C2-4B17FC17E9AB}"/>
              </a:ext>
            </a:extLst>
          </p:cNvPr>
          <p:cNvSpPr txBox="1"/>
          <p:nvPr/>
        </p:nvSpPr>
        <p:spPr>
          <a:xfrm>
            <a:off x="6739468" y="3945466"/>
            <a:ext cx="141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how big the gradient 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146CA-B2D8-404D-9CBD-DD609454623A}"/>
              </a:ext>
            </a:extLst>
          </p:cNvPr>
          <p:cNvSpPr txBox="1"/>
          <p:nvPr/>
        </p:nvSpPr>
        <p:spPr>
          <a:xfrm>
            <a:off x="110067" y="4157133"/>
            <a:ext cx="1955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how fast ions cross the membrane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E896A9-3AAA-4061-9BDC-F46FBC1325EE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5638799" y="4292600"/>
            <a:ext cx="1278468" cy="29488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AA099D-CF25-447C-B6B0-5B66F96ACE7B}"/>
              </a:ext>
            </a:extLst>
          </p:cNvPr>
          <p:cNvSpPr/>
          <p:nvPr/>
        </p:nvSpPr>
        <p:spPr>
          <a:xfrm>
            <a:off x="4614333" y="2294467"/>
            <a:ext cx="2125134" cy="585823"/>
          </a:xfrm>
          <a:custGeom>
            <a:avLst/>
            <a:gdLst>
              <a:gd name="connsiteX0" fmla="*/ 2125134 w 2125134"/>
              <a:gd name="connsiteY0" fmla="*/ 0 h 585823"/>
              <a:gd name="connsiteX1" fmla="*/ 1735667 w 2125134"/>
              <a:gd name="connsiteY1" fmla="*/ 364066 h 585823"/>
              <a:gd name="connsiteX2" fmla="*/ 381000 w 2125134"/>
              <a:gd name="connsiteY2" fmla="*/ 584200 h 585823"/>
              <a:gd name="connsiteX3" fmla="*/ 0 w 2125134"/>
              <a:gd name="connsiteY3" fmla="*/ 254000 h 58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134" h="585823">
                <a:moveTo>
                  <a:pt x="2125134" y="0"/>
                </a:moveTo>
                <a:cubicBezTo>
                  <a:pt x="2075745" y="133349"/>
                  <a:pt x="2026356" y="266699"/>
                  <a:pt x="1735667" y="364066"/>
                </a:cubicBezTo>
                <a:cubicBezTo>
                  <a:pt x="1444978" y="461433"/>
                  <a:pt x="670278" y="602544"/>
                  <a:pt x="381000" y="584200"/>
                </a:cubicBezTo>
                <a:cubicBezTo>
                  <a:pt x="91722" y="565856"/>
                  <a:pt x="45861" y="409928"/>
                  <a:pt x="0" y="25400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6C1BA4-2036-4E65-B406-5A840E0ADC54}"/>
              </a:ext>
            </a:extLst>
          </p:cNvPr>
          <p:cNvSpPr txBox="1"/>
          <p:nvPr/>
        </p:nvSpPr>
        <p:spPr>
          <a:xfrm>
            <a:off x="532433" y="4861782"/>
            <a:ext cx="255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Note the sign: diffusion evens out concentrations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331367-7C85-4DA8-9701-671BD6B5AADE}"/>
                  </a:ext>
                </a:extLst>
              </p:cNvPr>
              <p:cNvSpPr txBox="1"/>
              <p:nvPr/>
            </p:nvSpPr>
            <p:spPr>
              <a:xfrm>
                <a:off x="2785532" y="4182533"/>
                <a:ext cx="2853267" cy="809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𝑓𝑙𝑢𝑥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331367-7C85-4DA8-9701-671BD6B5A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32" y="4182533"/>
                <a:ext cx="2853267" cy="809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2B3FEE1-6DD4-4E64-9C6C-18B2D1046071}"/>
              </a:ext>
            </a:extLst>
          </p:cNvPr>
          <p:cNvSpPr/>
          <p:nvPr/>
        </p:nvSpPr>
        <p:spPr>
          <a:xfrm flipH="1">
            <a:off x="2420740" y="4781970"/>
            <a:ext cx="1845733" cy="448374"/>
          </a:xfrm>
          <a:custGeom>
            <a:avLst/>
            <a:gdLst>
              <a:gd name="connsiteX0" fmla="*/ 1845733 w 1845733"/>
              <a:gd name="connsiteY0" fmla="*/ 414867 h 448374"/>
              <a:gd name="connsiteX1" fmla="*/ 457200 w 1845733"/>
              <a:gd name="connsiteY1" fmla="*/ 406400 h 448374"/>
              <a:gd name="connsiteX2" fmla="*/ 0 w 1845733"/>
              <a:gd name="connsiteY2" fmla="*/ 0 h 448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5733" h="448374">
                <a:moveTo>
                  <a:pt x="1845733" y="414867"/>
                </a:moveTo>
                <a:cubicBezTo>
                  <a:pt x="1305277" y="445205"/>
                  <a:pt x="764822" y="475544"/>
                  <a:pt x="457200" y="406400"/>
                </a:cubicBezTo>
                <a:cubicBezTo>
                  <a:pt x="149578" y="337256"/>
                  <a:pt x="74789" y="168628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43F824-68FD-4C05-84A4-7083A38A1A39}"/>
              </a:ext>
            </a:extLst>
          </p:cNvPr>
          <p:cNvCxnSpPr>
            <a:endCxn id="16" idx="1"/>
          </p:cNvCxnSpPr>
          <p:nvPr/>
        </p:nvCxnSpPr>
        <p:spPr>
          <a:xfrm>
            <a:off x="1701800" y="4580467"/>
            <a:ext cx="1083732" cy="701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6B10D3-6A1C-4F6A-BB14-9319BC0F825C}"/>
                  </a:ext>
                </a:extLst>
              </p:cNvPr>
              <p:cNvSpPr txBox="1"/>
              <p:nvPr/>
            </p:nvSpPr>
            <p:spPr>
              <a:xfrm>
                <a:off x="1968862" y="5551714"/>
                <a:ext cx="3225801" cy="668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Units: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𝑖𝑜𝑛𝑠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𝑖𝑜𝑛𝑠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6B10D3-6A1C-4F6A-BB14-9319BC0F8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862" y="5551714"/>
                <a:ext cx="3225801" cy="668388"/>
              </a:xfrm>
              <a:prstGeom prst="rect">
                <a:avLst/>
              </a:prstGeom>
              <a:blipFill>
                <a:blip r:embed="rId4"/>
                <a:stretch>
                  <a:fillRect l="-3025" b="-8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8FDFD1F-9805-40AC-8E9F-A7DE7E83F77D}"/>
              </a:ext>
            </a:extLst>
          </p:cNvPr>
          <p:cNvSpPr txBox="1"/>
          <p:nvPr/>
        </p:nvSpPr>
        <p:spPr>
          <a:xfrm>
            <a:off x="6442167" y="4982532"/>
            <a:ext cx="217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magic constant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4E3EC23-F756-4440-824B-FF2342816633}"/>
              </a:ext>
            </a:extLst>
          </p:cNvPr>
          <p:cNvSpPr/>
          <p:nvPr/>
        </p:nvSpPr>
        <p:spPr>
          <a:xfrm>
            <a:off x="4567406" y="4795032"/>
            <a:ext cx="1845733" cy="448374"/>
          </a:xfrm>
          <a:custGeom>
            <a:avLst/>
            <a:gdLst>
              <a:gd name="connsiteX0" fmla="*/ 1845733 w 1845733"/>
              <a:gd name="connsiteY0" fmla="*/ 414867 h 448374"/>
              <a:gd name="connsiteX1" fmla="*/ 457200 w 1845733"/>
              <a:gd name="connsiteY1" fmla="*/ 406400 h 448374"/>
              <a:gd name="connsiteX2" fmla="*/ 0 w 1845733"/>
              <a:gd name="connsiteY2" fmla="*/ 0 h 448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5733" h="448374">
                <a:moveTo>
                  <a:pt x="1845733" y="414867"/>
                </a:moveTo>
                <a:cubicBezTo>
                  <a:pt x="1305277" y="445205"/>
                  <a:pt x="764822" y="475544"/>
                  <a:pt x="457200" y="406400"/>
                </a:cubicBezTo>
                <a:cubicBezTo>
                  <a:pt x="149578" y="337256"/>
                  <a:pt x="74789" y="168628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  <p:bldP spid="19" grpId="0" animBg="1"/>
      <p:bldP spid="20" grpId="0"/>
      <p:bldP spid="18" grpId="0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6A14-4733-4994-B680-0AA0EFDE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D, really?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6E5A-BAD5-42CE-ABDF-39630AC35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34" y="2418756"/>
            <a:ext cx="7112000" cy="3586117"/>
          </a:xfrm>
        </p:spPr>
        <p:txBody>
          <a:bodyPr/>
          <a:lstStyle/>
          <a:p>
            <a:r>
              <a:rPr lang="en-US" sz="2400" dirty="0"/>
              <a:t>We have a simple equation</a:t>
            </a:r>
          </a:p>
          <a:p>
            <a:r>
              <a:rPr lang="en-US" sz="2400" dirty="0"/>
              <a:t>We (hopefully) know what it means</a:t>
            </a:r>
          </a:p>
          <a:p>
            <a:r>
              <a:rPr lang="en-US" sz="2400" i="1" dirty="0"/>
              <a:t>D</a:t>
            </a:r>
            <a:r>
              <a:rPr lang="en-US" sz="2400" dirty="0"/>
              <a:t> is how fast an ion moves, for a given gradient pushing it</a:t>
            </a:r>
            <a:endParaRPr lang="en-US" sz="2400" i="1" dirty="0"/>
          </a:p>
          <a:p>
            <a:r>
              <a:rPr lang="en-US" sz="2400" dirty="0"/>
              <a:t>What affects </a:t>
            </a:r>
            <a:r>
              <a:rPr lang="en-US" sz="2400" i="1" dirty="0"/>
              <a:t>D</a:t>
            </a:r>
            <a:r>
              <a:rPr lang="en-US" sz="2400" dirty="0"/>
              <a:t>, our magic proportionality constant?</a:t>
            </a:r>
          </a:p>
          <a:p>
            <a:pPr lvl="1"/>
            <a:r>
              <a:rPr lang="en-US" sz="2000" dirty="0"/>
              <a:t>High-volume ion:</a:t>
            </a:r>
          </a:p>
          <a:p>
            <a:pPr lvl="1">
              <a:spcBef>
                <a:spcPts val="1800"/>
              </a:spcBef>
            </a:pPr>
            <a:r>
              <a:rPr lang="en-US" sz="2000" dirty="0"/>
              <a:t>In a vacuum:</a:t>
            </a:r>
          </a:p>
          <a:p>
            <a:pPr lvl="1"/>
            <a:r>
              <a:rPr lang="en-US" sz="2000" dirty="0"/>
              <a:t>In a liquid</a:t>
            </a:r>
          </a:p>
          <a:p>
            <a:endParaRPr lang="en-US" sz="2400" dirty="0"/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A992A-81C3-43F4-8C20-A26A28AF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45A9C-2CD6-4432-A55A-E7A607B6FC77}"/>
              </a:ext>
            </a:extLst>
          </p:cNvPr>
          <p:cNvSpPr txBox="1"/>
          <p:nvPr/>
        </p:nvSpPr>
        <p:spPr>
          <a:xfrm>
            <a:off x="3350600" y="4432643"/>
            <a:ext cx="368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will bump into lots of things and slow down, so </a:t>
            </a:r>
            <a:r>
              <a:rPr lang="en-US" sz="2000" i="1" dirty="0">
                <a:solidFill>
                  <a:schemeClr val="accent2"/>
                </a:solidFill>
              </a:rPr>
              <a:t>D </a:t>
            </a:r>
            <a:r>
              <a:rPr lang="en-US" sz="2000" dirty="0">
                <a:solidFill>
                  <a:schemeClr val="accent2"/>
                </a:solidFill>
              </a:rPr>
              <a:t>will be small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BC0CF-EF75-4DFE-8E88-DC3060352340}"/>
              </a:ext>
            </a:extLst>
          </p:cNvPr>
          <p:cNvSpPr txBox="1"/>
          <p:nvPr/>
        </p:nvSpPr>
        <p:spPr>
          <a:xfrm>
            <a:off x="2871386" y="5081191"/>
            <a:ext cx="517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</a:rPr>
              <a:t>D </a:t>
            </a:r>
            <a:r>
              <a:rPr lang="en-US" sz="2000" dirty="0">
                <a:solidFill>
                  <a:schemeClr val="accent2"/>
                </a:solidFill>
              </a:rPr>
              <a:t>will be quite large (not relevant for us!)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6B7077-4EB0-4B88-8C29-B93829B6B214}"/>
              </a:ext>
            </a:extLst>
          </p:cNvPr>
          <p:cNvSpPr txBox="1"/>
          <p:nvPr/>
        </p:nvSpPr>
        <p:spPr>
          <a:xfrm>
            <a:off x="2714134" y="5438060"/>
            <a:ext cx="277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Not nearly so large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3071C5-C068-49B4-9428-C06E04394312}"/>
                  </a:ext>
                </a:extLst>
              </p:cNvPr>
              <p:cNvSpPr txBox="1"/>
              <p:nvPr/>
            </p:nvSpPr>
            <p:spPr>
              <a:xfrm>
                <a:off x="2662983" y="1439333"/>
                <a:ext cx="2853267" cy="809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𝑓𝑙𝑢𝑥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3071C5-C068-49B4-9428-C06E04394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983" y="1439333"/>
                <a:ext cx="2853267" cy="8099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9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62B0-3FC1-4C21-B7E0-AE786E51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58A469-705E-40C7-B393-DD9558D69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2100" y="2570779"/>
                <a:ext cx="7772400" cy="2077225"/>
              </a:xfrm>
            </p:spPr>
            <p:txBody>
              <a:bodyPr/>
              <a:lstStyle/>
              <a:p>
                <a:r>
                  <a:rPr lang="en-US" sz="2000" dirty="0"/>
                  <a:t>If </a:t>
                </a:r>
                <a:r>
                  <a:rPr lang="en-US" sz="2000" i="1" dirty="0"/>
                  <a:t>D</a:t>
                </a:r>
                <a:r>
                  <a:rPr lang="en-US" sz="2000" dirty="0"/>
                  <a:t>=.1 m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/s, then what is the flux?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.1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3 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𝑖𝑜𝑛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𝑖𝑜𝑛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200,000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𝑖𝑜𝑛𝑠</m:t>
                        </m:r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pPr lvl="1">
                  <a:spcBef>
                    <a:spcPts val="0"/>
                  </a:spcBef>
                </a:pPr>
                <a:r>
                  <a:rPr lang="en-US" sz="1800" dirty="0"/>
                  <a:t>Negative sign means ions are moving to the left</a:t>
                </a:r>
              </a:p>
              <a:p>
                <a:r>
                  <a:rPr lang="en-US" sz="2000" dirty="0"/>
                  <a:t>After enough time, what will happen?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800" dirty="0"/>
                  <a:t>The right-side space will go empty and the left-side will have all the ions?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800" dirty="0"/>
                  <a:t>They will equalize? If so, why?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58A469-705E-40C7-B393-DD9558D69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100" y="2570779"/>
                <a:ext cx="7772400" cy="2077225"/>
              </a:xfrm>
              <a:blipFill>
                <a:blip r:embed="rId3"/>
                <a:stretch>
                  <a:fillRect l="-706" t="-1765" b="-6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BAE1C-5634-470D-A0D0-E93E0397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F7E5AC-8122-4B0C-934F-166AF415CCC3}"/>
              </a:ext>
            </a:extLst>
          </p:cNvPr>
          <p:cNvSpPr/>
          <p:nvPr/>
        </p:nvSpPr>
        <p:spPr>
          <a:xfrm>
            <a:off x="4554843" y="1362872"/>
            <a:ext cx="1651000" cy="1210733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Cell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 ion/m</a:t>
            </a:r>
            <a:r>
              <a:rPr lang="en-US" baseline="30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56F1F8-D626-44FB-B9DF-38D537B4EF5F}"/>
              </a:ext>
            </a:extLst>
          </p:cNvPr>
          <p:cNvSpPr/>
          <p:nvPr/>
        </p:nvSpPr>
        <p:spPr>
          <a:xfrm>
            <a:off x="6205842" y="1362872"/>
            <a:ext cx="84667" cy="1210733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792D8B-6DD2-4A05-B8BE-B42B1A71C050}"/>
              </a:ext>
            </a:extLst>
          </p:cNvPr>
          <p:cNvSpPr/>
          <p:nvPr/>
        </p:nvSpPr>
        <p:spPr>
          <a:xfrm>
            <a:off x="6290490" y="1362872"/>
            <a:ext cx="1651000" cy="1210733"/>
          </a:xfrm>
          <a:prstGeom prst="rect">
            <a:avLst/>
          </a:prstGeom>
          <a:pattFill prst="sm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ECF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 ions/m</a:t>
            </a:r>
            <a:r>
              <a:rPr lang="en-US" baseline="30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59CFAD-7837-4408-BBBD-55472F141DAF}"/>
                  </a:ext>
                </a:extLst>
              </p:cNvPr>
              <p:cNvSpPr txBox="1"/>
              <p:nvPr/>
            </p:nvSpPr>
            <p:spPr>
              <a:xfrm>
                <a:off x="819168" y="1601175"/>
                <a:ext cx="2893850" cy="809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𝑓𝑙𝑢𝑥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59CFAD-7837-4408-BBBD-55472F141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68" y="1601175"/>
                <a:ext cx="2893850" cy="809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A82367-BED1-43E7-AA12-3D4CEDDC06C2}"/>
              </a:ext>
            </a:extLst>
          </p:cNvPr>
          <p:cNvCxnSpPr/>
          <p:nvPr/>
        </p:nvCxnSpPr>
        <p:spPr>
          <a:xfrm>
            <a:off x="5513761" y="2880765"/>
            <a:ext cx="67973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958EB1-F7A8-405C-A738-A59EFAB94EA5}"/>
              </a:ext>
            </a:extLst>
          </p:cNvPr>
          <p:cNvCxnSpPr/>
          <p:nvPr/>
        </p:nvCxnSpPr>
        <p:spPr>
          <a:xfrm flipH="1">
            <a:off x="6268243" y="2888857"/>
            <a:ext cx="60690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A8E655-5155-41E2-B783-2FDD1DA72A90}"/>
              </a:ext>
            </a:extLst>
          </p:cNvPr>
          <p:cNvSpPr txBox="1"/>
          <p:nvPr/>
        </p:nvSpPr>
        <p:spPr>
          <a:xfrm>
            <a:off x="6921706" y="2632044"/>
            <a:ext cx="1229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</a:t>
            </a:r>
            <a:r>
              <a:rPr lang="en-US" sz="2000" i="1" dirty="0"/>
              <a:t>x</a:t>
            </a:r>
            <a:r>
              <a:rPr lang="en-US" sz="2000" dirty="0"/>
              <a:t> = 1</a:t>
            </a:r>
            <a:r>
              <a:rPr lang="en-US" sz="2000" dirty="0">
                <a:sym typeface="Symbol" panose="05050102010706020507" pitchFamily="18" charset="2"/>
              </a:rPr>
              <a:t></a:t>
            </a:r>
            <a:endParaRPr lang="en-US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37A52C4-09DA-4D6E-AF62-43844F05E784}"/>
              </a:ext>
            </a:extLst>
          </p:cNvPr>
          <p:cNvGrpSpPr/>
          <p:nvPr/>
        </p:nvGrpSpPr>
        <p:grpSpPr>
          <a:xfrm>
            <a:off x="4680066" y="4389120"/>
            <a:ext cx="4056611" cy="1873933"/>
            <a:chOff x="4680066" y="4389120"/>
            <a:chExt cx="4056611" cy="18739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1BF715-ADDB-4A4E-97F3-18C049FAA53A}"/>
                </a:ext>
              </a:extLst>
            </p:cNvPr>
            <p:cNvCxnSpPr/>
            <p:nvPr/>
          </p:nvCxnSpPr>
          <p:spPr>
            <a:xfrm>
              <a:off x="6168043" y="4389120"/>
              <a:ext cx="0" cy="132172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E852CBF-A29F-4D24-BF64-6A4646C08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8347" y="5701144"/>
              <a:ext cx="257833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42F6C5-9757-44AE-BE5B-79C3D29DAC76}"/>
                </a:ext>
              </a:extLst>
            </p:cNvPr>
            <p:cNvSpPr txBox="1"/>
            <p:nvPr/>
          </p:nvSpPr>
          <p:spPr>
            <a:xfrm>
              <a:off x="6991003" y="5893721"/>
              <a:ext cx="756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time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1F6585D-B740-43AD-9AAB-A055A180BEE1}"/>
                </a:ext>
              </a:extLst>
            </p:cNvPr>
            <p:cNvSpPr/>
            <p:nvPr/>
          </p:nvSpPr>
          <p:spPr>
            <a:xfrm>
              <a:off x="6179428" y="4480560"/>
              <a:ext cx="2465808" cy="515389"/>
            </a:xfrm>
            <a:custGeom>
              <a:avLst/>
              <a:gdLst>
                <a:gd name="connsiteX0" fmla="*/ 5241 w 2465808"/>
                <a:gd name="connsiteY0" fmla="*/ 0 h 515389"/>
                <a:gd name="connsiteX1" fmla="*/ 46805 w 2465808"/>
                <a:gd name="connsiteY1" fmla="*/ 299258 h 515389"/>
                <a:gd name="connsiteX2" fmla="*/ 346063 w 2465808"/>
                <a:gd name="connsiteY2" fmla="*/ 423949 h 515389"/>
                <a:gd name="connsiteX3" fmla="*/ 637008 w 2465808"/>
                <a:gd name="connsiteY3" fmla="*/ 473826 h 515389"/>
                <a:gd name="connsiteX4" fmla="*/ 1634535 w 2465808"/>
                <a:gd name="connsiteY4" fmla="*/ 515389 h 515389"/>
                <a:gd name="connsiteX5" fmla="*/ 2465808 w 2465808"/>
                <a:gd name="connsiteY5" fmla="*/ 507077 h 51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65808" h="515389">
                  <a:moveTo>
                    <a:pt x="5241" y="0"/>
                  </a:moveTo>
                  <a:cubicBezTo>
                    <a:pt x="-2379" y="114300"/>
                    <a:pt x="-9999" y="228600"/>
                    <a:pt x="46805" y="299258"/>
                  </a:cubicBezTo>
                  <a:cubicBezTo>
                    <a:pt x="103609" y="369916"/>
                    <a:pt x="247696" y="394854"/>
                    <a:pt x="346063" y="423949"/>
                  </a:cubicBezTo>
                  <a:cubicBezTo>
                    <a:pt x="444430" y="453044"/>
                    <a:pt x="422263" y="458586"/>
                    <a:pt x="637008" y="473826"/>
                  </a:cubicBezTo>
                  <a:cubicBezTo>
                    <a:pt x="851753" y="489066"/>
                    <a:pt x="1634535" y="515389"/>
                    <a:pt x="1634535" y="515389"/>
                  </a:cubicBezTo>
                  <a:lnTo>
                    <a:pt x="2465808" y="507077"/>
                  </a:lnTo>
                </a:path>
              </a:pathLst>
            </a:custGeom>
            <a:noFill/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187287F-218C-4199-87A5-9B38415A1116}"/>
                </a:ext>
              </a:extLst>
            </p:cNvPr>
            <p:cNvSpPr/>
            <p:nvPr/>
          </p:nvSpPr>
          <p:spPr>
            <a:xfrm flipV="1">
              <a:off x="6173881" y="5007031"/>
              <a:ext cx="2465808" cy="515389"/>
            </a:xfrm>
            <a:custGeom>
              <a:avLst/>
              <a:gdLst>
                <a:gd name="connsiteX0" fmla="*/ 5241 w 2465808"/>
                <a:gd name="connsiteY0" fmla="*/ 0 h 515389"/>
                <a:gd name="connsiteX1" fmla="*/ 46805 w 2465808"/>
                <a:gd name="connsiteY1" fmla="*/ 299258 h 515389"/>
                <a:gd name="connsiteX2" fmla="*/ 346063 w 2465808"/>
                <a:gd name="connsiteY2" fmla="*/ 423949 h 515389"/>
                <a:gd name="connsiteX3" fmla="*/ 637008 w 2465808"/>
                <a:gd name="connsiteY3" fmla="*/ 473826 h 515389"/>
                <a:gd name="connsiteX4" fmla="*/ 1634535 w 2465808"/>
                <a:gd name="connsiteY4" fmla="*/ 515389 h 515389"/>
                <a:gd name="connsiteX5" fmla="*/ 2465808 w 2465808"/>
                <a:gd name="connsiteY5" fmla="*/ 507077 h 51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65808" h="515389">
                  <a:moveTo>
                    <a:pt x="5241" y="0"/>
                  </a:moveTo>
                  <a:cubicBezTo>
                    <a:pt x="-2379" y="114300"/>
                    <a:pt x="-9999" y="228600"/>
                    <a:pt x="46805" y="299258"/>
                  </a:cubicBezTo>
                  <a:cubicBezTo>
                    <a:pt x="103609" y="369916"/>
                    <a:pt x="247696" y="394854"/>
                    <a:pt x="346063" y="423949"/>
                  </a:cubicBezTo>
                  <a:cubicBezTo>
                    <a:pt x="444430" y="453044"/>
                    <a:pt x="422263" y="458586"/>
                    <a:pt x="637008" y="473826"/>
                  </a:cubicBezTo>
                  <a:cubicBezTo>
                    <a:pt x="851753" y="489066"/>
                    <a:pt x="1634535" y="515389"/>
                    <a:pt x="1634535" y="515389"/>
                  </a:cubicBezTo>
                  <a:lnTo>
                    <a:pt x="2465808" y="507077"/>
                  </a:lnTo>
                </a:path>
              </a:pathLst>
            </a:custGeom>
            <a:noFill/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DFF5E0-0C4C-4DF2-BD52-7C25FF29DEA2}"/>
                </a:ext>
              </a:extLst>
            </p:cNvPr>
            <p:cNvSpPr txBox="1"/>
            <p:nvPr/>
          </p:nvSpPr>
          <p:spPr>
            <a:xfrm>
              <a:off x="5885412" y="4513811"/>
              <a:ext cx="332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3</a:t>
              </a:r>
            </a:p>
            <a:p>
              <a:endParaRPr lang="en-US" sz="2000" dirty="0"/>
            </a:p>
            <a:p>
              <a:r>
                <a:rPr lang="en-US" sz="2000" dirty="0"/>
                <a:t>1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C70100-323E-4E41-B1EB-2D3AEC42CAC3}"/>
                </a:ext>
              </a:extLst>
            </p:cNvPr>
            <p:cNvSpPr txBox="1"/>
            <p:nvPr/>
          </p:nvSpPr>
          <p:spPr>
            <a:xfrm>
              <a:off x="4680066" y="4788132"/>
              <a:ext cx="1529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concentration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01A4B06-B21B-40E9-81A0-E704BAB82B8D}"/>
              </a:ext>
            </a:extLst>
          </p:cNvPr>
          <p:cNvSpPr txBox="1">
            <a:spLocks/>
          </p:cNvSpPr>
          <p:nvPr/>
        </p:nvSpPr>
        <p:spPr bwMode="auto">
          <a:xfrm>
            <a:off x="166256" y="4616994"/>
            <a:ext cx="4422370" cy="1854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kern="0" dirty="0"/>
              <a:t>Will they always eventually equalize to 2 moles/m</a:t>
            </a:r>
            <a:r>
              <a:rPr lang="en-US" sz="2200" kern="0" baseline="30000" dirty="0"/>
              <a:t>3</a:t>
            </a:r>
            <a:endParaRPr lang="en-US" sz="2200" kern="0" dirty="0"/>
          </a:p>
          <a:p>
            <a:pPr lvl="1">
              <a:spcBef>
                <a:spcPts val="0"/>
              </a:spcBef>
            </a:pPr>
            <a:r>
              <a:rPr lang="en-US" sz="1800" kern="0" dirty="0"/>
              <a:t>No. E.g., if the ECF is really big then they will equalize to just under 3</a:t>
            </a:r>
          </a:p>
          <a:p>
            <a:pPr lvl="1">
              <a:spcBef>
                <a:spcPts val="0"/>
              </a:spcBef>
            </a:pPr>
            <a:r>
              <a:rPr lang="en-US" sz="1800" kern="0" dirty="0"/>
              <a:t>Thought question: is the ECF usually really big?</a:t>
            </a:r>
          </a:p>
        </p:txBody>
      </p:sp>
    </p:spTree>
    <p:extLst>
      <p:ext uri="{BB962C8B-B14F-4D97-AF65-F5344CB8AC3E}">
        <p14:creationId xmlns:p14="http://schemas.microsoft.com/office/powerpoint/2010/main" val="176585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62B0-3FC1-4C21-B7E0-AE786E51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A469-705E-40C7-B393-DD9558D6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94" y="2618840"/>
            <a:ext cx="5919523" cy="1633983"/>
          </a:xfrm>
        </p:spPr>
        <p:txBody>
          <a:bodyPr/>
          <a:lstStyle/>
          <a:p>
            <a:r>
              <a:rPr lang="en-US" sz="2000" dirty="0"/>
              <a:t>Assume the ECF is big, the cell is really little</a:t>
            </a:r>
          </a:p>
          <a:p>
            <a:r>
              <a:rPr lang="en-US" sz="2000" dirty="0"/>
              <a:t>After diffusion is done…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Why? At any time,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# of ions leaving the ECF = # entering the cell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So [ion] changes faster in the cell than in the ECF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BAE1C-5634-470D-A0D0-E93E0397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F7E5AC-8122-4B0C-934F-166AF415CCC3}"/>
              </a:ext>
            </a:extLst>
          </p:cNvPr>
          <p:cNvSpPr/>
          <p:nvPr/>
        </p:nvSpPr>
        <p:spPr>
          <a:xfrm>
            <a:off x="4891177" y="1362873"/>
            <a:ext cx="1314666" cy="731520"/>
          </a:xfrm>
          <a:prstGeom prst="rect">
            <a:avLst/>
          </a:prstGeom>
          <a:pattFill prst="sm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56F1F8-D626-44FB-B9DF-38D537B4EF5F}"/>
              </a:ext>
            </a:extLst>
          </p:cNvPr>
          <p:cNvSpPr/>
          <p:nvPr/>
        </p:nvSpPr>
        <p:spPr>
          <a:xfrm>
            <a:off x="6205843" y="1362871"/>
            <a:ext cx="74188" cy="73152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792D8B-6DD2-4A05-B8BE-B42B1A71C050}"/>
              </a:ext>
            </a:extLst>
          </p:cNvPr>
          <p:cNvSpPr/>
          <p:nvPr/>
        </p:nvSpPr>
        <p:spPr>
          <a:xfrm>
            <a:off x="6290490" y="1362872"/>
            <a:ext cx="2482574" cy="2726049"/>
          </a:xfrm>
          <a:prstGeom prst="rect">
            <a:avLst/>
          </a:prstGeom>
          <a:pattFill prst="sm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59CFAD-7837-4408-BBBD-55472F141DAF}"/>
                  </a:ext>
                </a:extLst>
              </p:cNvPr>
              <p:cNvSpPr txBox="1"/>
              <p:nvPr/>
            </p:nvSpPr>
            <p:spPr>
              <a:xfrm>
                <a:off x="819168" y="1601175"/>
                <a:ext cx="2853267" cy="809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𝑓𝑙𝑢𝑥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59CFAD-7837-4408-BBBD-55472F141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68" y="1601175"/>
                <a:ext cx="2853267" cy="809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A82367-BED1-43E7-AA12-3D4CEDDC06C2}"/>
              </a:ext>
            </a:extLst>
          </p:cNvPr>
          <p:cNvCxnSpPr/>
          <p:nvPr/>
        </p:nvCxnSpPr>
        <p:spPr>
          <a:xfrm>
            <a:off x="5539224" y="1164105"/>
            <a:ext cx="67973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958EB1-F7A8-405C-A738-A59EFAB94EA5}"/>
              </a:ext>
            </a:extLst>
          </p:cNvPr>
          <p:cNvCxnSpPr/>
          <p:nvPr/>
        </p:nvCxnSpPr>
        <p:spPr>
          <a:xfrm flipH="1">
            <a:off x="6303162" y="1172197"/>
            <a:ext cx="60690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A8E655-5155-41E2-B783-2FDD1DA72A90}"/>
              </a:ext>
            </a:extLst>
          </p:cNvPr>
          <p:cNvSpPr txBox="1"/>
          <p:nvPr/>
        </p:nvSpPr>
        <p:spPr>
          <a:xfrm>
            <a:off x="6921706" y="915384"/>
            <a:ext cx="1229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</a:t>
            </a:r>
            <a:r>
              <a:rPr lang="en-US" sz="2000" i="1" dirty="0"/>
              <a:t>x</a:t>
            </a:r>
            <a:r>
              <a:rPr lang="en-US" sz="2000" dirty="0"/>
              <a:t> = 1</a:t>
            </a:r>
            <a:r>
              <a:rPr lang="en-US" sz="2000" dirty="0">
                <a:sym typeface="Symbol" panose="05050102010706020507" pitchFamily="18" charset="2"/>
              </a:rPr>
              <a:t></a:t>
            </a:r>
            <a:endParaRPr lang="en-US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37A52C4-09DA-4D6E-AF62-43844F05E784}"/>
              </a:ext>
            </a:extLst>
          </p:cNvPr>
          <p:cNvGrpSpPr/>
          <p:nvPr/>
        </p:nvGrpSpPr>
        <p:grpSpPr>
          <a:xfrm>
            <a:off x="4680066" y="4389120"/>
            <a:ext cx="4056611" cy="1649657"/>
            <a:chOff x="4680066" y="4389120"/>
            <a:chExt cx="4056611" cy="164965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1BF715-ADDB-4A4E-97F3-18C049FAA53A}"/>
                </a:ext>
              </a:extLst>
            </p:cNvPr>
            <p:cNvCxnSpPr/>
            <p:nvPr/>
          </p:nvCxnSpPr>
          <p:spPr>
            <a:xfrm>
              <a:off x="6168043" y="4389120"/>
              <a:ext cx="0" cy="132172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E852CBF-A29F-4D24-BF64-6A4646C08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8347" y="5701144"/>
              <a:ext cx="257833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42F6C5-9757-44AE-BE5B-79C3D29DAC76}"/>
                </a:ext>
              </a:extLst>
            </p:cNvPr>
            <p:cNvSpPr txBox="1"/>
            <p:nvPr/>
          </p:nvSpPr>
          <p:spPr>
            <a:xfrm>
              <a:off x="6991003" y="5669445"/>
              <a:ext cx="756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time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DFF5E0-0C4C-4DF2-BD52-7C25FF29DEA2}"/>
                </a:ext>
              </a:extLst>
            </p:cNvPr>
            <p:cNvSpPr txBox="1"/>
            <p:nvPr/>
          </p:nvSpPr>
          <p:spPr>
            <a:xfrm>
              <a:off x="5885412" y="4513811"/>
              <a:ext cx="332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3</a:t>
              </a:r>
            </a:p>
            <a:p>
              <a:endParaRPr lang="en-US" sz="2000" dirty="0"/>
            </a:p>
            <a:p>
              <a:r>
                <a:rPr lang="en-US" sz="2000" dirty="0"/>
                <a:t>1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C70100-323E-4E41-B1EB-2D3AEC42CAC3}"/>
                </a:ext>
              </a:extLst>
            </p:cNvPr>
            <p:cNvSpPr txBox="1"/>
            <p:nvPr/>
          </p:nvSpPr>
          <p:spPr>
            <a:xfrm>
              <a:off x="4680066" y="4788132"/>
              <a:ext cx="1529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concentration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B666A4-7A19-4C3E-B701-DF4B72465049}"/>
              </a:ext>
            </a:extLst>
          </p:cNvPr>
          <p:cNvSpPr txBox="1"/>
          <p:nvPr/>
        </p:nvSpPr>
        <p:spPr>
          <a:xfrm>
            <a:off x="6650966" y="2346385"/>
            <a:ext cx="1733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ECF</a:t>
            </a:r>
          </a:p>
          <a:p>
            <a:pPr algn="ctr"/>
            <a:r>
              <a:rPr lang="en-US" dirty="0"/>
              <a:t>3 ions/m</a:t>
            </a:r>
            <a:r>
              <a:rPr lang="en-US" baseline="30000" dirty="0"/>
              <a:t>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FA3208-9383-493B-A70B-786D08B55786}"/>
              </a:ext>
            </a:extLst>
          </p:cNvPr>
          <p:cNvSpPr txBox="1"/>
          <p:nvPr/>
        </p:nvSpPr>
        <p:spPr>
          <a:xfrm>
            <a:off x="4891176" y="1367659"/>
            <a:ext cx="1371600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Cell</a:t>
            </a:r>
          </a:p>
          <a:p>
            <a:pPr algn="ctr"/>
            <a:r>
              <a:rPr lang="en-US" sz="2000" dirty="0"/>
              <a:t>1 ion/m</a:t>
            </a:r>
            <a:r>
              <a:rPr lang="en-US" sz="2000" baseline="30000" dirty="0"/>
              <a:t>3</a:t>
            </a:r>
            <a:endParaRPr 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BD469A-33A9-479F-9E27-F4ADC4AA527C}"/>
              </a:ext>
            </a:extLst>
          </p:cNvPr>
          <p:cNvSpPr txBox="1"/>
          <p:nvPr/>
        </p:nvSpPr>
        <p:spPr>
          <a:xfrm>
            <a:off x="6656718" y="2346406"/>
            <a:ext cx="1733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ECF</a:t>
            </a:r>
          </a:p>
          <a:p>
            <a:pPr algn="ctr"/>
            <a:r>
              <a:rPr lang="en-US" dirty="0"/>
              <a:t>2.99 ions/m</a:t>
            </a:r>
            <a:r>
              <a:rPr lang="en-US" baseline="30000" dirty="0"/>
              <a:t>3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611234-88B4-43DC-A2C0-B6A9672600DB}"/>
              </a:ext>
            </a:extLst>
          </p:cNvPr>
          <p:cNvSpPr txBox="1"/>
          <p:nvPr/>
        </p:nvSpPr>
        <p:spPr>
          <a:xfrm>
            <a:off x="4987057" y="1362515"/>
            <a:ext cx="137160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Cell</a:t>
            </a:r>
          </a:p>
          <a:p>
            <a:pPr algn="ctr"/>
            <a:r>
              <a:rPr lang="en-US" sz="2000" dirty="0"/>
              <a:t>2.99 ions/m</a:t>
            </a:r>
            <a:r>
              <a:rPr lang="en-US" sz="2000" baseline="30000" dirty="0"/>
              <a:t>3</a:t>
            </a:r>
            <a:endParaRPr lang="en-US" sz="2000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E46378A-AB8B-4D71-8194-24F6ABE87841}"/>
              </a:ext>
            </a:extLst>
          </p:cNvPr>
          <p:cNvSpPr txBox="1">
            <a:spLocks/>
          </p:cNvSpPr>
          <p:nvPr/>
        </p:nvSpPr>
        <p:spPr bwMode="auto">
          <a:xfrm>
            <a:off x="150598" y="4160092"/>
            <a:ext cx="4628436" cy="184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An analogy:</a:t>
            </a:r>
          </a:p>
          <a:p>
            <a:pPr lvl="1">
              <a:spcBef>
                <a:spcPts val="0"/>
              </a:spcBef>
            </a:pPr>
            <a:r>
              <a:rPr lang="en-US" sz="1800" kern="0" dirty="0"/>
              <a:t>It’s 20° outside, your house is 70°, and you open the door</a:t>
            </a:r>
          </a:p>
          <a:p>
            <a:pPr lvl="1">
              <a:spcBef>
                <a:spcPts val="0"/>
              </a:spcBef>
            </a:pPr>
            <a:r>
              <a:rPr lang="en-US" sz="1800" kern="0" dirty="0"/>
              <a:t>After a few hours your house is also 20°, and you’ve not appreciably warmed up the earth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E525CAD-8D65-4C43-BFC2-F86CA9F9FF0F}"/>
              </a:ext>
            </a:extLst>
          </p:cNvPr>
          <p:cNvSpPr/>
          <p:nvPr/>
        </p:nvSpPr>
        <p:spPr>
          <a:xfrm>
            <a:off x="6181733" y="4502989"/>
            <a:ext cx="2280780" cy="69011"/>
          </a:xfrm>
          <a:custGeom>
            <a:avLst/>
            <a:gdLst>
              <a:gd name="connsiteX0" fmla="*/ 3407 w 2280780"/>
              <a:gd name="connsiteY0" fmla="*/ 0 h 69011"/>
              <a:gd name="connsiteX1" fmla="*/ 150056 w 2280780"/>
              <a:gd name="connsiteY1" fmla="*/ 34505 h 69011"/>
              <a:gd name="connsiteX2" fmla="*/ 978192 w 2280780"/>
              <a:gd name="connsiteY2" fmla="*/ 69011 h 69011"/>
              <a:gd name="connsiteX3" fmla="*/ 2280780 w 2280780"/>
              <a:gd name="connsiteY3" fmla="*/ 60385 h 69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0780" h="69011">
                <a:moveTo>
                  <a:pt x="3407" y="0"/>
                </a:moveTo>
                <a:cubicBezTo>
                  <a:pt x="-4501" y="11501"/>
                  <a:pt x="-12408" y="23003"/>
                  <a:pt x="150056" y="34505"/>
                </a:cubicBezTo>
                <a:cubicBezTo>
                  <a:pt x="312520" y="46007"/>
                  <a:pt x="978192" y="69011"/>
                  <a:pt x="978192" y="69011"/>
                </a:cubicBezTo>
                <a:lnTo>
                  <a:pt x="2280780" y="60385"/>
                </a:ln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EEE3425-DE6B-4DF4-A886-0FB2B1B7CB1C}"/>
              </a:ext>
            </a:extLst>
          </p:cNvPr>
          <p:cNvSpPr/>
          <p:nvPr/>
        </p:nvSpPr>
        <p:spPr>
          <a:xfrm>
            <a:off x="6167887" y="4554747"/>
            <a:ext cx="2268747" cy="879895"/>
          </a:xfrm>
          <a:custGeom>
            <a:avLst/>
            <a:gdLst>
              <a:gd name="connsiteX0" fmla="*/ 0 w 2268747"/>
              <a:gd name="connsiteY0" fmla="*/ 879895 h 879895"/>
              <a:gd name="connsiteX1" fmla="*/ 103517 w 2268747"/>
              <a:gd name="connsiteY1" fmla="*/ 457200 h 879895"/>
              <a:gd name="connsiteX2" fmla="*/ 405441 w 2268747"/>
              <a:gd name="connsiteY2" fmla="*/ 198408 h 879895"/>
              <a:gd name="connsiteX3" fmla="*/ 957532 w 2268747"/>
              <a:gd name="connsiteY3" fmla="*/ 60385 h 879895"/>
              <a:gd name="connsiteX4" fmla="*/ 1561381 w 2268747"/>
              <a:gd name="connsiteY4" fmla="*/ 34506 h 879895"/>
              <a:gd name="connsiteX5" fmla="*/ 2268747 w 2268747"/>
              <a:gd name="connsiteY5" fmla="*/ 0 h 8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8747" h="879895">
                <a:moveTo>
                  <a:pt x="0" y="879895"/>
                </a:moveTo>
                <a:cubicBezTo>
                  <a:pt x="17972" y="725338"/>
                  <a:pt x="35944" y="570781"/>
                  <a:pt x="103517" y="457200"/>
                </a:cubicBezTo>
                <a:cubicBezTo>
                  <a:pt x="171090" y="343619"/>
                  <a:pt x="263105" y="264544"/>
                  <a:pt x="405441" y="198408"/>
                </a:cubicBezTo>
                <a:cubicBezTo>
                  <a:pt x="547777" y="132272"/>
                  <a:pt x="764875" y="87702"/>
                  <a:pt x="957532" y="60385"/>
                </a:cubicBezTo>
                <a:cubicBezTo>
                  <a:pt x="1150189" y="33068"/>
                  <a:pt x="1561381" y="34506"/>
                  <a:pt x="1561381" y="34506"/>
                </a:cubicBezTo>
                <a:lnTo>
                  <a:pt x="2268747" y="0"/>
                </a:ln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6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  <p:bldP spid="27" grpId="0"/>
      <p:bldP spid="28" grpId="0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72D3-FD46-432C-B7B0-4A4654E6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this 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7EBB0-3A51-478E-B2EE-77DBF7C7D5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888" y="1676400"/>
                <a:ext cx="8074152" cy="4419600"/>
              </a:xfrm>
            </p:spPr>
            <p:txBody>
              <a:bodyPr/>
              <a:lstStyle/>
              <a:p>
                <a:r>
                  <a:rPr lang="en-US" sz="2400" dirty="0"/>
                  <a:t>Primer on Q, I, V, C</a:t>
                </a:r>
              </a:p>
              <a:p>
                <a:r>
                  <a:rPr lang="en-US" sz="2400" dirty="0"/>
                  <a:t>Diffusion current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Drift current (</a:t>
                </a:r>
                <a:r>
                  <a:rPr lang="en-US" sz="2400" i="1" dirty="0" err="1"/>
                  <a:t>j</a:t>
                </a:r>
                <a:r>
                  <a:rPr lang="en-US" sz="2400" baseline="-25000" dirty="0" err="1"/>
                  <a:t>drift</a:t>
                </a:r>
                <a:r>
                  <a:rPr lang="en-US" sz="2400" dirty="0"/>
                  <a:t> = </a:t>
                </a:r>
                <a:r>
                  <a:rPr lang="en-US" sz="2400" i="1" dirty="0" err="1"/>
                  <a:t>kV</a:t>
                </a:r>
                <a:r>
                  <a:rPr lang="en-US" sz="2400" baseline="-25000" dirty="0" err="1"/>
                  <a:t>mem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Diffusion + drift = Nernst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𝑚𝑉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Ion pumps</a:t>
                </a:r>
              </a:p>
              <a:p>
                <a:r>
                  <a:rPr lang="en-US" sz="2400" dirty="0"/>
                  <a:t>Electrical model of a cell (</a:t>
                </a:r>
                <a:r>
                  <a:rPr lang="en-US" sz="2400" i="1" dirty="0" err="1"/>
                  <a:t>j</a:t>
                </a:r>
                <a:r>
                  <a:rPr lang="en-US" sz="2400" baseline="-25000" dirty="0" err="1"/>
                  <a:t>total,Na</a:t>
                </a:r>
                <a:r>
                  <a:rPr lang="en-US" sz="2400" dirty="0"/>
                  <a:t> = </a:t>
                </a:r>
                <a:r>
                  <a:rPr lang="en-US" sz="2400" i="1" dirty="0" err="1"/>
                  <a:t>g</a:t>
                </a:r>
                <a:r>
                  <a:rPr lang="en-US" sz="2400" baseline="-25000" dirty="0" err="1"/>
                  <a:t>Na</a:t>
                </a:r>
                <a:r>
                  <a:rPr lang="en-US" sz="2400" dirty="0"/>
                  <a:t> (</a:t>
                </a:r>
                <a:r>
                  <a:rPr lang="en-US" sz="2400" i="1" dirty="0" err="1"/>
                  <a:t>V</a:t>
                </a:r>
                <a:r>
                  <a:rPr lang="en-US" sz="2400" baseline="-25000" dirty="0" err="1"/>
                  <a:t>mem</a:t>
                </a:r>
                <a:r>
                  <a:rPr lang="en-US" sz="2400" dirty="0" err="1"/>
                  <a:t>-</a:t>
                </a:r>
                <a:r>
                  <a:rPr lang="en-US" sz="2400" i="1" dirty="0" err="1"/>
                  <a:t>V</a:t>
                </a:r>
                <a:r>
                  <a:rPr lang="en-US" sz="2400" baseline="30000" dirty="0" err="1"/>
                  <a:t>N</a:t>
                </a:r>
                <a:r>
                  <a:rPr lang="en-US" sz="2400" baseline="-25000" dirty="0" err="1"/>
                  <a:t>Na</a:t>
                </a:r>
                <a:r>
                  <a:rPr lang="en-US" sz="2400" dirty="0"/>
                  <a:t>) + </a:t>
                </a:r>
                <a:r>
                  <a:rPr lang="en-US" sz="2400" i="1" dirty="0" err="1"/>
                  <a:t>j</a:t>
                </a:r>
                <a:r>
                  <a:rPr lang="en-US" sz="2400" baseline="-25000" dirty="0" err="1"/>
                  <a:t>pump,Na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7EBB0-3A51-478E-B2EE-77DBF7C7D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888" y="1676400"/>
                <a:ext cx="8074152" cy="4419600"/>
              </a:xfrm>
              <a:blipFill>
                <a:blip r:embed="rId2"/>
                <a:stretch>
                  <a:fillRect l="-1057" t="-1103" r="-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B9554-C3A6-43E9-9EEF-4B134805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1D507-62A5-47A0-B2B0-7335B6670B32}"/>
              </a:ext>
            </a:extLst>
          </p:cNvPr>
          <p:cNvSpPr/>
          <p:nvPr/>
        </p:nvSpPr>
        <p:spPr>
          <a:xfrm>
            <a:off x="192024" y="2709672"/>
            <a:ext cx="5440680" cy="582168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0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F50D-9802-4883-9300-61F07F20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56A5-2C08-442E-9FFB-44DE04F0F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39429"/>
            <a:ext cx="7772400" cy="4918609"/>
          </a:xfrm>
        </p:spPr>
        <p:txBody>
          <a:bodyPr/>
          <a:lstStyle/>
          <a:p>
            <a:r>
              <a:rPr lang="en-US" dirty="0"/>
              <a:t>We saw diffusion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random thermal motion + concentration gradient = net ion currents</a:t>
            </a:r>
          </a:p>
          <a:p>
            <a:r>
              <a:rPr lang="en-US" dirty="0"/>
              <a:t>Drift:</a:t>
            </a:r>
          </a:p>
          <a:p>
            <a:pPr lvl="1">
              <a:spcBef>
                <a:spcPts val="0"/>
              </a:spcBef>
            </a:pPr>
            <a:r>
              <a:rPr lang="en-US" dirty="0"/>
              <a:t>charged ion + voltage pushing it around = ion current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D288C-DF34-4323-9830-5B67DAC2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917610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A92-6894-4EF7-B423-391EBF8F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7" y="304800"/>
            <a:ext cx="7772400" cy="1143000"/>
          </a:xfrm>
        </p:spPr>
        <p:txBody>
          <a:bodyPr/>
          <a:lstStyle/>
          <a:p>
            <a:r>
              <a:rPr lang="en-US" dirty="0"/>
              <a:t>Drift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53F1-FC27-4168-9C1F-76D6F52B3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632" y="3539328"/>
            <a:ext cx="7990032" cy="2868014"/>
          </a:xfrm>
        </p:spPr>
        <p:txBody>
          <a:bodyPr/>
          <a:lstStyle/>
          <a:p>
            <a:r>
              <a:rPr lang="en-US" sz="2400" dirty="0"/>
              <a:t>We said similar charges repel, opposite charges attract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That causes charges to move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We call this </a:t>
            </a:r>
            <a:r>
              <a:rPr lang="en-US" sz="2000" i="1" dirty="0"/>
              <a:t>drift current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400" dirty="0"/>
              <a:t>Problem: real systems have too many charges to deal with </a:t>
            </a:r>
            <a:r>
              <a:rPr lang="en-US" sz="2400" dirty="0">
                <a:sym typeface="Wingdings" panose="05000000000000000000" pitchFamily="2" charset="2"/>
              </a:rPr>
              <a:t>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More common formulation: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The separated charges (Na</a:t>
            </a:r>
            <a:r>
              <a:rPr lang="en-US" sz="2000" baseline="30000" dirty="0"/>
              <a:t>+</a:t>
            </a:r>
            <a:r>
              <a:rPr lang="en-US" sz="2000" dirty="0"/>
              <a:t> and Cl</a:t>
            </a:r>
            <a:r>
              <a:rPr lang="en-US" sz="2000" baseline="30000" dirty="0"/>
              <a:t>-</a:t>
            </a:r>
            <a:r>
              <a:rPr lang="en-US" sz="2000" dirty="0"/>
              <a:t>) create a voltage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The voltage creates a K</a:t>
            </a:r>
            <a:r>
              <a:rPr lang="en-US" sz="2000" baseline="30000" dirty="0"/>
              <a:t>+</a:t>
            </a:r>
            <a:r>
              <a:rPr lang="en-US" sz="2000" dirty="0"/>
              <a:t> drift current (or flux)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431B4-F16A-4E65-B528-F3778EAC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5528" y="6455434"/>
            <a:ext cx="2895600" cy="307777"/>
          </a:xfrm>
        </p:spPr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27E9EA-2416-4197-9E75-DED07D21AEAA}"/>
              </a:ext>
            </a:extLst>
          </p:cNvPr>
          <p:cNvSpPr/>
          <p:nvPr/>
        </p:nvSpPr>
        <p:spPr>
          <a:xfrm>
            <a:off x="618060" y="1934634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5FADA-1167-4BC7-8C18-A85A79CAEA49}"/>
              </a:ext>
            </a:extLst>
          </p:cNvPr>
          <p:cNvSpPr/>
          <p:nvPr/>
        </p:nvSpPr>
        <p:spPr>
          <a:xfrm>
            <a:off x="6968064" y="1934634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</a:t>
            </a:r>
            <a:r>
              <a:rPr lang="en-US" sz="2000" baseline="30000" dirty="0">
                <a:solidFill>
                  <a:schemeClr val="tx1"/>
                </a:solidFill>
              </a:rPr>
              <a:t>-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9D977-BDD2-443D-AB87-BFA27D7767F7}"/>
              </a:ext>
            </a:extLst>
          </p:cNvPr>
          <p:cNvSpPr txBox="1"/>
          <p:nvPr/>
        </p:nvSpPr>
        <p:spPr>
          <a:xfrm>
            <a:off x="5494865" y="1049866"/>
            <a:ext cx="238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charges are stuck in place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AFDE5C-C971-46EF-A88E-E41B6B81D65A}"/>
              </a:ext>
            </a:extLst>
          </p:cNvPr>
          <p:cNvSpPr/>
          <p:nvPr/>
        </p:nvSpPr>
        <p:spPr>
          <a:xfrm>
            <a:off x="1693325" y="2290233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K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007CBE-C884-4ADC-8EB8-F3B93CE28FA2}"/>
              </a:ext>
            </a:extLst>
          </p:cNvPr>
          <p:cNvSpPr/>
          <p:nvPr/>
        </p:nvSpPr>
        <p:spPr>
          <a:xfrm>
            <a:off x="618060" y="2620435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0F2DC4-A4E0-4097-BA46-E95F218FEC5B}"/>
              </a:ext>
            </a:extLst>
          </p:cNvPr>
          <p:cNvSpPr/>
          <p:nvPr/>
        </p:nvSpPr>
        <p:spPr>
          <a:xfrm>
            <a:off x="6968064" y="2620435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</a:t>
            </a:r>
            <a:r>
              <a:rPr lang="en-US" sz="2000" baseline="30000" dirty="0">
                <a:solidFill>
                  <a:schemeClr val="tx1"/>
                </a:solidFill>
              </a:rPr>
              <a:t>-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316D53-0151-4935-95C3-F8CE098C8C51}"/>
              </a:ext>
            </a:extLst>
          </p:cNvPr>
          <p:cNvGrpSpPr/>
          <p:nvPr/>
        </p:nvGrpSpPr>
        <p:grpSpPr>
          <a:xfrm>
            <a:off x="516462" y="838203"/>
            <a:ext cx="1727202" cy="1452030"/>
            <a:chOff x="1845731" y="1380067"/>
            <a:chExt cx="1676400" cy="14520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06E24E-7505-4488-94CF-CDB1C3CFD7E1}"/>
                </a:ext>
              </a:extLst>
            </p:cNvPr>
            <p:cNvSpPr txBox="1"/>
            <p:nvPr/>
          </p:nvSpPr>
          <p:spPr>
            <a:xfrm>
              <a:off x="1845731" y="1380067"/>
              <a:ext cx="1676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this charge is movable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22433FA-8BD8-4DFD-9570-26E7778B27BC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020858" y="1862664"/>
              <a:ext cx="299936" cy="96943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CFA51E-448D-47AE-9F83-0582FFE7BD8E}"/>
              </a:ext>
            </a:extLst>
          </p:cNvPr>
          <p:cNvCxnSpPr>
            <a:cxnSpLocks/>
          </p:cNvCxnSpPr>
          <p:nvPr/>
        </p:nvCxnSpPr>
        <p:spPr>
          <a:xfrm>
            <a:off x="7052733" y="1456267"/>
            <a:ext cx="0" cy="40640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8B15A4-FAC4-4112-9066-752E6ED86E1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363131" y="1403809"/>
            <a:ext cx="4131734" cy="8737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6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49393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A92-6894-4EF7-B423-391EBF8F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40" y="-60132"/>
            <a:ext cx="8159270" cy="1132158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sz="4400" dirty="0"/>
              <a:t>eparated charges create a voltage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53F1-FC27-4168-9C1F-76D6F52B3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633" y="3274152"/>
            <a:ext cx="7225002" cy="2212247"/>
          </a:xfrm>
        </p:spPr>
        <p:txBody>
          <a:bodyPr/>
          <a:lstStyle/>
          <a:p>
            <a:r>
              <a:rPr lang="en-US" sz="1800" dirty="0"/>
              <a:t>Separating charges across a cell membrane is the basis of bio-electricity</a:t>
            </a:r>
          </a:p>
          <a:p>
            <a:r>
              <a:rPr lang="en-US" sz="1800" dirty="0"/>
              <a:t>The fixed separated charges (Na</a:t>
            </a:r>
            <a:r>
              <a:rPr lang="en-US" sz="1800" baseline="30000" dirty="0"/>
              <a:t>+</a:t>
            </a:r>
            <a:r>
              <a:rPr lang="en-US" sz="1800" dirty="0"/>
              <a:t> and Cl</a:t>
            </a:r>
            <a:r>
              <a:rPr lang="en-US" sz="1800" baseline="30000" dirty="0"/>
              <a:t>-</a:t>
            </a:r>
            <a:r>
              <a:rPr lang="en-US" sz="1800" dirty="0"/>
              <a:t>) create, e.g., 3V</a:t>
            </a:r>
          </a:p>
          <a:p>
            <a:r>
              <a:rPr lang="en-US" sz="1800" dirty="0"/>
              <a:t>Why did the Na</a:t>
            </a:r>
            <a:r>
              <a:rPr lang="en-US" sz="1800" baseline="30000" dirty="0"/>
              <a:t>+</a:t>
            </a:r>
            <a:r>
              <a:rPr lang="en-US" sz="1800" dirty="0"/>
              <a:t> and Cl</a:t>
            </a:r>
            <a:r>
              <a:rPr lang="en-US" sz="1800" baseline="30000" dirty="0"/>
              <a:t>-</a:t>
            </a:r>
            <a:r>
              <a:rPr lang="en-US" sz="1800" dirty="0"/>
              <a:t> create 3V and not 4V?</a:t>
            </a:r>
          </a:p>
          <a:p>
            <a:r>
              <a:rPr lang="en-US" sz="1800" dirty="0"/>
              <a:t>How much voltage gets made by how much separated charge?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2000" dirty="0"/>
              <a:t>Q=CV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431B4-F16A-4E65-B528-F3778EAC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6376" y="6455434"/>
            <a:ext cx="2895600" cy="307777"/>
          </a:xfrm>
        </p:spPr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27E9EA-2416-4197-9E75-DED07D21AEAA}"/>
              </a:ext>
            </a:extLst>
          </p:cNvPr>
          <p:cNvSpPr/>
          <p:nvPr/>
        </p:nvSpPr>
        <p:spPr>
          <a:xfrm>
            <a:off x="618060" y="1934634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5FADA-1167-4BC7-8C18-A85A79CAEA49}"/>
              </a:ext>
            </a:extLst>
          </p:cNvPr>
          <p:cNvSpPr/>
          <p:nvPr/>
        </p:nvSpPr>
        <p:spPr>
          <a:xfrm>
            <a:off x="6968064" y="1934634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</a:t>
            </a:r>
            <a:r>
              <a:rPr lang="en-US" sz="2000" baseline="30000" dirty="0">
                <a:solidFill>
                  <a:schemeClr val="tx1"/>
                </a:solidFill>
              </a:rPr>
              <a:t>-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AFDE5C-C971-46EF-A88E-E41B6B81D65A}"/>
              </a:ext>
            </a:extLst>
          </p:cNvPr>
          <p:cNvSpPr/>
          <p:nvPr/>
        </p:nvSpPr>
        <p:spPr>
          <a:xfrm>
            <a:off x="1693325" y="2290233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K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007CBE-C884-4ADC-8EB8-F3B93CE28FA2}"/>
              </a:ext>
            </a:extLst>
          </p:cNvPr>
          <p:cNvSpPr/>
          <p:nvPr/>
        </p:nvSpPr>
        <p:spPr>
          <a:xfrm>
            <a:off x="618060" y="2620435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0F2DC4-A4E0-4097-BA46-E95F218FEC5B}"/>
              </a:ext>
            </a:extLst>
          </p:cNvPr>
          <p:cNvSpPr/>
          <p:nvPr/>
        </p:nvSpPr>
        <p:spPr>
          <a:xfrm>
            <a:off x="6968064" y="2620435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</a:t>
            </a:r>
            <a:r>
              <a:rPr lang="en-US" sz="2000" baseline="30000" dirty="0">
                <a:solidFill>
                  <a:schemeClr val="tx1"/>
                </a:solidFill>
              </a:rPr>
              <a:t>-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316D53-0151-4935-95C3-F8CE098C8C51}"/>
              </a:ext>
            </a:extLst>
          </p:cNvPr>
          <p:cNvGrpSpPr/>
          <p:nvPr/>
        </p:nvGrpSpPr>
        <p:grpSpPr>
          <a:xfrm>
            <a:off x="516462" y="1002795"/>
            <a:ext cx="1727202" cy="1287438"/>
            <a:chOff x="1845731" y="1544659"/>
            <a:chExt cx="1676400" cy="128743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06E24E-7505-4488-94CF-CDB1C3CFD7E1}"/>
                </a:ext>
              </a:extLst>
            </p:cNvPr>
            <p:cNvSpPr txBox="1"/>
            <p:nvPr/>
          </p:nvSpPr>
          <p:spPr>
            <a:xfrm>
              <a:off x="1845731" y="1544659"/>
              <a:ext cx="1676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this charge is movable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22433FA-8BD8-4DFD-9570-26E7778B27BC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020858" y="1862664"/>
              <a:ext cx="299936" cy="96943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D11831D-0D88-443E-AB90-CB83125EE6E9}"/>
              </a:ext>
            </a:extLst>
          </p:cNvPr>
          <p:cNvGrpSpPr/>
          <p:nvPr/>
        </p:nvGrpSpPr>
        <p:grpSpPr>
          <a:xfrm>
            <a:off x="1363131" y="1049866"/>
            <a:ext cx="6519334" cy="1227667"/>
            <a:chOff x="1363131" y="1049866"/>
            <a:chExt cx="6519334" cy="12276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F9D977-BDD2-443D-AB87-BFA27D7767F7}"/>
                </a:ext>
              </a:extLst>
            </p:cNvPr>
            <p:cNvSpPr txBox="1"/>
            <p:nvPr/>
          </p:nvSpPr>
          <p:spPr>
            <a:xfrm>
              <a:off x="5494865" y="1049866"/>
              <a:ext cx="2387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these charges are stuck in place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9CFA51E-448D-47AE-9F83-0582FFE7BD8E}"/>
                </a:ext>
              </a:extLst>
            </p:cNvPr>
            <p:cNvCxnSpPr>
              <a:cxnSpLocks/>
            </p:cNvCxnSpPr>
            <p:nvPr/>
          </p:nvCxnSpPr>
          <p:spPr>
            <a:xfrm>
              <a:off x="7052733" y="1456267"/>
              <a:ext cx="0" cy="40640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8B15A4-FAC4-4112-9066-752E6ED86E1B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363131" y="1403809"/>
              <a:ext cx="4131734" cy="87372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566E85-AC76-4FF8-B592-FD9AEFA24931}"/>
              </a:ext>
            </a:extLst>
          </p:cNvPr>
          <p:cNvGrpSpPr/>
          <p:nvPr/>
        </p:nvGrpSpPr>
        <p:grpSpPr>
          <a:xfrm>
            <a:off x="217056" y="5062325"/>
            <a:ext cx="2387600" cy="1051551"/>
            <a:chOff x="217056" y="5391509"/>
            <a:chExt cx="2387600" cy="10515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DA90E6-4CDB-4B29-B796-2AD540422940}"/>
                </a:ext>
              </a:extLst>
            </p:cNvPr>
            <p:cNvSpPr txBox="1"/>
            <p:nvPr/>
          </p:nvSpPr>
          <p:spPr>
            <a:xfrm>
              <a:off x="217056" y="5735174"/>
              <a:ext cx="2387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how much charge: e.g., 1 Coulomb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2A15607-9D8E-442F-919C-0E9857517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136" y="5391509"/>
              <a:ext cx="362309" cy="42269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34F762-4A03-42EF-ADD5-5129EB297740}"/>
              </a:ext>
            </a:extLst>
          </p:cNvPr>
          <p:cNvGrpSpPr/>
          <p:nvPr/>
        </p:nvGrpSpPr>
        <p:grpSpPr>
          <a:xfrm>
            <a:off x="1915064" y="5010567"/>
            <a:ext cx="2502382" cy="1457864"/>
            <a:chOff x="1171945" y="4510750"/>
            <a:chExt cx="2502382" cy="14578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628C0A-C1E3-4256-A9B8-EF2C2E8725E4}"/>
                </a:ext>
              </a:extLst>
            </p:cNvPr>
            <p:cNvSpPr txBox="1"/>
            <p:nvPr/>
          </p:nvSpPr>
          <p:spPr>
            <a:xfrm>
              <a:off x="1286727" y="5260728"/>
              <a:ext cx="2387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how much voltage: like, 3 Volts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D407674-D2CE-4DA6-8089-357E17502D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1945" y="4510750"/>
              <a:ext cx="852413" cy="769737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AC560F-90F2-4AFF-A81E-09E727741106}"/>
              </a:ext>
            </a:extLst>
          </p:cNvPr>
          <p:cNvGrpSpPr/>
          <p:nvPr/>
        </p:nvGrpSpPr>
        <p:grpSpPr>
          <a:xfrm>
            <a:off x="1620071" y="4772095"/>
            <a:ext cx="4731905" cy="1015663"/>
            <a:chOff x="1620071" y="5101279"/>
            <a:chExt cx="4731905" cy="101566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CB2592-79E1-4823-A5CB-32AD1C43032C}"/>
                </a:ext>
              </a:extLst>
            </p:cNvPr>
            <p:cNvSpPr txBox="1"/>
            <p:nvPr/>
          </p:nvSpPr>
          <p:spPr>
            <a:xfrm>
              <a:off x="3097153" y="5101279"/>
              <a:ext cx="32548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006600"/>
                  </a:solidFill>
                </a:rPr>
                <a:t>Capacitance</a:t>
              </a:r>
              <a:r>
                <a:rPr lang="en-US" sz="2000" dirty="0">
                  <a:solidFill>
                    <a:srgbClr val="006600"/>
                  </a:solidFill>
                </a:rPr>
                <a:t> of the cell membrane (mostly, how thick it is). In this case, .33 Farads</a:t>
              </a:r>
              <a:endParaRPr lang="en-US" sz="2000" i="1" dirty="0">
                <a:solidFill>
                  <a:srgbClr val="006600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1D056B9-0F1C-4218-84B6-5FCD88E40795}"/>
                </a:ext>
              </a:extLst>
            </p:cNvPr>
            <p:cNvSpPr/>
            <p:nvPr/>
          </p:nvSpPr>
          <p:spPr>
            <a:xfrm>
              <a:off x="1620071" y="5363720"/>
              <a:ext cx="1497805" cy="469338"/>
            </a:xfrm>
            <a:custGeom>
              <a:avLst/>
              <a:gdLst>
                <a:gd name="connsiteX0" fmla="*/ 1497805 w 1497805"/>
                <a:gd name="connsiteY0" fmla="*/ 469338 h 469338"/>
                <a:gd name="connsiteX1" fmla="*/ 243539 w 1497805"/>
                <a:gd name="connsiteY1" fmla="*/ 299405 h 469338"/>
                <a:gd name="connsiteX2" fmla="*/ 778 w 1497805"/>
                <a:gd name="connsiteY2" fmla="*/ 0 h 46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7805" h="469338">
                  <a:moveTo>
                    <a:pt x="1497805" y="469338"/>
                  </a:moveTo>
                  <a:cubicBezTo>
                    <a:pt x="995424" y="423483"/>
                    <a:pt x="493043" y="377628"/>
                    <a:pt x="243539" y="299405"/>
                  </a:cubicBezTo>
                  <a:cubicBezTo>
                    <a:pt x="-5965" y="221182"/>
                    <a:pt x="-2594" y="110591"/>
                    <a:pt x="778" y="0"/>
                  </a:cubicBezTo>
                </a:path>
              </a:pathLst>
            </a:custGeom>
            <a:noFill/>
            <a:ln w="28575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F997F7-3A64-4B77-8C12-D66F83621915}"/>
              </a:ext>
            </a:extLst>
          </p:cNvPr>
          <p:cNvGrpSpPr/>
          <p:nvPr/>
        </p:nvGrpSpPr>
        <p:grpSpPr>
          <a:xfrm>
            <a:off x="1009290" y="1235035"/>
            <a:ext cx="6301674" cy="461665"/>
            <a:chOff x="1009290" y="-26984"/>
            <a:chExt cx="6301674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C192BA-5A9E-4426-BC49-E83E189106E7}"/>
                </a:ext>
              </a:extLst>
            </p:cNvPr>
            <p:cNvSpPr txBox="1"/>
            <p:nvPr/>
          </p:nvSpPr>
          <p:spPr>
            <a:xfrm>
              <a:off x="3492480" y="-26984"/>
              <a:ext cx="14433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   3V   -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9490F3-46AD-472A-AC27-704A161C2AED}"/>
                </a:ext>
              </a:extLst>
            </p:cNvPr>
            <p:cNvCxnSpPr/>
            <p:nvPr/>
          </p:nvCxnSpPr>
          <p:spPr>
            <a:xfrm>
              <a:off x="1009290" y="360715"/>
              <a:ext cx="630167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14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49393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EF40717-F61D-4CDE-A14C-974688BCC0FE}"/>
              </a:ext>
            </a:extLst>
          </p:cNvPr>
          <p:cNvGrpSpPr/>
          <p:nvPr/>
        </p:nvGrpSpPr>
        <p:grpSpPr>
          <a:xfrm>
            <a:off x="6206051" y="2290231"/>
            <a:ext cx="2954881" cy="1511302"/>
            <a:chOff x="6519323" y="2290231"/>
            <a:chExt cx="2882708" cy="145074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4A8374D-20FC-4649-B64F-018FEF575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7323" y="2479976"/>
              <a:ext cx="1104708" cy="1261003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E967E5-0B2C-4EC6-9095-7938ACF8C4B1}"/>
                </a:ext>
              </a:extLst>
            </p:cNvPr>
            <p:cNvSpPr/>
            <p:nvPr/>
          </p:nvSpPr>
          <p:spPr>
            <a:xfrm>
              <a:off x="6519323" y="2290231"/>
              <a:ext cx="685800" cy="6688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K</a:t>
              </a:r>
              <a:r>
                <a:rPr lang="en-US" sz="2000" baseline="30000" dirty="0">
                  <a:solidFill>
                    <a:schemeClr val="tx1"/>
                  </a:solidFill>
                </a:rPr>
                <a:t>+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7BFD3E8-3F3D-4CA3-BBC1-4F5A51DDF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593" y="2471512"/>
              <a:ext cx="1096211" cy="126100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B49A92-6894-4EF7-B423-391EBF8F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6" y="304800"/>
            <a:ext cx="8062713" cy="767225"/>
          </a:xfrm>
        </p:spPr>
        <p:txBody>
          <a:bodyPr/>
          <a:lstStyle/>
          <a:p>
            <a:r>
              <a:rPr lang="en-US" dirty="0"/>
              <a:t>Cool tricks to do with </a:t>
            </a:r>
            <a:r>
              <a:rPr lang="en-US" sz="4400" dirty="0"/>
              <a:t>voltage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53F1-FC27-4168-9C1F-76D6F52B3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633" y="3274152"/>
            <a:ext cx="7225002" cy="2212247"/>
          </a:xfrm>
        </p:spPr>
        <p:txBody>
          <a:bodyPr/>
          <a:lstStyle/>
          <a:p>
            <a:r>
              <a:rPr lang="en-US" sz="1800" dirty="0"/>
              <a:t>Separating charges across a cell membrane is the basis of bio-electricity</a:t>
            </a:r>
          </a:p>
          <a:p>
            <a:r>
              <a:rPr lang="en-US" sz="1800" dirty="0"/>
              <a:t>The fixed separated charges (Na</a:t>
            </a:r>
            <a:r>
              <a:rPr lang="en-US" sz="1800" baseline="30000" dirty="0"/>
              <a:t>+</a:t>
            </a:r>
            <a:r>
              <a:rPr lang="en-US" sz="1800" dirty="0"/>
              <a:t> and Cl</a:t>
            </a:r>
            <a:r>
              <a:rPr lang="en-US" sz="1800" baseline="30000" dirty="0"/>
              <a:t>-</a:t>
            </a:r>
            <a:r>
              <a:rPr lang="en-US" sz="1800" dirty="0"/>
              <a:t>) create, e.g., 3V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A Volt is a Joule/Coulomb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moving (e.g.,) 2C of K</a:t>
            </a:r>
            <a:r>
              <a:rPr lang="en-US" sz="1600" baseline="30000" dirty="0"/>
              <a:t>+</a:t>
            </a:r>
            <a:r>
              <a:rPr lang="en-US" sz="1600" dirty="0"/>
              <a:t> across 3V takes how much work?</a:t>
            </a:r>
          </a:p>
          <a:p>
            <a:r>
              <a:rPr lang="en-US" sz="2000" b="1" i="1" dirty="0"/>
              <a:t>Voltage tells you how much work it takes to move an ion from one place to another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431B4-F16A-4E65-B528-F3778EAC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4976" y="6455434"/>
            <a:ext cx="2895600" cy="307777"/>
          </a:xfrm>
        </p:spPr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27E9EA-2416-4197-9E75-DED07D21AEAA}"/>
              </a:ext>
            </a:extLst>
          </p:cNvPr>
          <p:cNvSpPr/>
          <p:nvPr/>
        </p:nvSpPr>
        <p:spPr>
          <a:xfrm>
            <a:off x="618060" y="1934634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5FADA-1167-4BC7-8C18-A85A79CAEA49}"/>
              </a:ext>
            </a:extLst>
          </p:cNvPr>
          <p:cNvSpPr/>
          <p:nvPr/>
        </p:nvSpPr>
        <p:spPr>
          <a:xfrm>
            <a:off x="6968064" y="1934634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</a:t>
            </a:r>
            <a:r>
              <a:rPr lang="en-US" sz="2000" baseline="30000" dirty="0">
                <a:solidFill>
                  <a:schemeClr val="tx1"/>
                </a:solidFill>
              </a:rPr>
              <a:t>-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AFDE5C-C971-46EF-A88E-E41B6B81D65A}"/>
              </a:ext>
            </a:extLst>
          </p:cNvPr>
          <p:cNvSpPr/>
          <p:nvPr/>
        </p:nvSpPr>
        <p:spPr>
          <a:xfrm>
            <a:off x="1693325" y="2290233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K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007CBE-C884-4ADC-8EB8-F3B93CE28FA2}"/>
              </a:ext>
            </a:extLst>
          </p:cNvPr>
          <p:cNvSpPr/>
          <p:nvPr/>
        </p:nvSpPr>
        <p:spPr>
          <a:xfrm>
            <a:off x="618060" y="2620435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0F2DC4-A4E0-4097-BA46-E95F218FEC5B}"/>
              </a:ext>
            </a:extLst>
          </p:cNvPr>
          <p:cNvSpPr/>
          <p:nvPr/>
        </p:nvSpPr>
        <p:spPr>
          <a:xfrm>
            <a:off x="6968064" y="2620435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</a:t>
            </a:r>
            <a:r>
              <a:rPr lang="en-US" sz="2000" baseline="30000" dirty="0">
                <a:solidFill>
                  <a:schemeClr val="tx1"/>
                </a:solidFill>
              </a:rPr>
              <a:t>-</a:t>
            </a:r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61035D9-90EF-4F29-9B01-5B7079A5997D}"/>
                  </a:ext>
                </a:extLst>
              </p:cNvPr>
              <p:cNvSpPr txBox="1"/>
              <p:nvPr/>
            </p:nvSpPr>
            <p:spPr>
              <a:xfrm>
                <a:off x="6331789" y="4140679"/>
                <a:ext cx="2137343" cy="463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𝐽𝑜𝑢𝑙𝑒𝑠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1600" dirty="0"/>
                  <a:t>=6 Joules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61035D9-90EF-4F29-9B01-5B7079A59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789" y="4140679"/>
                <a:ext cx="2137343" cy="463910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58CF600-A3FA-4023-87BA-024032DA8E96}"/>
              </a:ext>
            </a:extLst>
          </p:cNvPr>
          <p:cNvSpPr txBox="1"/>
          <p:nvPr/>
        </p:nvSpPr>
        <p:spPr>
          <a:xfrm>
            <a:off x="2496312" y="5385816"/>
            <a:ext cx="5068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Warning – we won’t use this fact in this course (but it’s what voltage really is)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FDB36E-E993-4BFA-AC57-3523C55F81CD}"/>
              </a:ext>
            </a:extLst>
          </p:cNvPr>
          <p:cNvGrpSpPr/>
          <p:nvPr/>
        </p:nvGrpSpPr>
        <p:grpSpPr>
          <a:xfrm>
            <a:off x="1009290" y="1235035"/>
            <a:ext cx="6301674" cy="461665"/>
            <a:chOff x="1009290" y="-26984"/>
            <a:chExt cx="6301674" cy="46166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E415D0-7FDF-4B86-B1D4-95B58A817951}"/>
                </a:ext>
              </a:extLst>
            </p:cNvPr>
            <p:cNvSpPr txBox="1"/>
            <p:nvPr/>
          </p:nvSpPr>
          <p:spPr>
            <a:xfrm>
              <a:off x="3492480" y="-26984"/>
              <a:ext cx="14433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   3V   -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6F5A2A6-4EEF-4CC8-87AB-7A9B47A46266}"/>
                </a:ext>
              </a:extLst>
            </p:cNvPr>
            <p:cNvCxnSpPr/>
            <p:nvPr/>
          </p:nvCxnSpPr>
          <p:spPr>
            <a:xfrm>
              <a:off x="1009290" y="360715"/>
              <a:ext cx="630167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473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49393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49271 -2.9629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F50D-9802-4883-9300-61F07F20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tricks to do with </a:t>
            </a:r>
            <a:r>
              <a:rPr lang="en-US" sz="4400" dirty="0"/>
              <a:t>voltage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456A5-2C08-442E-9FFB-44DE04F0F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39429"/>
                <a:ext cx="7772400" cy="4918609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sz="2400" dirty="0"/>
                  <a:t>Ohm’s Law: </a:t>
                </a:r>
                <a:r>
                  <a:rPr lang="en-US" sz="2400" i="1" dirty="0"/>
                  <a:t>V</a:t>
                </a:r>
                <a:r>
                  <a:rPr lang="en-US" sz="2400" dirty="0"/>
                  <a:t>=</a:t>
                </a:r>
                <a:r>
                  <a:rPr lang="en-US" sz="2400" i="1" dirty="0"/>
                  <a:t>IR</a:t>
                </a:r>
                <a:r>
                  <a:rPr lang="en-US" sz="2400" dirty="0"/>
                  <a:t> or </a:t>
                </a:r>
                <a:r>
                  <a:rPr lang="en-US" sz="2400" i="1" dirty="0"/>
                  <a:t>I</a:t>
                </a:r>
                <a:r>
                  <a:rPr lang="en-US" sz="2400" dirty="0"/>
                  <a:t>=</a:t>
                </a:r>
                <a:r>
                  <a:rPr lang="en-US" sz="2400" i="1" dirty="0"/>
                  <a:t>V</a:t>
                </a:r>
                <a:r>
                  <a:rPr lang="en-US" sz="2400" dirty="0"/>
                  <a:t>/</a:t>
                </a:r>
                <a:r>
                  <a:rPr lang="en-US" sz="2400" i="1" dirty="0"/>
                  <a:t>R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𝑑𝑟𝑖𝑓𝑡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</m:oMath>
                </a14:m>
                <a:r>
                  <a:rPr lang="en-US" sz="2000" dirty="0"/>
                  <a:t>/</a:t>
                </a:r>
                <a:r>
                  <a:rPr lang="en-US" sz="2000" i="1" dirty="0"/>
                  <a:t>k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b="1" i="1" dirty="0"/>
                  <a:t>Voltage tells you how much drift flux you get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𝑑𝑟𝑖𝑓𝑡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</m:oMath>
                </a14:m>
                <a:r>
                  <a:rPr lang="en-US" dirty="0"/>
                  <a:t>/</a:t>
                </a:r>
                <a:r>
                  <a:rPr lang="en-US" i="1" dirty="0"/>
                  <a:t>k  </a:t>
                </a:r>
                <a:r>
                  <a:rPr lang="en-US" dirty="0"/>
                  <a:t>the same as </a:t>
                </a:r>
                <a:r>
                  <a:rPr lang="en-US" i="1" dirty="0"/>
                  <a:t>I</a:t>
                </a:r>
                <a:r>
                  <a:rPr lang="en-US" dirty="0"/>
                  <a:t>=</a:t>
                </a:r>
                <a:r>
                  <a:rPr lang="en-US" i="1" dirty="0"/>
                  <a:t>V</a:t>
                </a:r>
                <a:r>
                  <a:rPr lang="en-US" dirty="0"/>
                  <a:t>/</a:t>
                </a:r>
                <a:r>
                  <a:rPr lang="en-US" i="1" dirty="0"/>
                  <a:t>R</a:t>
                </a:r>
                <a:r>
                  <a:rPr lang="en-US" dirty="0"/>
                  <a:t>?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i="1" dirty="0"/>
                  <a:t>j</a:t>
                </a:r>
                <a:r>
                  <a:rPr lang="en-US" dirty="0"/>
                  <a:t> is a flux (C/m</a:t>
                </a:r>
                <a:r>
                  <a:rPr lang="en-US" baseline="30000" dirty="0"/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∙</a:t>
                </a:r>
                <a:r>
                  <a:rPr lang="en-US" dirty="0"/>
                  <a:t>s) ; </a:t>
                </a:r>
                <a:r>
                  <a:rPr lang="en-US" i="1" dirty="0"/>
                  <a:t>I</a:t>
                </a:r>
                <a:r>
                  <a:rPr lang="en-US" dirty="0"/>
                  <a:t> is a current (C/s)</a:t>
                </a:r>
                <a:endParaRPr lang="en-US" i="1" dirty="0"/>
              </a:p>
              <a:p>
                <a:r>
                  <a:rPr lang="en-US" dirty="0"/>
                  <a:t>If Ohm’s Law tells us </a:t>
                </a:r>
                <a:r>
                  <a:rPr lang="en-US" i="1" dirty="0" err="1"/>
                  <a:t>j</a:t>
                </a:r>
                <a:r>
                  <a:rPr lang="en-US" baseline="-25000" dirty="0" err="1"/>
                  <a:t>drift</a:t>
                </a:r>
                <a:r>
                  <a:rPr lang="en-US" dirty="0"/>
                  <a:t>, why do we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𝑓𝑙𝑢𝑥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Drift and diffusion are two different reasons ions move around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Metal wires don’t really have diffusion; all we need is Ohm’s Law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Ions in a liquid have both types of currents!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456A5-2C08-442E-9FFB-44DE04F0F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39429"/>
                <a:ext cx="7772400" cy="4918609"/>
              </a:xfrm>
              <a:blipFill>
                <a:blip r:embed="rId2"/>
                <a:stretch>
                  <a:fillRect l="-1412" t="-991" r="-471" b="-3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D288C-DF34-4323-9830-5B67DAC2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93493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0D9A-C09E-4D48-9B71-9C50A99E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 about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D4E8-56ED-4A8B-A266-54F8AE87D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Argument for no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Some people think biological physics is the best; others go into sleep mode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/>
              <a:t>Wide range of backgrounds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Can design things without understanding the physics</a:t>
            </a:r>
          </a:p>
          <a:p>
            <a:r>
              <a:rPr lang="en-US" sz="2400" dirty="0"/>
              <a:t>Argument for yes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People who understand details in multiple aspects are valuable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bioelectricity and electroceuticals are a newly-growing field; it’s hard to predict where it will be in 10 years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The fundamentals of bioelectricity won’t change</a:t>
            </a:r>
          </a:p>
          <a:p>
            <a:r>
              <a:rPr lang="en-US" sz="2400" dirty="0"/>
              <a:t>Resolution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Backgrounder + quiz for people without background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Distill it down to a few equations &amp; models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you can get by</a:t>
            </a:r>
            <a:endParaRPr lang="en-US" sz="20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90FD2-6726-492C-8214-F5EBB93E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F50D-9802-4883-9300-61F07F20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Ohm’s Law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456A5-2C08-442E-9FFB-44DE04F0F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39429"/>
                <a:ext cx="7772400" cy="4918609"/>
              </a:xfrm>
            </p:spPr>
            <p:txBody>
              <a:bodyPr/>
              <a:lstStyle/>
              <a:p>
                <a:r>
                  <a:rPr lang="en-US" sz="2400" dirty="0"/>
                  <a:t>Drift flux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𝑑𝑟𝑖𝑓𝑡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𝑖𝑜𝑛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𝑖𝑜𝑛</m:t>
                            </m:r>
                          </m:sub>
                        </m:sSub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𝑚𝑒𝑚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𝑖𝑜𝑛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Intuition: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i="1" dirty="0" err="1"/>
                  <a:t>q</a:t>
                </a:r>
                <a:r>
                  <a:rPr lang="en-US" sz="2000" baseline="-25000" dirty="0" err="1"/>
                  <a:t>ion</a:t>
                </a:r>
                <a:r>
                  <a:rPr lang="en-US" sz="2000" i="1" dirty="0"/>
                  <a:t> V</a:t>
                </a:r>
                <a:r>
                  <a:rPr lang="en-US" sz="2000" dirty="0"/>
                  <a:t> / </a:t>
                </a:r>
                <a:r>
                  <a:rPr lang="en-US" sz="2000" i="1" dirty="0"/>
                  <a:t>L</a:t>
                </a:r>
                <a:r>
                  <a:rPr lang="en-US" sz="2000" dirty="0"/>
                  <a:t> → how hard you’re pushing (N)</a:t>
                </a:r>
                <a:endParaRPr lang="en-US" sz="2000" i="1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i="1" dirty="0" err="1"/>
                  <a:t>μ</a:t>
                </a:r>
                <a:r>
                  <a:rPr lang="en-US" sz="2000" i="1" baseline="-25000" dirty="0" err="1"/>
                  <a:t>ion</a:t>
                </a:r>
                <a:r>
                  <a:rPr lang="en-US" sz="2000" dirty="0"/>
                  <a:t> → mobility; how easy the ion is to push (m/s per N)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put them together → how fast each ion moves (m/s)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[</a:t>
                </a:r>
                <a:r>
                  <a:rPr lang="en-US" sz="2000" i="1" dirty="0"/>
                  <a:t>ion</a:t>
                </a:r>
                <a:r>
                  <a:rPr lang="en-US" sz="2000" dirty="0"/>
                  <a:t>] → how many ions there are (density of ions/m</a:t>
                </a:r>
                <a:r>
                  <a:rPr lang="en-US" sz="2000" baseline="30000" dirty="0"/>
                  <a:t>3</a:t>
                </a:r>
                <a:r>
                  <a:rPr lang="en-US" sz="2000" dirty="0"/>
                  <a:t>)</a:t>
                </a:r>
                <a:endParaRPr lang="en-US" sz="2000" i="1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And it’s all nice and linear… at least to a first order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Units: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𝑖𝑜𝑛𝑠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𝑖𝑜𝑛𝑠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This is just the quantitative version of charges attracting/repelling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dirty="0"/>
                  <a:t>Ohm’s Law: </a:t>
                </a:r>
                <a:r>
                  <a:rPr lang="en-US" sz="2400" i="1" dirty="0"/>
                  <a:t>V</a:t>
                </a:r>
                <a:r>
                  <a:rPr lang="en-US" sz="2400" dirty="0"/>
                  <a:t>=</a:t>
                </a:r>
                <a:r>
                  <a:rPr lang="en-US" sz="2400" i="1" dirty="0"/>
                  <a:t>IR</a:t>
                </a:r>
                <a:r>
                  <a:rPr lang="en-US" sz="2400" dirty="0"/>
                  <a:t> or </a:t>
                </a:r>
                <a:r>
                  <a:rPr lang="en-US" sz="2400" i="1" dirty="0"/>
                  <a:t>I</a:t>
                </a:r>
                <a:r>
                  <a:rPr lang="en-US" sz="2400" dirty="0"/>
                  <a:t>=</a:t>
                </a:r>
                <a:r>
                  <a:rPr lang="en-US" sz="2400" i="1" dirty="0"/>
                  <a:t>V</a:t>
                </a:r>
                <a:r>
                  <a:rPr lang="en-US" sz="2400" dirty="0"/>
                  <a:t>/</a:t>
                </a:r>
                <a:r>
                  <a:rPr lang="en-US" sz="2400" i="1" dirty="0"/>
                  <a:t>R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𝑑𝑟𝑖𝑓𝑡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𝑖𝑜𝑛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𝑖𝑜𝑛</m:t>
                            </m:r>
                          </m:sub>
                        </m:sSub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𝑚𝑒𝑚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𝑖𝑜𝑛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𝑑𝑟𝑖𝑓𝑡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</m:oMath>
                </a14:m>
                <a:r>
                  <a:rPr lang="en-US" sz="2000" dirty="0"/>
                  <a:t>/</a:t>
                </a:r>
                <a:r>
                  <a:rPr lang="en-US" sz="2000" i="1" dirty="0"/>
                  <a:t>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456A5-2C08-442E-9FFB-44DE04F0F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39429"/>
                <a:ext cx="7772400" cy="4918609"/>
              </a:xfrm>
              <a:blipFill>
                <a:blip r:embed="rId2"/>
                <a:stretch>
                  <a:fillRect l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D288C-DF34-4323-9830-5B67DAC2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514C9-FBAD-44C8-B6B7-26E143484F29}"/>
              </a:ext>
            </a:extLst>
          </p:cNvPr>
          <p:cNvSpPr txBox="1"/>
          <p:nvPr/>
        </p:nvSpPr>
        <p:spPr>
          <a:xfrm>
            <a:off x="6162161" y="1344654"/>
            <a:ext cx="116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mobility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6C0F7-5774-4478-8CB7-42CDCB6712E4}"/>
              </a:ext>
            </a:extLst>
          </p:cNvPr>
          <p:cNvSpPr txBox="1"/>
          <p:nvPr/>
        </p:nvSpPr>
        <p:spPr>
          <a:xfrm>
            <a:off x="6886928" y="1927739"/>
            <a:ext cx="1782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pushing force (attract/repel)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4879EE-BBCF-41D4-814A-59EC688E1E94}"/>
              </a:ext>
            </a:extLst>
          </p:cNvPr>
          <p:cNvSpPr/>
          <p:nvPr/>
        </p:nvSpPr>
        <p:spPr>
          <a:xfrm>
            <a:off x="5339622" y="1899808"/>
            <a:ext cx="1651000" cy="467070"/>
          </a:xfrm>
          <a:custGeom>
            <a:avLst/>
            <a:gdLst>
              <a:gd name="connsiteX0" fmla="*/ 1651000 w 1651000"/>
              <a:gd name="connsiteY0" fmla="*/ 381000 h 467070"/>
              <a:gd name="connsiteX1" fmla="*/ 922866 w 1651000"/>
              <a:gd name="connsiteY1" fmla="*/ 440267 h 467070"/>
              <a:gd name="connsiteX2" fmla="*/ 0 w 1651000"/>
              <a:gd name="connsiteY2" fmla="*/ 0 h 467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0" h="467070">
                <a:moveTo>
                  <a:pt x="1651000" y="381000"/>
                </a:moveTo>
                <a:cubicBezTo>
                  <a:pt x="1424516" y="442383"/>
                  <a:pt x="1198033" y="503767"/>
                  <a:pt x="922866" y="440267"/>
                </a:cubicBezTo>
                <a:cubicBezTo>
                  <a:pt x="647699" y="376767"/>
                  <a:pt x="323849" y="188383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7884B88-4231-42B4-8368-F28BC183864C}"/>
              </a:ext>
            </a:extLst>
          </p:cNvPr>
          <p:cNvSpPr/>
          <p:nvPr/>
        </p:nvSpPr>
        <p:spPr>
          <a:xfrm>
            <a:off x="3686541" y="1184109"/>
            <a:ext cx="2551819" cy="245211"/>
          </a:xfrm>
          <a:custGeom>
            <a:avLst/>
            <a:gdLst>
              <a:gd name="connsiteX0" fmla="*/ 2551819 w 2551819"/>
              <a:gd name="connsiteY0" fmla="*/ 245211 h 245211"/>
              <a:gd name="connsiteX1" fmla="*/ 2001486 w 2551819"/>
              <a:gd name="connsiteY1" fmla="*/ 33544 h 245211"/>
              <a:gd name="connsiteX2" fmla="*/ 316619 w 2551819"/>
              <a:gd name="connsiteY2" fmla="*/ 16611 h 245211"/>
              <a:gd name="connsiteX3" fmla="*/ 3353 w 2551819"/>
              <a:gd name="connsiteY3" fmla="*/ 194411 h 24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819" h="245211">
                <a:moveTo>
                  <a:pt x="2551819" y="245211"/>
                </a:moveTo>
                <a:cubicBezTo>
                  <a:pt x="2462919" y="158427"/>
                  <a:pt x="2374019" y="71644"/>
                  <a:pt x="2001486" y="33544"/>
                </a:cubicBezTo>
                <a:cubicBezTo>
                  <a:pt x="1628953" y="-4556"/>
                  <a:pt x="649641" y="-10200"/>
                  <a:pt x="316619" y="16611"/>
                </a:cubicBezTo>
                <a:cubicBezTo>
                  <a:pt x="-16403" y="43422"/>
                  <a:pt x="-6525" y="118916"/>
                  <a:pt x="3353" y="194411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6BAC33-EC77-49BC-A703-6F9862BFB01E}"/>
              </a:ext>
            </a:extLst>
          </p:cNvPr>
          <p:cNvSpPr txBox="1"/>
          <p:nvPr/>
        </p:nvSpPr>
        <p:spPr>
          <a:xfrm>
            <a:off x="7340986" y="1090325"/>
            <a:ext cx="1092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ion density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DD95E4-90CD-4D4F-848C-FEC4CCFE77EA}"/>
              </a:ext>
            </a:extLst>
          </p:cNvPr>
          <p:cNvSpPr/>
          <p:nvPr/>
        </p:nvSpPr>
        <p:spPr>
          <a:xfrm>
            <a:off x="5674936" y="1479820"/>
            <a:ext cx="1809946" cy="673604"/>
          </a:xfrm>
          <a:custGeom>
            <a:avLst/>
            <a:gdLst>
              <a:gd name="connsiteX0" fmla="*/ 1809946 w 1809946"/>
              <a:gd name="connsiteY0" fmla="*/ 0 h 673604"/>
              <a:gd name="connsiteX1" fmla="*/ 471340 w 1809946"/>
              <a:gd name="connsiteY1" fmla="*/ 669303 h 673604"/>
              <a:gd name="connsiteX2" fmla="*/ 0 w 1809946"/>
              <a:gd name="connsiteY2" fmla="*/ 235670 h 6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946" h="673604">
                <a:moveTo>
                  <a:pt x="1809946" y="0"/>
                </a:moveTo>
                <a:cubicBezTo>
                  <a:pt x="1291472" y="315012"/>
                  <a:pt x="772998" y="630025"/>
                  <a:pt x="471340" y="669303"/>
                </a:cubicBezTo>
                <a:cubicBezTo>
                  <a:pt x="169682" y="708581"/>
                  <a:pt x="84841" y="472125"/>
                  <a:pt x="0" y="23567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E303BB-A6B8-4ACA-A5A1-C6AF3EA362EE}"/>
              </a:ext>
            </a:extLst>
          </p:cNvPr>
          <p:cNvSpPr txBox="1"/>
          <p:nvPr/>
        </p:nvSpPr>
        <p:spPr>
          <a:xfrm>
            <a:off x="7471913" y="5368482"/>
            <a:ext cx="149047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83348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0631-715E-4EC1-BA42-E9311A69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err="1"/>
              <a:t>q</a:t>
            </a:r>
            <a:r>
              <a:rPr lang="en-US" sz="4400" baseline="-25000" dirty="0" err="1"/>
              <a:t>ion</a:t>
            </a:r>
            <a:r>
              <a:rPr lang="en-US" sz="4400" i="1" dirty="0" err="1"/>
              <a:t>V</a:t>
            </a:r>
            <a:r>
              <a:rPr lang="en-US" sz="4400" dirty="0"/>
              <a:t>/</a:t>
            </a:r>
            <a:r>
              <a:rPr lang="en-US" sz="4400" i="1" dirty="0"/>
              <a:t>L</a:t>
            </a:r>
            <a:r>
              <a:rPr lang="en-US" sz="4400" dirty="0"/>
              <a:t> → force: why?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671C77-53BB-4D35-AF43-CBAD16713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said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𝑑𝑟𝑖𝑓𝑡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𝑖𝑜𝑛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𝑖𝑜𝑛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𝑚𝑒𝑚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𝑖𝑜𝑛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said </a:t>
                </a:r>
                <a:r>
                  <a:rPr lang="en-US" sz="2400" i="1" dirty="0" err="1"/>
                  <a:t>q</a:t>
                </a:r>
                <a:r>
                  <a:rPr lang="en-US" sz="2400" baseline="-25000" dirty="0" err="1"/>
                  <a:t>ion</a:t>
                </a:r>
                <a:r>
                  <a:rPr lang="en-US" sz="2400" i="1" dirty="0"/>
                  <a:t> V</a:t>
                </a:r>
                <a:r>
                  <a:rPr lang="en-US" sz="2400" dirty="0"/>
                  <a:t> / </a:t>
                </a:r>
                <a:r>
                  <a:rPr lang="en-US" sz="2400" i="1" dirty="0"/>
                  <a:t>L</a:t>
                </a:r>
                <a:r>
                  <a:rPr lang="en-US" sz="2400" dirty="0"/>
                  <a:t> → how hard you’re pushing (N)</a:t>
                </a:r>
                <a:endParaRPr lang="en-US" sz="2400" i="1" dirty="0"/>
              </a:p>
              <a:p>
                <a:r>
                  <a:rPr lang="en-US" dirty="0"/>
                  <a:t>We previously said same(opposite) charges repel(attract)</a:t>
                </a:r>
              </a:p>
              <a:p>
                <a:r>
                  <a:rPr lang="en-US" dirty="0"/>
                  <a:t>Coulomb’s Law connects these two statements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671C77-53BB-4D35-AF43-CBAD16713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5DCC9-8EF2-4C6B-974F-CE6A1CA9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36CB0-3706-44A1-838E-FFF4878CB2A6}"/>
              </a:ext>
            </a:extLst>
          </p:cNvPr>
          <p:cNvSpPr txBox="1"/>
          <p:nvPr/>
        </p:nvSpPr>
        <p:spPr>
          <a:xfrm>
            <a:off x="7471913" y="5368482"/>
            <a:ext cx="149047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765156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2BFD-E47B-4472-83BA-80EEBC7A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err="1"/>
              <a:t>q</a:t>
            </a:r>
            <a:r>
              <a:rPr lang="en-US" sz="4400" baseline="-25000" dirty="0" err="1"/>
              <a:t>ion</a:t>
            </a:r>
            <a:r>
              <a:rPr lang="en-US" sz="4400" i="1" dirty="0" err="1"/>
              <a:t>V</a:t>
            </a:r>
            <a:r>
              <a:rPr lang="en-US" sz="4400" dirty="0"/>
              <a:t>/</a:t>
            </a:r>
            <a:r>
              <a:rPr lang="en-US" sz="4400" i="1" dirty="0"/>
              <a:t>L</a:t>
            </a:r>
            <a:r>
              <a:rPr lang="en-US" sz="4400" dirty="0"/>
              <a:t> → force: why?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BE454-E0FB-4048-B22B-62254141D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76400"/>
                <a:ext cx="7772400" cy="3640318"/>
              </a:xfrm>
            </p:spPr>
            <p:txBody>
              <a:bodyPr/>
              <a:lstStyle/>
              <a:p>
                <a:r>
                  <a:rPr lang="en-US" sz="2400" dirty="0"/>
                  <a:t>Coulomb’s Law: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force between two particles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400" dirty="0"/>
                  <a:t>Equivalently: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one ion creates an </a:t>
                </a:r>
                <a:r>
                  <a:rPr lang="en-US" sz="2000" i="1" dirty="0"/>
                  <a:t>electric field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i="1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an electric field action on a charge creates a force  </a:t>
                </a:r>
                <a:r>
                  <a:rPr lang="en-US" sz="2000" i="1" dirty="0"/>
                  <a:t>f</a:t>
                </a:r>
                <a:r>
                  <a:rPr lang="en-US" sz="2000" dirty="0"/>
                  <a:t>=</a:t>
                </a:r>
                <a:r>
                  <a:rPr lang="en-US" sz="2000" dirty="0" err="1"/>
                  <a:t>qE</a:t>
                </a:r>
                <a:endParaRPr lang="en-US" sz="2000" dirty="0"/>
              </a:p>
              <a:p>
                <a:r>
                  <a:rPr lang="en-US" sz="2400" dirty="0"/>
                  <a:t>A bit of math: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really </a:t>
                </a:r>
                <a:r>
                  <a:rPr lang="en-US" sz="2400" dirty="0" err="1"/>
                  <a:t>div·</a:t>
                </a:r>
                <a:r>
                  <a:rPr lang="en-US" sz="2400" i="1" dirty="0" err="1"/>
                  <a:t>E</a:t>
                </a:r>
                <a:r>
                  <a:rPr lang="en-US" sz="2400" dirty="0"/>
                  <a:t> = ρ/ε</a:t>
                </a:r>
              </a:p>
              <a:p>
                <a:r>
                  <a:rPr lang="en-US" sz="2400" dirty="0"/>
                  <a:t>Voltage is defined by gradient(</a:t>
                </a:r>
                <a:r>
                  <a:rPr lang="en-US" sz="2400" i="1" dirty="0"/>
                  <a:t>V</a:t>
                </a:r>
                <a:r>
                  <a:rPr lang="en-US" sz="2400" dirty="0"/>
                  <a:t>) = -</a:t>
                </a:r>
                <a:r>
                  <a:rPr lang="en-US" sz="2400" i="1" dirty="0"/>
                  <a:t>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in 1 dimension, </a:t>
                </a:r>
                <a:r>
                  <a:rPr lang="en-US" sz="2000" i="1" dirty="0"/>
                  <a:t>E</a:t>
                </a:r>
                <a:r>
                  <a:rPr lang="en-US" sz="2000" dirty="0"/>
                  <a:t> = -</a:t>
                </a:r>
                <a:r>
                  <a:rPr lang="en-US" sz="2000" dirty="0" err="1"/>
                  <a:t>d</a:t>
                </a:r>
                <a:r>
                  <a:rPr lang="en-US" sz="2000" i="1" dirty="0" err="1"/>
                  <a:t>V</a:t>
                </a:r>
                <a:r>
                  <a:rPr lang="en-US" sz="2000" dirty="0"/>
                  <a:t>/d</a:t>
                </a:r>
                <a:r>
                  <a:rPr lang="en-US" sz="2000" i="1" dirty="0"/>
                  <a:t>x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BE454-E0FB-4048-B22B-62254141D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76400"/>
                <a:ext cx="7772400" cy="3640318"/>
              </a:xfrm>
              <a:blipFill>
                <a:blip r:embed="rId2"/>
                <a:stretch>
                  <a:fillRect l="-1098" t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B7609-8864-47C8-9311-9EE6BE3E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1280" y="6399229"/>
            <a:ext cx="2895600" cy="307777"/>
          </a:xfrm>
        </p:spPr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1EEDF-18DA-490A-9BE2-73FA63C70143}"/>
              </a:ext>
            </a:extLst>
          </p:cNvPr>
          <p:cNvSpPr txBox="1"/>
          <p:nvPr/>
        </p:nvSpPr>
        <p:spPr>
          <a:xfrm>
            <a:off x="904973" y="5382705"/>
            <a:ext cx="1102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+++++</a:t>
            </a:r>
          </a:p>
          <a:p>
            <a:r>
              <a:rPr lang="en-US" dirty="0"/>
              <a:t>- - - -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CC0DD-F1AD-4BEA-ACC0-9CA5A8144750}"/>
              </a:ext>
            </a:extLst>
          </p:cNvPr>
          <p:cNvSpPr txBox="1"/>
          <p:nvPr/>
        </p:nvSpPr>
        <p:spPr>
          <a:xfrm>
            <a:off x="2073897" y="5429840"/>
            <a:ext cx="5024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above two equations can derive that </a:t>
            </a:r>
            <a:r>
              <a:rPr lang="en-US" sz="2000" i="1" dirty="0"/>
              <a:t>E</a:t>
            </a:r>
            <a:r>
              <a:rPr lang="en-US" sz="2000" dirty="0"/>
              <a:t>=</a:t>
            </a:r>
            <a:r>
              <a:rPr lang="en-US" sz="2000" i="1" dirty="0"/>
              <a:t>V</a:t>
            </a:r>
            <a:r>
              <a:rPr lang="en-US" sz="2000" dirty="0"/>
              <a:t>/</a:t>
            </a:r>
            <a:r>
              <a:rPr lang="en-US" sz="2000" i="1" dirty="0"/>
              <a:t>L, </a:t>
            </a:r>
            <a:r>
              <a:rPr lang="en-US" sz="2000" dirty="0"/>
              <a:t>and </a:t>
            </a:r>
            <a:r>
              <a:rPr lang="en-US" sz="2000" i="1" dirty="0"/>
              <a:t>Q</a:t>
            </a:r>
            <a:r>
              <a:rPr lang="en-US" sz="2000" dirty="0"/>
              <a:t>=</a:t>
            </a:r>
            <a:r>
              <a:rPr lang="en-US" sz="2000" i="1" dirty="0"/>
              <a:t>CV</a:t>
            </a:r>
            <a:r>
              <a:rPr lang="en-US" sz="2000" dirty="0"/>
              <a:t>, and even the value of </a:t>
            </a:r>
            <a:r>
              <a:rPr lang="en-US" sz="2000" i="1" dirty="0"/>
              <a:t>C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094FF-C08F-4F0F-ACFB-2882FDC5FB78}"/>
              </a:ext>
            </a:extLst>
          </p:cNvPr>
          <p:cNvSpPr txBox="1"/>
          <p:nvPr/>
        </p:nvSpPr>
        <p:spPr>
          <a:xfrm>
            <a:off x="7118810" y="4205926"/>
            <a:ext cx="1327607" cy="7078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Maxwell’s 1</a:t>
            </a:r>
            <a:r>
              <a:rPr lang="en-US" sz="2000" baseline="30000" dirty="0">
                <a:solidFill>
                  <a:schemeClr val="accent2"/>
                </a:solidFill>
              </a:rPr>
              <a:t>st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eqn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FA04F8-8C9B-469B-8775-2E7AAFB06692}"/>
              </a:ext>
            </a:extLst>
          </p:cNvPr>
          <p:cNvCxnSpPr/>
          <p:nvPr/>
        </p:nvCxnSpPr>
        <p:spPr>
          <a:xfrm flipH="1" flipV="1">
            <a:off x="6410227" y="4138367"/>
            <a:ext cx="678730" cy="24509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91344A8-3AEE-4F32-B35D-746FA76151A3}"/>
              </a:ext>
            </a:extLst>
          </p:cNvPr>
          <p:cNvSpPr txBox="1"/>
          <p:nvPr/>
        </p:nvSpPr>
        <p:spPr>
          <a:xfrm>
            <a:off x="7471913" y="5368482"/>
            <a:ext cx="149047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03545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2784-8B7C-44C0-88C8-3808D05E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err="1"/>
              <a:t>q</a:t>
            </a:r>
            <a:r>
              <a:rPr lang="en-US" sz="4400" baseline="-25000" dirty="0" err="1"/>
              <a:t>ion</a:t>
            </a:r>
            <a:r>
              <a:rPr lang="en-US" sz="4400" i="1" dirty="0" err="1"/>
              <a:t>V</a:t>
            </a:r>
            <a:r>
              <a:rPr lang="en-US" sz="4400" dirty="0"/>
              <a:t>/</a:t>
            </a:r>
            <a:r>
              <a:rPr lang="en-US" sz="4400" i="1" dirty="0"/>
              <a:t>L</a:t>
            </a:r>
            <a:r>
              <a:rPr lang="en-US" sz="4400" dirty="0"/>
              <a:t> → force: why?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5A06-E971-4986-9F0B-30B862746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30865"/>
            <a:ext cx="7772400" cy="1244600"/>
          </a:xfrm>
        </p:spPr>
        <p:txBody>
          <a:bodyPr/>
          <a:lstStyle/>
          <a:p>
            <a:r>
              <a:rPr lang="en-US" dirty="0"/>
              <a:t>A basic statement of electric charges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=</a:t>
            </a:r>
            <a:r>
              <a:rPr lang="en-US" i="1" dirty="0" err="1"/>
              <a:t>qE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EFEC4-FCCD-42E7-B86D-9F046A4C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9D246-EC4B-48D5-A9A6-B8D765760592}"/>
              </a:ext>
            </a:extLst>
          </p:cNvPr>
          <p:cNvSpPr txBox="1"/>
          <p:nvPr/>
        </p:nvSpPr>
        <p:spPr>
          <a:xfrm>
            <a:off x="6680200" y="1778000"/>
            <a:ext cx="165100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 charge </a:t>
            </a:r>
            <a:r>
              <a:rPr lang="en-US" i="1" dirty="0">
                <a:solidFill>
                  <a:schemeClr val="accent2"/>
                </a:solidFill>
              </a:rPr>
              <a:t>q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47C48-BFF7-43D4-83A0-A7182414B02F}"/>
              </a:ext>
            </a:extLst>
          </p:cNvPr>
          <p:cNvSpPr txBox="1"/>
          <p:nvPr/>
        </p:nvSpPr>
        <p:spPr>
          <a:xfrm>
            <a:off x="6333066" y="2590799"/>
            <a:ext cx="1651000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 the presence of a field </a:t>
            </a:r>
            <a:r>
              <a:rPr lang="en-US" i="1" dirty="0">
                <a:solidFill>
                  <a:schemeClr val="accent2"/>
                </a:solidFill>
              </a:rPr>
              <a:t>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E05EC-BF04-414E-B5E1-E1353ED553BB}"/>
              </a:ext>
            </a:extLst>
          </p:cNvPr>
          <p:cNvSpPr txBox="1"/>
          <p:nvPr/>
        </p:nvSpPr>
        <p:spPr>
          <a:xfrm>
            <a:off x="1574799" y="2201332"/>
            <a:ext cx="1651000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feels a force </a:t>
            </a:r>
            <a:r>
              <a:rPr lang="en-US" i="1" dirty="0">
                <a:solidFill>
                  <a:schemeClr val="accent2"/>
                </a:solidFill>
              </a:rPr>
              <a:t>f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6D6D9B-14ED-4277-8AB3-5D6920B6A53A}"/>
              </a:ext>
            </a:extLst>
          </p:cNvPr>
          <p:cNvSpPr txBox="1">
            <a:spLocks/>
          </p:cNvSpPr>
          <p:nvPr/>
        </p:nvSpPr>
        <p:spPr bwMode="auto">
          <a:xfrm>
            <a:off x="762677" y="3073399"/>
            <a:ext cx="7772400" cy="344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Newton’s first Law</a:t>
            </a:r>
          </a:p>
          <a:p>
            <a:pPr lvl="1">
              <a:spcBef>
                <a:spcPts val="0"/>
              </a:spcBef>
            </a:pPr>
            <a:r>
              <a:rPr lang="en-US" kern="0" dirty="0"/>
              <a:t>acceleration </a:t>
            </a:r>
            <a:r>
              <a:rPr lang="en-US" i="1" kern="0" dirty="0"/>
              <a:t>a</a:t>
            </a:r>
            <a:r>
              <a:rPr lang="en-US" kern="0" dirty="0"/>
              <a:t> = </a:t>
            </a:r>
            <a:r>
              <a:rPr lang="en-US" i="1" kern="0" dirty="0"/>
              <a:t>f </a:t>
            </a:r>
            <a:r>
              <a:rPr lang="en-US" kern="0" dirty="0"/>
              <a:t>/ </a:t>
            </a:r>
            <a:r>
              <a:rPr lang="en-US" i="1" kern="0" dirty="0"/>
              <a:t>m</a:t>
            </a:r>
            <a:r>
              <a:rPr lang="en-US" kern="0" dirty="0"/>
              <a:t> = </a:t>
            </a:r>
            <a:r>
              <a:rPr lang="en-US" i="1" kern="0" dirty="0" err="1"/>
              <a:t>q</a:t>
            </a:r>
            <a:r>
              <a:rPr lang="en-US" i="1" kern="0" baseline="-25000" dirty="0" err="1"/>
              <a:t>ion</a:t>
            </a:r>
            <a:r>
              <a:rPr lang="en-US" i="1" kern="0" dirty="0" err="1"/>
              <a:t>E</a:t>
            </a:r>
            <a:r>
              <a:rPr lang="en-US" i="1" kern="0" dirty="0"/>
              <a:t>/</a:t>
            </a:r>
            <a:r>
              <a:rPr lang="en-US" i="1" kern="0" dirty="0" err="1"/>
              <a:t>m</a:t>
            </a:r>
            <a:r>
              <a:rPr lang="en-US" kern="0" baseline="-25000" dirty="0" err="1"/>
              <a:t>ion</a:t>
            </a:r>
            <a:endParaRPr lang="en-US" kern="0" dirty="0"/>
          </a:p>
          <a:p>
            <a:pPr lvl="1">
              <a:spcBef>
                <a:spcPts val="0"/>
              </a:spcBef>
            </a:pPr>
            <a:r>
              <a:rPr lang="en-US" kern="0" dirty="0"/>
              <a:t>Constant </a:t>
            </a:r>
            <a:r>
              <a:rPr lang="en-US" i="1" kern="0" dirty="0"/>
              <a:t>E</a:t>
            </a:r>
            <a:r>
              <a:rPr lang="en-US" kern="0" dirty="0"/>
              <a:t> field implies constant acceleration</a:t>
            </a:r>
          </a:p>
          <a:p>
            <a:pPr lvl="1">
              <a:spcBef>
                <a:spcPts val="0"/>
              </a:spcBef>
            </a:pPr>
            <a:r>
              <a:rPr lang="en-US" kern="0" dirty="0"/>
              <a:t>Will the ion travel faster and faster until it goes infinitely fast?</a:t>
            </a:r>
          </a:p>
          <a:p>
            <a:r>
              <a:rPr lang="en-US" kern="0" dirty="0"/>
              <a:t>Not really</a:t>
            </a:r>
          </a:p>
          <a:p>
            <a:pPr lvl="1">
              <a:spcBef>
                <a:spcPts val="0"/>
              </a:spcBef>
            </a:pPr>
            <a:r>
              <a:rPr lang="en-US" kern="0" dirty="0"/>
              <a:t>First, nothing ever goes infinitely fast </a:t>
            </a:r>
            <a:r>
              <a:rPr lang="en-US" kern="0" dirty="0">
                <a:sym typeface="Wingdings" panose="05000000000000000000" pitchFamily="2" charset="2"/>
              </a:rPr>
              <a:t></a:t>
            </a:r>
            <a:endParaRPr lang="en-US" kern="0" dirty="0"/>
          </a:p>
          <a:p>
            <a:pPr lvl="1">
              <a:spcBef>
                <a:spcPts val="0"/>
              </a:spcBef>
            </a:pPr>
            <a:r>
              <a:rPr lang="en-US" kern="0" dirty="0"/>
              <a:t>Einstein said relativity gets in the way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525B85-0E77-409E-A6B5-ED3DF8FD8928}"/>
              </a:ext>
            </a:extLst>
          </p:cNvPr>
          <p:cNvSpPr txBox="1"/>
          <p:nvPr/>
        </p:nvSpPr>
        <p:spPr>
          <a:xfrm>
            <a:off x="7471913" y="5368482"/>
            <a:ext cx="149047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5718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80A9-DDF8-4546-BCE0-1BE8AEA1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Mobility*force = velocity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8F0D-0A9E-4DC9-93DD-6B18B95B3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93590"/>
            <a:ext cx="7772400" cy="4846954"/>
          </a:xfrm>
        </p:spPr>
        <p:txBody>
          <a:bodyPr/>
          <a:lstStyle/>
          <a:p>
            <a:r>
              <a:rPr lang="en-US" sz="2400" dirty="0"/>
              <a:t>Car with your foot on the gas (providing a constant force)</a:t>
            </a:r>
          </a:p>
          <a:p>
            <a:r>
              <a:rPr lang="en-US" sz="2400" dirty="0"/>
              <a:t>What stops your car from hitting 10K mph?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Air drag.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The faster you go, the more drag, until it all balances out</a:t>
            </a:r>
          </a:p>
          <a:p>
            <a:r>
              <a:rPr lang="en-US" sz="2400" dirty="0"/>
              <a:t>Ions see the same drag forces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Car bumps into random air molecules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An ion bumps into other ions &amp; molecules</a:t>
            </a:r>
          </a:p>
          <a:p>
            <a:r>
              <a:rPr lang="en-US" sz="2400" dirty="0"/>
              <a:t>End result: </a:t>
            </a:r>
            <a:r>
              <a:rPr lang="en-US" sz="2400" i="1" dirty="0"/>
              <a:t>v</a:t>
            </a:r>
            <a:r>
              <a:rPr lang="en-US" sz="2400" dirty="0"/>
              <a:t> = </a:t>
            </a:r>
            <a:r>
              <a:rPr lang="en-US" sz="2400" i="1" dirty="0" err="1"/>
              <a:t>μ</a:t>
            </a:r>
            <a:r>
              <a:rPr lang="en-US" sz="2400" i="1" baseline="-25000" dirty="0" err="1"/>
              <a:t>ion</a:t>
            </a:r>
            <a:r>
              <a:rPr lang="en-US" sz="2400" i="1" dirty="0"/>
              <a:t> f </a:t>
            </a:r>
            <a:r>
              <a:rPr lang="en-US" sz="2400" dirty="0"/>
              <a:t>=</a:t>
            </a:r>
            <a:r>
              <a:rPr lang="en-US" sz="2400" i="1" dirty="0"/>
              <a:t> </a:t>
            </a:r>
            <a:r>
              <a:rPr lang="en-US" sz="2400" i="1" dirty="0" err="1"/>
              <a:t>μ</a:t>
            </a:r>
            <a:r>
              <a:rPr lang="en-US" sz="2400" i="1" baseline="-25000" dirty="0" err="1"/>
              <a:t>ion</a:t>
            </a:r>
            <a:r>
              <a:rPr lang="en-US" sz="2400" dirty="0"/>
              <a:t> </a:t>
            </a:r>
            <a:r>
              <a:rPr lang="en-US" sz="2400" i="1" dirty="0" err="1"/>
              <a:t>q</a:t>
            </a:r>
            <a:r>
              <a:rPr lang="en-US" sz="2400" i="1" baseline="-25000" dirty="0" err="1"/>
              <a:t>ion</a:t>
            </a:r>
            <a:r>
              <a:rPr lang="en-US" sz="2400" i="1" dirty="0"/>
              <a:t> E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Intuition: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More charge or field → more force → more speed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More </a:t>
            </a:r>
            <a:r>
              <a:rPr lang="en-US" sz="2000" i="1" dirty="0"/>
              <a:t>V </a:t>
            </a:r>
            <a:r>
              <a:rPr lang="en-US" sz="2000" dirty="0"/>
              <a:t>→ more </a:t>
            </a:r>
            <a:r>
              <a:rPr lang="en-US" sz="2000" i="1" dirty="0"/>
              <a:t>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And it’s all nice and linear… at least in our simple model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And then </a:t>
            </a:r>
            <a:r>
              <a:rPr lang="en-US" sz="2400" i="1" dirty="0" err="1"/>
              <a:t>J</a:t>
            </a:r>
            <a:r>
              <a:rPr lang="en-US" sz="2400" baseline="-25000" dirty="0" err="1"/>
              <a:t>drift</a:t>
            </a:r>
            <a:r>
              <a:rPr lang="en-US" sz="2400" dirty="0"/>
              <a:t> = </a:t>
            </a:r>
            <a:r>
              <a:rPr lang="en-US" sz="2400" i="1" dirty="0"/>
              <a:t>v</a:t>
            </a:r>
            <a:r>
              <a:rPr lang="en-US" sz="2400" dirty="0"/>
              <a:t>[ion]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5736D-5CFC-4B6B-A457-64DD663B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A6EE3-8F3B-4770-B3DC-0EA2059C0292}"/>
              </a:ext>
            </a:extLst>
          </p:cNvPr>
          <p:cNvSpPr txBox="1"/>
          <p:nvPr/>
        </p:nvSpPr>
        <p:spPr>
          <a:xfrm>
            <a:off x="5579534" y="4060591"/>
            <a:ext cx="116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mobility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FFF9F-A3F6-49D6-976C-947967872DF1}"/>
              </a:ext>
            </a:extLst>
          </p:cNvPr>
          <p:cNvSpPr txBox="1"/>
          <p:nvPr/>
        </p:nvSpPr>
        <p:spPr>
          <a:xfrm>
            <a:off x="4351868" y="4500856"/>
            <a:ext cx="1092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velocity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21E01B5-EF25-46FC-8784-2344BD5AF195}"/>
              </a:ext>
            </a:extLst>
          </p:cNvPr>
          <p:cNvSpPr/>
          <p:nvPr/>
        </p:nvSpPr>
        <p:spPr>
          <a:xfrm>
            <a:off x="2700867" y="4331523"/>
            <a:ext cx="1651000" cy="467070"/>
          </a:xfrm>
          <a:custGeom>
            <a:avLst/>
            <a:gdLst>
              <a:gd name="connsiteX0" fmla="*/ 1651000 w 1651000"/>
              <a:gd name="connsiteY0" fmla="*/ 381000 h 467070"/>
              <a:gd name="connsiteX1" fmla="*/ 922866 w 1651000"/>
              <a:gd name="connsiteY1" fmla="*/ 440267 h 467070"/>
              <a:gd name="connsiteX2" fmla="*/ 0 w 1651000"/>
              <a:gd name="connsiteY2" fmla="*/ 0 h 467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0" h="467070">
                <a:moveTo>
                  <a:pt x="1651000" y="381000"/>
                </a:moveTo>
                <a:cubicBezTo>
                  <a:pt x="1424516" y="442383"/>
                  <a:pt x="1198033" y="503767"/>
                  <a:pt x="922866" y="440267"/>
                </a:cubicBezTo>
                <a:cubicBezTo>
                  <a:pt x="647699" y="376767"/>
                  <a:pt x="323849" y="188383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0B55E4-C994-44AC-ABB7-42F85C283438}"/>
              </a:ext>
            </a:extLst>
          </p:cNvPr>
          <p:cNvSpPr/>
          <p:nvPr/>
        </p:nvSpPr>
        <p:spPr>
          <a:xfrm>
            <a:off x="3103914" y="3900046"/>
            <a:ext cx="2551819" cy="245211"/>
          </a:xfrm>
          <a:custGeom>
            <a:avLst/>
            <a:gdLst>
              <a:gd name="connsiteX0" fmla="*/ 2551819 w 2551819"/>
              <a:gd name="connsiteY0" fmla="*/ 245211 h 245211"/>
              <a:gd name="connsiteX1" fmla="*/ 2001486 w 2551819"/>
              <a:gd name="connsiteY1" fmla="*/ 33544 h 245211"/>
              <a:gd name="connsiteX2" fmla="*/ 316619 w 2551819"/>
              <a:gd name="connsiteY2" fmla="*/ 16611 h 245211"/>
              <a:gd name="connsiteX3" fmla="*/ 3353 w 2551819"/>
              <a:gd name="connsiteY3" fmla="*/ 194411 h 24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819" h="245211">
                <a:moveTo>
                  <a:pt x="2551819" y="245211"/>
                </a:moveTo>
                <a:cubicBezTo>
                  <a:pt x="2462919" y="158427"/>
                  <a:pt x="2374019" y="71644"/>
                  <a:pt x="2001486" y="33544"/>
                </a:cubicBezTo>
                <a:cubicBezTo>
                  <a:pt x="1628953" y="-4556"/>
                  <a:pt x="649641" y="-10200"/>
                  <a:pt x="316619" y="16611"/>
                </a:cubicBezTo>
                <a:cubicBezTo>
                  <a:pt x="-16403" y="43422"/>
                  <a:pt x="-6525" y="118916"/>
                  <a:pt x="3353" y="194411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5BF7C-AC3C-4FB5-A7E4-76C97B6973EF}"/>
              </a:ext>
            </a:extLst>
          </p:cNvPr>
          <p:cNvSpPr txBox="1"/>
          <p:nvPr/>
        </p:nvSpPr>
        <p:spPr>
          <a:xfrm>
            <a:off x="7471913" y="5368482"/>
            <a:ext cx="149047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850218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6A14-4733-4994-B680-0AA0EFDE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Mobility*force = velocity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6E5A-BAD5-42CE-ABDF-39630AC35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795"/>
            <a:ext cx="7112000" cy="4419600"/>
          </a:xfrm>
        </p:spPr>
        <p:txBody>
          <a:bodyPr/>
          <a:lstStyle/>
          <a:p>
            <a:r>
              <a:rPr lang="en-US" sz="2400" dirty="0"/>
              <a:t>We have a simple equation</a:t>
            </a:r>
          </a:p>
          <a:p>
            <a:r>
              <a:rPr lang="en-US" sz="2400" dirty="0"/>
              <a:t>We (hopefully) know what it means</a:t>
            </a:r>
          </a:p>
          <a:p>
            <a:r>
              <a:rPr lang="en-US" sz="2400" dirty="0"/>
              <a:t>What affects </a:t>
            </a:r>
            <a:r>
              <a:rPr lang="en-US" sz="2400" i="1" dirty="0"/>
              <a:t>μ</a:t>
            </a:r>
            <a:r>
              <a:rPr lang="en-US" sz="2400" dirty="0"/>
              <a:t>, our magic proportionality constant?</a:t>
            </a:r>
          </a:p>
          <a:p>
            <a:r>
              <a:rPr lang="en-US" sz="2400" dirty="0"/>
              <a:t>High-volume ion: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In a vacuum:</a:t>
            </a:r>
          </a:p>
          <a:p>
            <a:r>
              <a:rPr lang="en-US" sz="2400" dirty="0"/>
              <a:t>In a liquid:</a:t>
            </a:r>
          </a:p>
          <a:p>
            <a:endParaRPr lang="en-US" sz="2400" dirty="0"/>
          </a:p>
          <a:p>
            <a:r>
              <a:rPr lang="en-US" sz="2400" dirty="0"/>
              <a:t>The units work</a:t>
            </a:r>
          </a:p>
          <a:p>
            <a:pPr lvl="1">
              <a:spcBef>
                <a:spcPts val="0"/>
              </a:spcBef>
            </a:pPr>
            <a:r>
              <a:rPr lang="en-US" sz="2000" i="1" dirty="0"/>
              <a:t>f=</a:t>
            </a:r>
            <a:r>
              <a:rPr lang="en-US" sz="2000" i="1" dirty="0" err="1"/>
              <a:t>qE</a:t>
            </a:r>
            <a:r>
              <a:rPr lang="en-US" sz="2000" dirty="0"/>
              <a:t>:</a:t>
            </a:r>
            <a:r>
              <a:rPr lang="en-US" sz="2000" i="1" dirty="0"/>
              <a:t> E</a:t>
            </a:r>
            <a:r>
              <a:rPr lang="en-US" sz="2000" dirty="0"/>
              <a:t> is N/C, </a:t>
            </a:r>
            <a:r>
              <a:rPr lang="en-US" sz="2000" i="1" dirty="0"/>
              <a:t>q</a:t>
            </a:r>
            <a:r>
              <a:rPr lang="en-US" sz="2000" dirty="0"/>
              <a:t> is C and so </a:t>
            </a:r>
            <a:r>
              <a:rPr lang="en-US" sz="2000" i="1" dirty="0"/>
              <a:t>E q</a:t>
            </a:r>
            <a:r>
              <a:rPr lang="en-US" sz="2000" dirty="0"/>
              <a:t> is N</a:t>
            </a:r>
          </a:p>
          <a:p>
            <a:pPr lvl="1">
              <a:spcBef>
                <a:spcPts val="0"/>
              </a:spcBef>
            </a:pPr>
            <a:r>
              <a:rPr lang="en-US" sz="2000" i="1" dirty="0"/>
              <a:t>v= </a:t>
            </a:r>
            <a:r>
              <a:rPr lang="en-US" sz="2000" i="1" dirty="0" err="1"/>
              <a:t>μf</a:t>
            </a:r>
            <a:r>
              <a:rPr lang="en-US" sz="2000" dirty="0"/>
              <a:t>:</a:t>
            </a:r>
            <a:r>
              <a:rPr lang="en-US" sz="2000" i="1" dirty="0"/>
              <a:t> μ </a:t>
            </a:r>
            <a:r>
              <a:rPr lang="en-US" sz="2000" dirty="0"/>
              <a:t>is m/s per N, so </a:t>
            </a:r>
            <a:r>
              <a:rPr lang="en-US" sz="2000" i="1" dirty="0"/>
              <a:t>μ f</a:t>
            </a:r>
            <a:r>
              <a:rPr lang="en-US" sz="2000" dirty="0"/>
              <a:t> is a velocity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A992A-81C3-43F4-8C20-A26A28AF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45A9C-2CD6-4432-A55A-E7A607B6FC77}"/>
              </a:ext>
            </a:extLst>
          </p:cNvPr>
          <p:cNvSpPr txBox="1"/>
          <p:nvPr/>
        </p:nvSpPr>
        <p:spPr>
          <a:xfrm>
            <a:off x="3276600" y="2667000"/>
            <a:ext cx="368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will bump into lots of things and slow down, so </a:t>
            </a:r>
            <a:r>
              <a:rPr lang="en-US" sz="2000" i="1" dirty="0">
                <a:solidFill>
                  <a:schemeClr val="accent2"/>
                </a:solidFill>
              </a:rPr>
              <a:t>μ </a:t>
            </a:r>
            <a:r>
              <a:rPr lang="en-US" sz="2000" dirty="0">
                <a:solidFill>
                  <a:schemeClr val="accent2"/>
                </a:solidFill>
              </a:rPr>
              <a:t>will be small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BC0CF-EF75-4DFE-8E88-DC3060352340}"/>
              </a:ext>
            </a:extLst>
          </p:cNvPr>
          <p:cNvSpPr txBox="1"/>
          <p:nvPr/>
        </p:nvSpPr>
        <p:spPr>
          <a:xfrm>
            <a:off x="2751666" y="3361268"/>
            <a:ext cx="517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</a:rPr>
              <a:t>μ </a:t>
            </a:r>
            <a:r>
              <a:rPr lang="en-US" sz="2000" dirty="0">
                <a:solidFill>
                  <a:schemeClr val="accent2"/>
                </a:solidFill>
              </a:rPr>
              <a:t>will be quite large (not relevant for us!)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3978B-4DDC-4324-B6C4-5B3D95BF82DD}"/>
              </a:ext>
            </a:extLst>
          </p:cNvPr>
          <p:cNvSpPr txBox="1"/>
          <p:nvPr/>
        </p:nvSpPr>
        <p:spPr>
          <a:xfrm>
            <a:off x="3034646" y="3872148"/>
            <a:ext cx="277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Not nearly so large.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BA6B8-4E5F-4C91-A4E9-1439E7EC6E94}"/>
              </a:ext>
            </a:extLst>
          </p:cNvPr>
          <p:cNvSpPr txBox="1"/>
          <p:nvPr/>
        </p:nvSpPr>
        <p:spPr>
          <a:xfrm>
            <a:off x="7471913" y="5368482"/>
            <a:ext cx="149047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20636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A356-34FD-4AF1-9BC5-EAA1BAE1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49632-D874-4D6E-AB6F-B0D3B90BDC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you explain, in a few sentences, what diffusion is?</a:t>
                </a:r>
              </a:p>
              <a:p>
                <a:r>
                  <a:rPr lang="en-US" dirty="0"/>
                  <a:t>Can you explain, in a few sentences, what drift is?</a:t>
                </a:r>
              </a:p>
              <a:p>
                <a:r>
                  <a:rPr lang="en-US" dirty="0"/>
                  <a:t>Can you explain the letters in the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Can you explain the letters in the equation </a:t>
                </a:r>
                <a:r>
                  <a:rPr lang="en-US" i="1" dirty="0"/>
                  <a:t>I</a:t>
                </a:r>
                <a:r>
                  <a:rPr lang="en-US" dirty="0"/>
                  <a:t>=</a:t>
                </a:r>
                <a:r>
                  <a:rPr lang="en-US" i="1" dirty="0"/>
                  <a:t>V</a:t>
                </a:r>
                <a:r>
                  <a:rPr lang="en-US" dirty="0"/>
                  <a:t>/</a:t>
                </a:r>
                <a:r>
                  <a:rPr lang="en-US" i="1" dirty="0"/>
                  <a:t>R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What are the units on flux?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49632-D874-4D6E-AB6F-B0D3B90BD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1379" r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C6632-8A18-4427-9E08-C9F465B8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1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72D3-FD46-432C-B7B0-4A4654E6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this 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7EBB0-3A51-478E-B2EE-77DBF7C7D5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888" y="1676400"/>
                <a:ext cx="8074152" cy="4419600"/>
              </a:xfrm>
            </p:spPr>
            <p:txBody>
              <a:bodyPr/>
              <a:lstStyle/>
              <a:p>
                <a:r>
                  <a:rPr lang="en-US" sz="2400" dirty="0"/>
                  <a:t>Primer on Q, I, V, C</a:t>
                </a:r>
              </a:p>
              <a:p>
                <a:r>
                  <a:rPr lang="en-US" sz="2400" dirty="0"/>
                  <a:t>Diffusion current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Drift current (</a:t>
                </a:r>
                <a:r>
                  <a:rPr lang="en-US" sz="2400" i="1" dirty="0" err="1"/>
                  <a:t>j</a:t>
                </a:r>
                <a:r>
                  <a:rPr lang="en-US" sz="2400" baseline="-25000" dirty="0" err="1"/>
                  <a:t>drift</a:t>
                </a:r>
                <a:r>
                  <a:rPr lang="en-US" sz="2400" dirty="0"/>
                  <a:t> = </a:t>
                </a:r>
                <a:r>
                  <a:rPr lang="en-US" sz="2400" i="1" dirty="0" err="1"/>
                  <a:t>kV</a:t>
                </a:r>
                <a:r>
                  <a:rPr lang="en-US" sz="2400" baseline="-25000" dirty="0" err="1"/>
                  <a:t>mem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Diffusion + drift = Nernst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𝑚𝑉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Ion pumps</a:t>
                </a:r>
              </a:p>
              <a:p>
                <a:r>
                  <a:rPr lang="en-US" sz="2400" dirty="0"/>
                  <a:t>Electrical model of a cell (</a:t>
                </a:r>
                <a:r>
                  <a:rPr lang="en-US" sz="2400" i="1" dirty="0" err="1"/>
                  <a:t>j</a:t>
                </a:r>
                <a:r>
                  <a:rPr lang="en-US" sz="2400" baseline="-25000" dirty="0" err="1"/>
                  <a:t>total,Na</a:t>
                </a:r>
                <a:r>
                  <a:rPr lang="en-US" sz="2400" dirty="0"/>
                  <a:t> = </a:t>
                </a:r>
                <a:r>
                  <a:rPr lang="en-US" sz="2400" i="1" dirty="0" err="1"/>
                  <a:t>g</a:t>
                </a:r>
                <a:r>
                  <a:rPr lang="en-US" sz="2400" baseline="-25000" dirty="0" err="1"/>
                  <a:t>Na</a:t>
                </a:r>
                <a:r>
                  <a:rPr lang="en-US" sz="2400" dirty="0"/>
                  <a:t> (</a:t>
                </a:r>
                <a:r>
                  <a:rPr lang="en-US" sz="2400" i="1" dirty="0" err="1"/>
                  <a:t>V</a:t>
                </a:r>
                <a:r>
                  <a:rPr lang="en-US" sz="2400" baseline="-25000" dirty="0" err="1"/>
                  <a:t>mem</a:t>
                </a:r>
                <a:r>
                  <a:rPr lang="en-US" sz="2400" dirty="0" err="1"/>
                  <a:t>-</a:t>
                </a:r>
                <a:r>
                  <a:rPr lang="en-US" sz="2400" i="1" dirty="0" err="1"/>
                  <a:t>V</a:t>
                </a:r>
                <a:r>
                  <a:rPr lang="en-US" sz="2400" baseline="30000" dirty="0" err="1"/>
                  <a:t>N</a:t>
                </a:r>
                <a:r>
                  <a:rPr lang="en-US" sz="2400" baseline="-25000" dirty="0" err="1"/>
                  <a:t>Na</a:t>
                </a:r>
                <a:r>
                  <a:rPr lang="en-US" sz="2400" dirty="0"/>
                  <a:t>) + </a:t>
                </a:r>
                <a:r>
                  <a:rPr lang="en-US" sz="2400" i="1" dirty="0" err="1"/>
                  <a:t>j</a:t>
                </a:r>
                <a:r>
                  <a:rPr lang="en-US" sz="2400" baseline="-25000" dirty="0" err="1"/>
                  <a:t>pump,Na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7EBB0-3A51-478E-B2EE-77DBF7C7D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888" y="1676400"/>
                <a:ext cx="8074152" cy="4419600"/>
              </a:xfrm>
              <a:blipFill>
                <a:blip r:embed="rId2"/>
                <a:stretch>
                  <a:fillRect l="-1057" t="-1103" r="-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B9554-C3A6-43E9-9EEF-4B134805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1D507-62A5-47A0-B2B0-7335B6670B32}"/>
              </a:ext>
            </a:extLst>
          </p:cNvPr>
          <p:cNvSpPr/>
          <p:nvPr/>
        </p:nvSpPr>
        <p:spPr>
          <a:xfrm>
            <a:off x="192024" y="3294888"/>
            <a:ext cx="7891272" cy="582168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72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C79D-D06C-4C96-BF94-F8371C85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48D3-E6FB-4A65-AA23-07F9B4BBC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9006"/>
            <a:ext cx="7772400" cy="4419600"/>
          </a:xfrm>
        </p:spPr>
        <p:txBody>
          <a:bodyPr/>
          <a:lstStyle/>
          <a:p>
            <a:r>
              <a:rPr lang="en-US" dirty="0"/>
              <a:t>Diffusion – particles move from high concentration to low</a:t>
            </a:r>
          </a:p>
          <a:p>
            <a:pPr lvl="1">
              <a:spcBef>
                <a:spcPts val="0"/>
              </a:spcBef>
            </a:pPr>
            <a:r>
              <a:rPr lang="en-US" dirty="0"/>
              <a:t>End result: uniform concentrations everywhere</a:t>
            </a:r>
          </a:p>
          <a:p>
            <a:pPr lvl="1">
              <a:spcBef>
                <a:spcPts val="0"/>
              </a:spcBef>
            </a:pPr>
            <a:r>
              <a:rPr lang="en-US" dirty="0"/>
              <a:t>Same amount of Na</a:t>
            </a:r>
            <a:r>
              <a:rPr lang="en-US" baseline="30000" dirty="0"/>
              <a:t>+</a:t>
            </a:r>
            <a:r>
              <a:rPr lang="en-US" dirty="0"/>
              <a:t> on inside &amp; outside of cell</a:t>
            </a:r>
          </a:p>
          <a:p>
            <a:r>
              <a:rPr lang="en-US" dirty="0"/>
              <a:t>Drift is caused by voltage</a:t>
            </a:r>
          </a:p>
          <a:p>
            <a:pPr lvl="1">
              <a:spcBef>
                <a:spcPts val="0"/>
              </a:spcBef>
            </a:pPr>
            <a:r>
              <a:rPr lang="en-US" dirty="0"/>
              <a:t>Voltage is caused by separated charges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E.g., lots of Na</a:t>
            </a:r>
            <a:r>
              <a:rPr lang="en-US" baseline="30000" dirty="0"/>
              <a:t>+</a:t>
            </a:r>
            <a:r>
              <a:rPr lang="en-US" dirty="0"/>
              <a:t> inside and lots of Cl</a:t>
            </a:r>
            <a:r>
              <a:rPr lang="en-US" baseline="30000" dirty="0"/>
              <a:t>- </a:t>
            </a:r>
            <a:r>
              <a:rPr lang="en-US" dirty="0"/>
              <a:t>outside</a:t>
            </a:r>
          </a:p>
          <a:p>
            <a:r>
              <a:rPr lang="en-US" dirty="0"/>
              <a:t>But…</a:t>
            </a:r>
          </a:p>
          <a:p>
            <a:pPr lvl="1">
              <a:spcBef>
                <a:spcPts val="0"/>
              </a:spcBef>
            </a:pPr>
            <a:r>
              <a:rPr lang="en-US" dirty="0"/>
              <a:t>If all particles are uniformly distributed, how can we have separated charges?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5D699-5C69-4508-9391-B3AE60F6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7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CFDB-DA0A-4864-B029-009F111F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+ diffusion = voltage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F19C6-A25B-4766-A8E5-4F7BC4B3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7EFF95-B53D-4D0C-85A1-5D8F3F0BC11C}"/>
              </a:ext>
            </a:extLst>
          </p:cNvPr>
          <p:cNvSpPr/>
          <p:nvPr/>
        </p:nvSpPr>
        <p:spPr>
          <a:xfrm>
            <a:off x="1473201" y="1363134"/>
            <a:ext cx="2904066" cy="25230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0E69F-98DF-4169-82C2-F1C1A62334A5}"/>
              </a:ext>
            </a:extLst>
          </p:cNvPr>
          <p:cNvSpPr txBox="1"/>
          <p:nvPr/>
        </p:nvSpPr>
        <p:spPr>
          <a:xfrm>
            <a:off x="135466" y="2960077"/>
            <a:ext cx="1479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Cell membrane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90AED-213A-4BC4-B8D2-47729A7A82C8}"/>
              </a:ext>
            </a:extLst>
          </p:cNvPr>
          <p:cNvSpPr txBox="1"/>
          <p:nvPr/>
        </p:nvSpPr>
        <p:spPr>
          <a:xfrm>
            <a:off x="2438400" y="3039533"/>
            <a:ext cx="1515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intra-cellular fluid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25237-0DC5-4787-A41A-8329596AFF2E}"/>
              </a:ext>
            </a:extLst>
          </p:cNvPr>
          <p:cNvSpPr txBox="1"/>
          <p:nvPr/>
        </p:nvSpPr>
        <p:spPr>
          <a:xfrm>
            <a:off x="135466" y="1363134"/>
            <a:ext cx="1634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extra-cellular fluid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153715-8F49-47C7-AC27-E75C64E5FD07}"/>
              </a:ext>
            </a:extLst>
          </p:cNvPr>
          <p:cNvSpPr txBox="1"/>
          <p:nvPr/>
        </p:nvSpPr>
        <p:spPr>
          <a:xfrm>
            <a:off x="2380488" y="1527725"/>
            <a:ext cx="743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Cell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3B70CF-BD7A-4132-9DF4-FD32B4F6F87F}"/>
              </a:ext>
            </a:extLst>
          </p:cNvPr>
          <p:cNvCxnSpPr>
            <a:cxnSpLocks/>
          </p:cNvCxnSpPr>
          <p:nvPr/>
        </p:nvCxnSpPr>
        <p:spPr>
          <a:xfrm flipV="1">
            <a:off x="1029809" y="2771178"/>
            <a:ext cx="314359" cy="26835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AB92BB-F577-49FB-BF7E-9F1A16A9AA08}"/>
              </a:ext>
            </a:extLst>
          </p:cNvPr>
          <p:cNvSpPr txBox="1"/>
          <p:nvPr/>
        </p:nvSpPr>
        <p:spPr>
          <a:xfrm>
            <a:off x="2417064" y="2368973"/>
            <a:ext cx="1103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Protein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022368-2D50-40BE-9A45-FBCE3472A427}"/>
              </a:ext>
            </a:extLst>
          </p:cNvPr>
          <p:cNvSpPr txBox="1">
            <a:spLocks/>
          </p:cNvSpPr>
          <p:nvPr/>
        </p:nvSpPr>
        <p:spPr bwMode="auto">
          <a:xfrm>
            <a:off x="4766735" y="2111755"/>
            <a:ext cx="3951900" cy="124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Cells make lots of proteins</a:t>
            </a:r>
          </a:p>
          <a:p>
            <a:r>
              <a:rPr lang="en-US" sz="2400" kern="0" dirty="0"/>
              <a:t>Protein 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big negative piece + small positive piece</a:t>
            </a:r>
            <a:endParaRPr lang="en-US" kern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68CD19-C57A-457A-86D6-9F011040AA82}"/>
              </a:ext>
            </a:extLst>
          </p:cNvPr>
          <p:cNvSpPr/>
          <p:nvPr/>
        </p:nvSpPr>
        <p:spPr>
          <a:xfrm>
            <a:off x="2755732" y="2065816"/>
            <a:ext cx="703071" cy="658367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30000" dirty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C6521E-6382-4AC3-A664-4CC24E21B37E}"/>
              </a:ext>
            </a:extLst>
          </p:cNvPr>
          <p:cNvSpPr/>
          <p:nvPr/>
        </p:nvSpPr>
        <p:spPr>
          <a:xfrm>
            <a:off x="2981145" y="2744311"/>
            <a:ext cx="302054" cy="389513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P</a:t>
            </a:r>
            <a:r>
              <a:rPr lang="en-US" sz="1800" baseline="30000" dirty="0">
                <a:solidFill>
                  <a:srgbClr val="FF0000"/>
                </a:solidFill>
              </a:rPr>
              <a:t>+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87E99D3-54A5-4972-AD31-62747615F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433218"/>
            <a:ext cx="7772400" cy="166278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7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128F-8E9B-48BC-A8E8-FE3CF2B4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news…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49BC1-367D-4CEE-AF67-810891D8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https://spectrum.ieee.org/the-human-os/biomedical/devices/using-weak-electric-fields-to-make-viruskilling-face-masks</a:t>
            </a:r>
            <a:endParaRPr lang="en-US" dirty="0"/>
          </a:p>
          <a:p>
            <a:r>
              <a:rPr lang="en-US" dirty="0"/>
              <a:t>How do N95 masks use electrets?</a:t>
            </a:r>
          </a:p>
          <a:p>
            <a:r>
              <a:rPr lang="en-US" dirty="0"/>
              <a:t>You can:</a:t>
            </a:r>
          </a:p>
          <a:p>
            <a:pPr lvl="1"/>
            <a:r>
              <a:rPr lang="en-US" dirty="0"/>
              <a:t>Do a very brief read, and then chat about it with me during office hours</a:t>
            </a:r>
          </a:p>
          <a:p>
            <a:pPr lvl="1"/>
            <a:r>
              <a:rPr lang="en-US" dirty="0"/>
              <a:t>Do a more detailed read, and then talk about it for the quiz on this unit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F61B5-F4B4-43FC-82FA-30489D68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4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CFDB-DA0A-4864-B029-009F111F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+ diffusion = voltage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F19C6-A25B-4766-A8E5-4F7BC4B3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7EFF95-B53D-4D0C-85A1-5D8F3F0BC11C}"/>
              </a:ext>
            </a:extLst>
          </p:cNvPr>
          <p:cNvSpPr/>
          <p:nvPr/>
        </p:nvSpPr>
        <p:spPr>
          <a:xfrm>
            <a:off x="1473201" y="1363134"/>
            <a:ext cx="2904066" cy="25230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022368-2D50-40BE-9A45-FBCE3472A427}"/>
              </a:ext>
            </a:extLst>
          </p:cNvPr>
          <p:cNvSpPr txBox="1">
            <a:spLocks/>
          </p:cNvSpPr>
          <p:nvPr/>
        </p:nvSpPr>
        <p:spPr bwMode="auto">
          <a:xfrm>
            <a:off x="4766735" y="1527049"/>
            <a:ext cx="3951900" cy="153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Cell interior is charge neutral</a:t>
            </a:r>
          </a:p>
          <a:p>
            <a:r>
              <a:rPr lang="en-US" sz="2400" kern="0" dirty="0"/>
              <a:t>So is the ECF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68CD19-C57A-457A-86D6-9F011040AA82}"/>
              </a:ext>
            </a:extLst>
          </p:cNvPr>
          <p:cNvSpPr/>
          <p:nvPr/>
        </p:nvSpPr>
        <p:spPr>
          <a:xfrm>
            <a:off x="3286084" y="1892080"/>
            <a:ext cx="703071" cy="658367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30000" dirty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C6521E-6382-4AC3-A664-4CC24E21B37E}"/>
              </a:ext>
            </a:extLst>
          </p:cNvPr>
          <p:cNvSpPr/>
          <p:nvPr/>
        </p:nvSpPr>
        <p:spPr>
          <a:xfrm>
            <a:off x="2981145" y="2744311"/>
            <a:ext cx="302054" cy="389513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P</a:t>
            </a:r>
            <a:r>
              <a:rPr lang="en-US" sz="1800" baseline="30000" dirty="0">
                <a:solidFill>
                  <a:srgbClr val="FF0000"/>
                </a:solidFill>
              </a:rPr>
              <a:t>+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87E99D3-54A5-4972-AD31-62747615F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433218"/>
            <a:ext cx="8211312" cy="1891381"/>
          </a:xfrm>
        </p:spPr>
        <p:txBody>
          <a:bodyPr/>
          <a:lstStyle/>
          <a:p>
            <a:r>
              <a:rPr lang="en-US" sz="2800" kern="0" dirty="0"/>
              <a:t>Any voltage?</a:t>
            </a:r>
          </a:p>
          <a:p>
            <a:r>
              <a:rPr lang="en-US" sz="2800" kern="0" dirty="0"/>
              <a:t>Any diffusion across the cell membrane?</a:t>
            </a:r>
          </a:p>
          <a:p>
            <a:pPr lvl="1">
              <a:spcBef>
                <a:spcPts val="0"/>
              </a:spcBef>
            </a:pPr>
            <a:r>
              <a:rPr lang="en-US" dirty="0"/>
              <a:t>Assume P</a:t>
            </a:r>
            <a:r>
              <a:rPr lang="en-US" baseline="30000" dirty="0"/>
              <a:t>+</a:t>
            </a:r>
            <a:r>
              <a:rPr lang="en-US" dirty="0"/>
              <a:t> can get through the membrane, but P</a:t>
            </a:r>
            <a:r>
              <a:rPr lang="en-US" baseline="30000" dirty="0"/>
              <a:t>-</a:t>
            </a:r>
            <a:r>
              <a:rPr lang="en-US" dirty="0"/>
              <a:t> is too big</a:t>
            </a:r>
            <a:endParaRPr lang="en-US" kern="0" dirty="0"/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785A29-3842-4D02-9456-5AC6097206EC}"/>
              </a:ext>
            </a:extLst>
          </p:cNvPr>
          <p:cNvSpPr/>
          <p:nvPr/>
        </p:nvSpPr>
        <p:spPr>
          <a:xfrm>
            <a:off x="3158017" y="2911850"/>
            <a:ext cx="703071" cy="658367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30000" dirty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4237A7-BBF5-4789-9054-A1EA7093C810}"/>
              </a:ext>
            </a:extLst>
          </p:cNvPr>
          <p:cNvSpPr/>
          <p:nvPr/>
        </p:nvSpPr>
        <p:spPr>
          <a:xfrm>
            <a:off x="1882077" y="2609883"/>
            <a:ext cx="703071" cy="658367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30000" dirty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D55452-5E11-41FD-BE66-ACFCE8D06BA1}"/>
              </a:ext>
            </a:extLst>
          </p:cNvPr>
          <p:cNvSpPr/>
          <p:nvPr/>
        </p:nvSpPr>
        <p:spPr>
          <a:xfrm>
            <a:off x="1903817" y="1927835"/>
            <a:ext cx="703071" cy="658367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30000" dirty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E38B35-CEBD-4A33-A4F5-49A9F76BC43F}"/>
              </a:ext>
            </a:extLst>
          </p:cNvPr>
          <p:cNvSpPr/>
          <p:nvPr/>
        </p:nvSpPr>
        <p:spPr>
          <a:xfrm>
            <a:off x="3846777" y="2668111"/>
            <a:ext cx="302054" cy="389513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P</a:t>
            </a:r>
            <a:r>
              <a:rPr lang="en-US" sz="1800" baseline="30000" dirty="0">
                <a:solidFill>
                  <a:srgbClr val="FF0000"/>
                </a:solidFill>
              </a:rPr>
              <a:t>+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8FB46E-1E2C-4C41-874D-424BC4B6F732}"/>
              </a:ext>
            </a:extLst>
          </p:cNvPr>
          <p:cNvSpPr/>
          <p:nvPr/>
        </p:nvSpPr>
        <p:spPr>
          <a:xfrm>
            <a:off x="2600145" y="2445607"/>
            <a:ext cx="302054" cy="389513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P</a:t>
            </a:r>
            <a:r>
              <a:rPr lang="en-US" sz="1800" baseline="30000" dirty="0">
                <a:solidFill>
                  <a:srgbClr val="FF0000"/>
                </a:solidFill>
              </a:rPr>
              <a:t>+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5A8F0-5FB0-4313-ACA6-3825887E2B3D}"/>
              </a:ext>
            </a:extLst>
          </p:cNvPr>
          <p:cNvSpPr/>
          <p:nvPr/>
        </p:nvSpPr>
        <p:spPr>
          <a:xfrm>
            <a:off x="2761784" y="1672749"/>
            <a:ext cx="302054" cy="389513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P</a:t>
            </a:r>
            <a:r>
              <a:rPr lang="en-US" sz="1800" baseline="30000" dirty="0">
                <a:solidFill>
                  <a:srgbClr val="FF0000"/>
                </a:solidFill>
              </a:rPr>
              <a:t>+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01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CFDB-DA0A-4864-B029-009F111F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+ diffusion = voltage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F19C6-A25B-4766-A8E5-4F7BC4B3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7EFF95-B53D-4D0C-85A1-5D8F3F0BC11C}"/>
              </a:ext>
            </a:extLst>
          </p:cNvPr>
          <p:cNvSpPr/>
          <p:nvPr/>
        </p:nvSpPr>
        <p:spPr>
          <a:xfrm>
            <a:off x="1473201" y="1363134"/>
            <a:ext cx="2904066" cy="25230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022368-2D50-40BE-9A45-FBCE3472A427}"/>
              </a:ext>
            </a:extLst>
          </p:cNvPr>
          <p:cNvSpPr txBox="1">
            <a:spLocks/>
          </p:cNvSpPr>
          <p:nvPr/>
        </p:nvSpPr>
        <p:spPr bwMode="auto">
          <a:xfrm>
            <a:off x="5056463" y="1603248"/>
            <a:ext cx="3951900" cy="153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P</a:t>
            </a:r>
            <a:r>
              <a:rPr lang="en-US" sz="2400" kern="0" baseline="30000" dirty="0"/>
              <a:t>+</a:t>
            </a:r>
            <a:r>
              <a:rPr lang="en-US" sz="2400" kern="0" dirty="0"/>
              <a:t> diffuses out of the cell</a:t>
            </a:r>
          </a:p>
          <a:p>
            <a:r>
              <a:rPr lang="en-US" sz="2400" kern="0" dirty="0"/>
              <a:t>Is there any voltage?</a:t>
            </a:r>
          </a:p>
          <a:p>
            <a:pPr lvl="1">
              <a:spcBef>
                <a:spcPts val="0"/>
              </a:spcBef>
            </a:pPr>
            <a:r>
              <a:rPr lang="en-US" sz="2000" kern="0" dirty="0"/>
              <a:t>ICF is negative, ECF is positive</a:t>
            </a:r>
          </a:p>
          <a:p>
            <a:pPr lvl="1"/>
            <a:endParaRPr lang="en-US" sz="2000" kern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68CD19-C57A-457A-86D6-9F011040AA82}"/>
              </a:ext>
            </a:extLst>
          </p:cNvPr>
          <p:cNvSpPr/>
          <p:nvPr/>
        </p:nvSpPr>
        <p:spPr>
          <a:xfrm>
            <a:off x="3286084" y="1892080"/>
            <a:ext cx="703071" cy="658367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30000" dirty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C6521E-6382-4AC3-A664-4CC24E21B37E}"/>
              </a:ext>
            </a:extLst>
          </p:cNvPr>
          <p:cNvSpPr/>
          <p:nvPr/>
        </p:nvSpPr>
        <p:spPr>
          <a:xfrm>
            <a:off x="2981145" y="2744311"/>
            <a:ext cx="302054" cy="389513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P</a:t>
            </a:r>
            <a:r>
              <a:rPr lang="en-US" sz="1800" baseline="30000" dirty="0">
                <a:solidFill>
                  <a:srgbClr val="FF0000"/>
                </a:solidFill>
              </a:rPr>
              <a:t>+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87E99D3-54A5-4972-AD31-62747615F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433218"/>
            <a:ext cx="8458200" cy="1891381"/>
          </a:xfrm>
        </p:spPr>
        <p:txBody>
          <a:bodyPr/>
          <a:lstStyle/>
          <a:p>
            <a:r>
              <a:rPr lang="en-US" sz="2800" kern="0" dirty="0"/>
              <a:t>Which direction does P</a:t>
            </a:r>
            <a:r>
              <a:rPr lang="en-US" baseline="30000" dirty="0"/>
              <a:t>+</a:t>
            </a:r>
            <a:r>
              <a:rPr lang="en-US" sz="2800" kern="0" dirty="0"/>
              <a:t> diffuse?</a:t>
            </a:r>
          </a:p>
          <a:p>
            <a:r>
              <a:rPr lang="en-US" dirty="0"/>
              <a:t>Which direction does it drift?</a:t>
            </a:r>
          </a:p>
          <a:p>
            <a:r>
              <a:rPr lang="en-US" kern="0" dirty="0"/>
              <a:t>With only one P</a:t>
            </a:r>
            <a:r>
              <a:rPr lang="en-US" baseline="30000" dirty="0"/>
              <a:t>+</a:t>
            </a:r>
            <a:r>
              <a:rPr lang="en-US" kern="0" dirty="0"/>
              <a:t> outside, </a:t>
            </a:r>
            <a:r>
              <a:rPr lang="en-US" i="1" kern="0" dirty="0"/>
              <a:t>V</a:t>
            </a:r>
            <a:r>
              <a:rPr lang="en-US" kern="0" dirty="0"/>
              <a:t> is small: diffusion &gt; drift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785A29-3842-4D02-9456-5AC6097206EC}"/>
              </a:ext>
            </a:extLst>
          </p:cNvPr>
          <p:cNvSpPr/>
          <p:nvPr/>
        </p:nvSpPr>
        <p:spPr>
          <a:xfrm>
            <a:off x="3158017" y="2911850"/>
            <a:ext cx="703071" cy="658367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30000" dirty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4237A7-BBF5-4789-9054-A1EA7093C810}"/>
              </a:ext>
            </a:extLst>
          </p:cNvPr>
          <p:cNvSpPr/>
          <p:nvPr/>
        </p:nvSpPr>
        <p:spPr>
          <a:xfrm>
            <a:off x="1882077" y="2609883"/>
            <a:ext cx="703071" cy="658367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30000" dirty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D55452-5E11-41FD-BE66-ACFCE8D06BA1}"/>
              </a:ext>
            </a:extLst>
          </p:cNvPr>
          <p:cNvSpPr/>
          <p:nvPr/>
        </p:nvSpPr>
        <p:spPr>
          <a:xfrm>
            <a:off x="1903817" y="1927835"/>
            <a:ext cx="703071" cy="658367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30000" dirty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E38B35-CEBD-4A33-A4F5-49A9F76BC43F}"/>
              </a:ext>
            </a:extLst>
          </p:cNvPr>
          <p:cNvSpPr/>
          <p:nvPr/>
        </p:nvSpPr>
        <p:spPr>
          <a:xfrm>
            <a:off x="3846777" y="2668111"/>
            <a:ext cx="302054" cy="389513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P</a:t>
            </a:r>
            <a:r>
              <a:rPr lang="en-US" sz="1800" baseline="30000" dirty="0">
                <a:solidFill>
                  <a:srgbClr val="FF0000"/>
                </a:solidFill>
              </a:rPr>
              <a:t>+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8FB46E-1E2C-4C41-874D-424BC4B6F732}"/>
              </a:ext>
            </a:extLst>
          </p:cNvPr>
          <p:cNvSpPr/>
          <p:nvPr/>
        </p:nvSpPr>
        <p:spPr>
          <a:xfrm>
            <a:off x="2600145" y="2445607"/>
            <a:ext cx="302054" cy="389513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P</a:t>
            </a:r>
            <a:r>
              <a:rPr lang="en-US" sz="1800" baseline="30000" dirty="0">
                <a:solidFill>
                  <a:srgbClr val="FF0000"/>
                </a:solidFill>
              </a:rPr>
              <a:t>+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5A8F0-5FB0-4313-ACA6-3825887E2B3D}"/>
              </a:ext>
            </a:extLst>
          </p:cNvPr>
          <p:cNvSpPr/>
          <p:nvPr/>
        </p:nvSpPr>
        <p:spPr>
          <a:xfrm>
            <a:off x="2761784" y="1672749"/>
            <a:ext cx="302054" cy="389513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P</a:t>
            </a:r>
            <a:r>
              <a:rPr lang="en-US" sz="1800" baseline="30000" dirty="0">
                <a:solidFill>
                  <a:srgbClr val="FF0000"/>
                </a:solidFill>
              </a:rPr>
              <a:t>+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73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0.08091 -0.0039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CFDB-DA0A-4864-B029-009F111F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+ diffusion = voltage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F19C6-A25B-4766-A8E5-4F7BC4B3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7EFF95-B53D-4D0C-85A1-5D8F3F0BC11C}"/>
              </a:ext>
            </a:extLst>
          </p:cNvPr>
          <p:cNvSpPr/>
          <p:nvPr/>
        </p:nvSpPr>
        <p:spPr>
          <a:xfrm>
            <a:off x="1473201" y="1363134"/>
            <a:ext cx="2904066" cy="25230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022368-2D50-40BE-9A45-FBCE3472A427}"/>
              </a:ext>
            </a:extLst>
          </p:cNvPr>
          <p:cNvSpPr txBox="1">
            <a:spLocks/>
          </p:cNvSpPr>
          <p:nvPr/>
        </p:nvSpPr>
        <p:spPr bwMode="auto">
          <a:xfrm>
            <a:off x="5056463" y="1603248"/>
            <a:ext cx="3951900" cy="153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More P</a:t>
            </a:r>
            <a:r>
              <a:rPr lang="en-US" sz="2400" kern="0" baseline="30000" dirty="0"/>
              <a:t>+</a:t>
            </a:r>
            <a:r>
              <a:rPr lang="en-US" sz="2400" kern="0" dirty="0"/>
              <a:t> diffuses out</a:t>
            </a:r>
          </a:p>
          <a:p>
            <a:r>
              <a:rPr lang="en-US" sz="2400" kern="0" dirty="0"/>
              <a:t>More separated charge</a:t>
            </a:r>
          </a:p>
          <a:p>
            <a:r>
              <a:rPr lang="en-US" sz="2400" kern="0" dirty="0"/>
              <a:t>More voltage</a:t>
            </a:r>
            <a:endParaRPr lang="en-US" sz="2000" kern="0" dirty="0"/>
          </a:p>
          <a:p>
            <a:pPr lvl="1"/>
            <a:endParaRPr lang="en-US" sz="2000" kern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68CD19-C57A-457A-86D6-9F011040AA82}"/>
              </a:ext>
            </a:extLst>
          </p:cNvPr>
          <p:cNvSpPr/>
          <p:nvPr/>
        </p:nvSpPr>
        <p:spPr>
          <a:xfrm>
            <a:off x="3286084" y="1892080"/>
            <a:ext cx="703071" cy="658367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30000" dirty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C6521E-6382-4AC3-A664-4CC24E21B37E}"/>
              </a:ext>
            </a:extLst>
          </p:cNvPr>
          <p:cNvSpPr/>
          <p:nvPr/>
        </p:nvSpPr>
        <p:spPr>
          <a:xfrm>
            <a:off x="2981145" y="2744311"/>
            <a:ext cx="302054" cy="389513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P</a:t>
            </a:r>
            <a:r>
              <a:rPr lang="en-US" sz="1800" baseline="30000" dirty="0">
                <a:solidFill>
                  <a:srgbClr val="FF0000"/>
                </a:solidFill>
              </a:rPr>
              <a:t>+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87E99D3-54A5-4972-AD31-62747615F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433219"/>
            <a:ext cx="7114032" cy="1738982"/>
          </a:xfrm>
        </p:spPr>
        <p:txBody>
          <a:bodyPr/>
          <a:lstStyle/>
          <a:p>
            <a:r>
              <a:rPr lang="en-US" sz="2800" kern="0" dirty="0"/>
              <a:t>Eventually we reach equilibrium</a:t>
            </a:r>
          </a:p>
          <a:p>
            <a:pPr lvl="1">
              <a:spcBef>
                <a:spcPts val="0"/>
              </a:spcBef>
            </a:pPr>
            <a:r>
              <a:rPr lang="en-US" dirty="0"/>
              <a:t>All the P</a:t>
            </a:r>
            <a:r>
              <a:rPr lang="en-US" baseline="30000" dirty="0"/>
              <a:t>-</a:t>
            </a:r>
            <a:r>
              <a:rPr lang="en-US" dirty="0"/>
              <a:t> is still stuck inside</a:t>
            </a:r>
          </a:p>
          <a:p>
            <a:pPr lvl="1">
              <a:spcBef>
                <a:spcPts val="0"/>
              </a:spcBef>
            </a:pPr>
            <a:r>
              <a:rPr lang="en-US" kern="0" dirty="0"/>
              <a:t>Diffusion current out = drift current in</a:t>
            </a:r>
          </a:p>
          <a:p>
            <a:r>
              <a:rPr lang="en-US" dirty="0"/>
              <a:t>Next question – what is </a:t>
            </a:r>
            <a:r>
              <a:rPr lang="en-US" i="1" dirty="0"/>
              <a:t>V</a:t>
            </a:r>
            <a:r>
              <a:rPr lang="en-US" dirty="0"/>
              <a:t> at that point?</a:t>
            </a:r>
            <a:r>
              <a:rPr lang="en-US" sz="2800" kern="0" dirty="0"/>
              <a:t> </a:t>
            </a:r>
          </a:p>
          <a:p>
            <a:pPr lvl="1"/>
            <a:endParaRPr lang="en-US" kern="0" dirty="0"/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785A29-3842-4D02-9456-5AC6097206EC}"/>
              </a:ext>
            </a:extLst>
          </p:cNvPr>
          <p:cNvSpPr/>
          <p:nvPr/>
        </p:nvSpPr>
        <p:spPr>
          <a:xfrm>
            <a:off x="3158017" y="2911850"/>
            <a:ext cx="703071" cy="658367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30000" dirty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4237A7-BBF5-4789-9054-A1EA7093C810}"/>
              </a:ext>
            </a:extLst>
          </p:cNvPr>
          <p:cNvSpPr/>
          <p:nvPr/>
        </p:nvSpPr>
        <p:spPr>
          <a:xfrm>
            <a:off x="1882077" y="2609883"/>
            <a:ext cx="703071" cy="658367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30000" dirty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D55452-5E11-41FD-BE66-ACFCE8D06BA1}"/>
              </a:ext>
            </a:extLst>
          </p:cNvPr>
          <p:cNvSpPr/>
          <p:nvPr/>
        </p:nvSpPr>
        <p:spPr>
          <a:xfrm>
            <a:off x="1903817" y="1927835"/>
            <a:ext cx="703071" cy="658367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30000" dirty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E38B35-CEBD-4A33-A4F5-49A9F76BC43F}"/>
              </a:ext>
            </a:extLst>
          </p:cNvPr>
          <p:cNvSpPr/>
          <p:nvPr/>
        </p:nvSpPr>
        <p:spPr>
          <a:xfrm>
            <a:off x="4584534" y="2636938"/>
            <a:ext cx="302054" cy="389513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P</a:t>
            </a:r>
            <a:r>
              <a:rPr lang="en-US" sz="1800" baseline="30000" dirty="0">
                <a:solidFill>
                  <a:srgbClr val="FF0000"/>
                </a:solidFill>
              </a:rPr>
              <a:t>+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8FB46E-1E2C-4C41-874D-424BC4B6F732}"/>
              </a:ext>
            </a:extLst>
          </p:cNvPr>
          <p:cNvSpPr/>
          <p:nvPr/>
        </p:nvSpPr>
        <p:spPr>
          <a:xfrm>
            <a:off x="2600145" y="2445607"/>
            <a:ext cx="302054" cy="389513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P</a:t>
            </a:r>
            <a:r>
              <a:rPr lang="en-US" sz="1800" baseline="30000" dirty="0">
                <a:solidFill>
                  <a:srgbClr val="FF0000"/>
                </a:solidFill>
              </a:rPr>
              <a:t>+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5A8F0-5FB0-4313-ACA6-3825887E2B3D}"/>
              </a:ext>
            </a:extLst>
          </p:cNvPr>
          <p:cNvSpPr/>
          <p:nvPr/>
        </p:nvSpPr>
        <p:spPr>
          <a:xfrm>
            <a:off x="2761784" y="1672749"/>
            <a:ext cx="302054" cy="389513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P</a:t>
            </a:r>
            <a:r>
              <a:rPr lang="en-US" sz="1800" baseline="30000" dirty="0">
                <a:solidFill>
                  <a:srgbClr val="FF0000"/>
                </a:solidFill>
              </a:rPr>
              <a:t>+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92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22222E-6 L 0.16024 -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FE40-5A1B-4021-BA09-EE488816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Nernst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0F9404-8357-4202-8369-B22EFEDEC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799" y="1676399"/>
                <a:ext cx="7992533" cy="3819145"/>
              </a:xfrm>
            </p:spPr>
            <p:txBody>
              <a:bodyPr/>
              <a:lstStyle/>
              <a:p>
                <a:r>
                  <a:rPr lang="en-US" sz="2400" dirty="0"/>
                  <a:t>Well-known equation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required by doctors to pass their boards!</a:t>
                </a:r>
              </a:p>
              <a:p>
                <a:r>
                  <a:rPr lang="en-US" sz="2400" i="1" dirty="0"/>
                  <a:t>Assume</a:t>
                </a:r>
                <a:r>
                  <a:rPr lang="en-US" sz="2400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At any point in space, drift + diffusion = 0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I.e., </a:t>
                </a:r>
                <a:r>
                  <a:rPr lang="en-US" sz="2000" dirty="0" err="1"/>
                  <a:t>equil</a:t>
                </a:r>
                <a:r>
                  <a:rPr lang="en-US" sz="2000" baseline="30000" dirty="0" err="1"/>
                  <a:t>m</a:t>
                </a:r>
                <a:r>
                  <a:rPr lang="en-US" sz="2000" dirty="0"/>
                  <a:t>, no net current</a:t>
                </a:r>
                <a:endParaRPr lang="en-US" sz="2400" dirty="0"/>
              </a:p>
              <a:p>
                <a:pPr>
                  <a:spcBef>
                    <a:spcPts val="0"/>
                  </a:spcBef>
                </a:pPr>
                <a:r>
                  <a:rPr lang="en-US" sz="2400" dirty="0"/>
                  <a:t>A little calculus gives: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26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𝑚𝑉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sz="2400" dirty="0"/>
                  <a:t>This is called a </a:t>
                </a:r>
                <a:r>
                  <a:rPr lang="en-US" sz="2400" i="1" dirty="0"/>
                  <a:t>Nernst voltage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dirty="0"/>
                  <a:t>How can we use it?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If we know, e.g., [Na]</a:t>
                </a:r>
                <a:r>
                  <a:rPr lang="en-US" sz="2000" baseline="-25000" dirty="0" err="1"/>
                  <a:t>int</a:t>
                </a:r>
                <a:r>
                  <a:rPr lang="en-US" sz="2000" dirty="0"/>
                  <a:t> and [Na]</a:t>
                </a:r>
                <a:r>
                  <a:rPr lang="en-US" sz="2000" baseline="-25000" dirty="0" err="1"/>
                  <a:t>ext</a:t>
                </a:r>
                <a:r>
                  <a:rPr lang="en-US" sz="2000" dirty="0"/>
                  <a:t> then we know </a:t>
                </a:r>
                <a:r>
                  <a:rPr lang="en-US" sz="2000" i="1" dirty="0" err="1"/>
                  <a:t>V</a:t>
                </a:r>
                <a:r>
                  <a:rPr lang="en-US" sz="2000" baseline="-25000" dirty="0" err="1"/>
                  <a:t>mem</a:t>
                </a:r>
                <a:r>
                  <a:rPr lang="en-US" sz="2000" dirty="0"/>
                  <a:t>!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We’ll use it </a:t>
                </a:r>
                <a:r>
                  <a:rPr lang="en-US" sz="2000" i="1" dirty="0"/>
                  <a:t>very</a:t>
                </a:r>
                <a:r>
                  <a:rPr lang="en-US" sz="2000" dirty="0"/>
                  <a:t> soon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0F9404-8357-4202-8369-B22EFEDEC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676399"/>
                <a:ext cx="7992533" cy="3819145"/>
              </a:xfrm>
              <a:blipFill>
                <a:blip r:embed="rId3"/>
                <a:stretch>
                  <a:fillRect l="-991" t="-1276" b="-7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C99FD-521C-4864-93F9-F6F3D66E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31626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D584-42CD-4F4A-B2D1-5108013E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Nernst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DC35-749A-44DC-987E-32449F48F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big assumption: drift = diffusion</a:t>
            </a:r>
          </a:p>
          <a:p>
            <a:r>
              <a:rPr lang="en-US" sz="2400" dirty="0"/>
              <a:t>Why might that be true?</a:t>
            </a:r>
          </a:p>
          <a:p>
            <a:r>
              <a:rPr lang="en-US" sz="2400" dirty="0"/>
              <a:t>Biology is full of machines that create </a:t>
            </a:r>
            <a:r>
              <a:rPr lang="en-US" sz="2400" i="1" dirty="0"/>
              <a:t>homeostasis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Maintain your body temp at 98.6°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Maintains chemical concentrations quite steady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Every flux leaving a cell is balanced by one entering</a:t>
            </a:r>
          </a:p>
          <a:p>
            <a:r>
              <a:rPr lang="en-US" sz="2400" i="1" dirty="0"/>
              <a:t>Drift and diffusion are “often” balanced at homeostasis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But not always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We’ll see why pretty soon, and make this more precise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ABC66-6464-43BA-BB35-3674B985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62100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CFDB-DA0A-4864-B029-009F111F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Giant squid voltages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2105-FAC1-4BCD-98A1-296F8F41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8" y="4170599"/>
            <a:ext cx="8238066" cy="1527321"/>
          </a:xfrm>
        </p:spPr>
        <p:txBody>
          <a:bodyPr/>
          <a:lstStyle/>
          <a:p>
            <a:r>
              <a:rPr lang="en-US" dirty="0"/>
              <a:t>The membrane has </a:t>
            </a:r>
            <a:r>
              <a:rPr lang="en-US" i="1" dirty="0"/>
              <a:t>ion channels</a:t>
            </a:r>
          </a:p>
          <a:p>
            <a:pPr lvl="1">
              <a:spcBef>
                <a:spcPts val="0"/>
              </a:spcBef>
            </a:pPr>
            <a:r>
              <a:rPr lang="en-US" dirty="0"/>
              <a:t>little holes in the cell membrane that ions can diffuse through (aided by molecular machines)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F19C6-A25B-4766-A8E5-4F7BC4B3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7EFF95-B53D-4D0C-85A1-5D8F3F0BC11C}"/>
              </a:ext>
            </a:extLst>
          </p:cNvPr>
          <p:cNvSpPr/>
          <p:nvPr/>
        </p:nvSpPr>
        <p:spPr>
          <a:xfrm>
            <a:off x="1473201" y="1363134"/>
            <a:ext cx="2904066" cy="25230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13C23-6A5C-403B-A27C-1B302DE01E49}"/>
              </a:ext>
            </a:extLst>
          </p:cNvPr>
          <p:cNvSpPr txBox="1"/>
          <p:nvPr/>
        </p:nvSpPr>
        <p:spPr>
          <a:xfrm>
            <a:off x="2125133" y="2048933"/>
            <a:ext cx="1413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]=400mM</a:t>
            </a:r>
          </a:p>
          <a:p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]=50mM</a:t>
            </a:r>
          </a:p>
          <a:p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]=52mM</a:t>
            </a:r>
          </a:p>
          <a:p>
            <a:r>
              <a:rPr lang="en-US" sz="1600" dirty="0" err="1"/>
              <a:t>Pr</a:t>
            </a:r>
            <a:r>
              <a:rPr lang="en-US" sz="1600" baseline="30000" dirty="0"/>
              <a:t> -</a:t>
            </a:r>
            <a:r>
              <a:rPr lang="en-US" sz="1600" dirty="0"/>
              <a:t>=408mM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0E69F-98DF-4169-82C2-F1C1A62334A5}"/>
              </a:ext>
            </a:extLst>
          </p:cNvPr>
          <p:cNvSpPr txBox="1"/>
          <p:nvPr/>
        </p:nvSpPr>
        <p:spPr>
          <a:xfrm>
            <a:off x="118533" y="2633133"/>
            <a:ext cx="1479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]=20mM</a:t>
            </a:r>
          </a:p>
          <a:p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]=440mM</a:t>
            </a:r>
          </a:p>
          <a:p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]=560mM</a:t>
            </a:r>
          </a:p>
          <a:p>
            <a:r>
              <a:rPr lang="en-US" sz="1600" dirty="0"/>
              <a:t>other</a:t>
            </a:r>
            <a:r>
              <a:rPr lang="en-US" sz="1600" baseline="30000" dirty="0"/>
              <a:t>+</a:t>
            </a:r>
            <a:r>
              <a:rPr lang="en-US" sz="1600" dirty="0"/>
              <a:t>=110mM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90AED-213A-4BC4-B8D2-47729A7A82C8}"/>
              </a:ext>
            </a:extLst>
          </p:cNvPr>
          <p:cNvSpPr txBox="1"/>
          <p:nvPr/>
        </p:nvSpPr>
        <p:spPr>
          <a:xfrm>
            <a:off x="2438400" y="3039533"/>
            <a:ext cx="1515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intra-cellular fluid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25237-0DC5-4787-A41A-8329596AFF2E}"/>
              </a:ext>
            </a:extLst>
          </p:cNvPr>
          <p:cNvSpPr txBox="1"/>
          <p:nvPr/>
        </p:nvSpPr>
        <p:spPr>
          <a:xfrm>
            <a:off x="135466" y="1363134"/>
            <a:ext cx="1634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extra-cellular fluid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8873C-6A98-48E7-B78B-6A18DDF1B120}"/>
              </a:ext>
            </a:extLst>
          </p:cNvPr>
          <p:cNvSpPr txBox="1"/>
          <p:nvPr/>
        </p:nvSpPr>
        <p:spPr>
          <a:xfrm>
            <a:off x="4690534" y="1728216"/>
            <a:ext cx="40511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Remember: </a:t>
            </a:r>
            <a:r>
              <a:rPr lang="en-US" dirty="0" err="1"/>
              <a:t>Pr</a:t>
            </a:r>
            <a:r>
              <a:rPr lang="en-US" baseline="30000" dirty="0"/>
              <a:t>-</a:t>
            </a:r>
            <a:r>
              <a:rPr lang="en-US" dirty="0"/>
              <a:t> cannot cross the cell membrane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Minor problem: K</a:t>
            </a:r>
            <a:r>
              <a:rPr lang="en-US" baseline="30000" dirty="0"/>
              <a:t>+</a:t>
            </a:r>
            <a:r>
              <a:rPr lang="en-US" dirty="0"/>
              <a:t>, Na</a:t>
            </a:r>
            <a:r>
              <a:rPr lang="en-US" baseline="30000" dirty="0"/>
              <a:t>+</a:t>
            </a:r>
            <a:r>
              <a:rPr lang="en-US" dirty="0"/>
              <a:t>, Cl</a:t>
            </a:r>
            <a:r>
              <a:rPr lang="en-US" baseline="30000" dirty="0"/>
              <a:t>-</a:t>
            </a:r>
            <a:r>
              <a:rPr lang="en-US" dirty="0"/>
              <a:t> cannot either!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 how can diffusion, drift happen?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5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CFDB-DA0A-4864-B029-009F111F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C72105-FAC1-4BCD-98A1-296F8F419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668" y="4250265"/>
                <a:ext cx="8238066" cy="1978007"/>
              </a:xfrm>
            </p:spPr>
            <p:txBody>
              <a:bodyPr/>
              <a:lstStyle/>
              <a:p>
                <a:r>
                  <a:rPr lang="en-US" sz="2400" dirty="0"/>
                  <a:t>Compute </a:t>
                </a:r>
                <a:r>
                  <a:rPr lang="el-GR" sz="2400" dirty="0"/>
                  <a:t>Δ</a:t>
                </a:r>
                <a:r>
                  <a:rPr lang="en-US" sz="2400" i="1" dirty="0"/>
                  <a:t>V</a:t>
                </a:r>
                <a:r>
                  <a:rPr lang="en-US" sz="2400" dirty="0"/>
                  <a:t> for Na, for K and for Cl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26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𝑚𝑉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C72105-FAC1-4BCD-98A1-296F8F419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668" y="4250265"/>
                <a:ext cx="8238066" cy="1978007"/>
              </a:xfrm>
              <a:blipFill>
                <a:blip r:embed="rId3"/>
                <a:stretch>
                  <a:fillRect l="-96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F19C6-A25B-4766-A8E5-4F7BC4B3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7EFF95-B53D-4D0C-85A1-5D8F3F0BC11C}"/>
              </a:ext>
            </a:extLst>
          </p:cNvPr>
          <p:cNvSpPr/>
          <p:nvPr/>
        </p:nvSpPr>
        <p:spPr>
          <a:xfrm>
            <a:off x="1473201" y="1363134"/>
            <a:ext cx="2904066" cy="25230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13C23-6A5C-403B-A27C-1B302DE01E49}"/>
              </a:ext>
            </a:extLst>
          </p:cNvPr>
          <p:cNvSpPr txBox="1"/>
          <p:nvPr/>
        </p:nvSpPr>
        <p:spPr>
          <a:xfrm>
            <a:off x="2125133" y="2048933"/>
            <a:ext cx="1413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]=400mM</a:t>
            </a:r>
          </a:p>
          <a:p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]=50mM</a:t>
            </a:r>
          </a:p>
          <a:p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]=52mM</a:t>
            </a:r>
          </a:p>
          <a:p>
            <a:r>
              <a:rPr lang="en-US" sz="1600" dirty="0" err="1"/>
              <a:t>Pr</a:t>
            </a:r>
            <a:r>
              <a:rPr lang="en-US" sz="1600" baseline="30000" dirty="0"/>
              <a:t> -</a:t>
            </a:r>
            <a:r>
              <a:rPr lang="en-US" sz="1600" dirty="0"/>
              <a:t>=408mM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0E69F-98DF-4169-82C2-F1C1A62334A5}"/>
              </a:ext>
            </a:extLst>
          </p:cNvPr>
          <p:cNvSpPr txBox="1"/>
          <p:nvPr/>
        </p:nvSpPr>
        <p:spPr>
          <a:xfrm>
            <a:off x="118533" y="2633133"/>
            <a:ext cx="1479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]=20mM</a:t>
            </a:r>
          </a:p>
          <a:p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]=440mM</a:t>
            </a:r>
          </a:p>
          <a:p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]=560mM</a:t>
            </a:r>
          </a:p>
          <a:p>
            <a:r>
              <a:rPr lang="en-US" sz="1600" dirty="0"/>
              <a:t>other</a:t>
            </a:r>
            <a:r>
              <a:rPr lang="en-US" sz="1600" baseline="30000" dirty="0"/>
              <a:t>+</a:t>
            </a:r>
            <a:r>
              <a:rPr lang="en-US" sz="1600" dirty="0"/>
              <a:t>=110mM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90AED-213A-4BC4-B8D2-47729A7A82C8}"/>
              </a:ext>
            </a:extLst>
          </p:cNvPr>
          <p:cNvSpPr txBox="1"/>
          <p:nvPr/>
        </p:nvSpPr>
        <p:spPr>
          <a:xfrm>
            <a:off x="2438400" y="3039533"/>
            <a:ext cx="1515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intra-cellular fluid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25237-0DC5-4787-A41A-8329596AFF2E}"/>
              </a:ext>
            </a:extLst>
          </p:cNvPr>
          <p:cNvSpPr txBox="1"/>
          <p:nvPr/>
        </p:nvSpPr>
        <p:spPr>
          <a:xfrm>
            <a:off x="135466" y="1363134"/>
            <a:ext cx="1634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extra-cellular fluid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8873C-6A98-48E7-B78B-6A18DDF1B120}"/>
              </a:ext>
            </a:extLst>
          </p:cNvPr>
          <p:cNvSpPr txBox="1"/>
          <p:nvPr/>
        </p:nvSpPr>
        <p:spPr>
          <a:xfrm>
            <a:off x="5248656" y="1728216"/>
            <a:ext cx="2724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</a:t>
            </a:r>
            <a:r>
              <a:rPr lang="el-GR" sz="2400" dirty="0"/>
              <a:t>Δ</a:t>
            </a:r>
            <a:r>
              <a:rPr lang="en-US" sz="2400" i="1" dirty="0"/>
              <a:t>V</a:t>
            </a:r>
            <a:r>
              <a:rPr lang="en-US" sz="2400" dirty="0"/>
              <a:t> the same for Na, K and Cl?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FE40-5A1B-4021-BA09-EE488816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Nernst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0F9404-8357-4202-8369-B22EFEDEC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4351" y="1153734"/>
                <a:ext cx="7992533" cy="5399466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sz="2400" i="1" dirty="0"/>
                  <a:t>Assume</a:t>
                </a:r>
                <a:r>
                  <a:rPr lang="en-US" sz="2400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At any point in space, drift + diffusion = 0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I.e., no net current</a:t>
                </a:r>
              </a:p>
              <a:p>
                <a:r>
                  <a:rPr lang="en-US" sz="2400" dirty="0"/>
                  <a:t>Derivation: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drift flux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𝑁𝑎</m:t>
                        </m:r>
                      </m:e>
                    </m:d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𝑘𝑇</m:t>
                        </m:r>
                      </m:den>
                    </m:f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𝑁𝑎</m:t>
                        </m:r>
                      </m:e>
                    </m:d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diffusion flux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𝑘𝑇</m:t>
                        </m:r>
                      </m:den>
                    </m:f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𝑁𝑎</m:t>
                        </m:r>
                      </m:e>
                    </m:d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e>
                        </m:d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𝑘𝑇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𝑚𝑉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0F9404-8357-4202-8369-B22EFEDEC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4351" y="1153734"/>
                <a:ext cx="7992533" cy="5399466"/>
              </a:xfrm>
              <a:blipFill>
                <a:blip r:embed="rId3"/>
                <a:stretch>
                  <a:fillRect l="-991" t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C99FD-521C-4864-93F9-F6F3D66E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2184" y="6312408"/>
            <a:ext cx="2895600" cy="307777"/>
          </a:xfrm>
        </p:spPr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DAA4DC-69E4-4939-8F82-4430CF270EF1}"/>
              </a:ext>
            </a:extLst>
          </p:cNvPr>
          <p:cNvGrpSpPr/>
          <p:nvPr/>
        </p:nvGrpSpPr>
        <p:grpSpPr>
          <a:xfrm>
            <a:off x="2905041" y="1341498"/>
            <a:ext cx="5486400" cy="1416106"/>
            <a:chOff x="2905041" y="2201034"/>
            <a:chExt cx="5486400" cy="14161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1EA971-40A4-4285-9374-8B6DC59DBDA1}"/>
                </a:ext>
              </a:extLst>
            </p:cNvPr>
            <p:cNvSpPr txBox="1"/>
            <p:nvPr/>
          </p:nvSpPr>
          <p:spPr>
            <a:xfrm>
              <a:off x="6611193" y="2201034"/>
              <a:ext cx="1780248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i="1" dirty="0"/>
                <a:t>Einstein relation</a:t>
              </a:r>
              <a:r>
                <a:rPr lang="en-US" sz="1800" dirty="0"/>
                <a:t> says D = </a:t>
              </a:r>
              <a:r>
                <a:rPr lang="en-US" sz="1800" i="1" dirty="0"/>
                <a:t>μ</a:t>
              </a:r>
              <a:r>
                <a:rPr lang="en-US" sz="1800" dirty="0"/>
                <a:t> </a:t>
              </a:r>
              <a:r>
                <a:rPr lang="en-US" sz="1800" dirty="0" err="1"/>
                <a:t>kT</a:t>
              </a:r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02CFE2C-BDAB-43E7-862D-8CEB40AB76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0912" y="2573267"/>
              <a:ext cx="1495085" cy="910597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0A92-8815-43C2-B88D-D2F76DD205A4}"/>
                </a:ext>
              </a:extLst>
            </p:cNvPr>
            <p:cNvSpPr/>
            <p:nvPr/>
          </p:nvSpPr>
          <p:spPr>
            <a:xfrm>
              <a:off x="2905041" y="3074973"/>
              <a:ext cx="2880764" cy="542167"/>
            </a:xfrm>
            <a:custGeom>
              <a:avLst/>
              <a:gdLst>
                <a:gd name="connsiteX0" fmla="*/ 2880764 w 2880764"/>
                <a:gd name="connsiteY0" fmla="*/ 0 h 542167"/>
                <a:gd name="connsiteX1" fmla="*/ 971044 w 2880764"/>
                <a:gd name="connsiteY1" fmla="*/ 210393 h 542167"/>
                <a:gd name="connsiteX2" fmla="*/ 0 w 2880764"/>
                <a:gd name="connsiteY2" fmla="*/ 542167 h 542167"/>
                <a:gd name="connsiteX3" fmla="*/ 0 w 2880764"/>
                <a:gd name="connsiteY3" fmla="*/ 542167 h 542167"/>
                <a:gd name="connsiteX4" fmla="*/ 0 w 2880764"/>
                <a:gd name="connsiteY4" fmla="*/ 542167 h 54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764" h="542167">
                  <a:moveTo>
                    <a:pt x="2880764" y="0"/>
                  </a:moveTo>
                  <a:cubicBezTo>
                    <a:pt x="2165967" y="60016"/>
                    <a:pt x="1451171" y="120032"/>
                    <a:pt x="971044" y="210393"/>
                  </a:cubicBezTo>
                  <a:cubicBezTo>
                    <a:pt x="490917" y="300754"/>
                    <a:pt x="0" y="542167"/>
                    <a:pt x="0" y="542167"/>
                  </a:cubicBezTo>
                  <a:lnTo>
                    <a:pt x="0" y="542167"/>
                  </a:lnTo>
                  <a:lnTo>
                    <a:pt x="0" y="542167"/>
                  </a:lnTo>
                </a:path>
              </a:pathLst>
            </a:custGeom>
            <a:noFill/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51C2E0A-BAAA-4F25-9CA7-B31689CB943A}"/>
              </a:ext>
            </a:extLst>
          </p:cNvPr>
          <p:cNvSpPr txBox="1"/>
          <p:nvPr/>
        </p:nvSpPr>
        <p:spPr>
          <a:xfrm>
            <a:off x="6813545" y="3896298"/>
            <a:ext cx="149047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1644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72D3-FD46-432C-B7B0-4A4654E6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this 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7EBB0-3A51-478E-B2EE-77DBF7C7D5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888" y="1676400"/>
                <a:ext cx="8074152" cy="4419600"/>
              </a:xfrm>
            </p:spPr>
            <p:txBody>
              <a:bodyPr/>
              <a:lstStyle/>
              <a:p>
                <a:r>
                  <a:rPr lang="en-US" sz="2400" dirty="0"/>
                  <a:t>Primer on Q, I, V, C</a:t>
                </a:r>
              </a:p>
              <a:p>
                <a:r>
                  <a:rPr lang="en-US" sz="2400" dirty="0"/>
                  <a:t>Diffusion current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Drift current (</a:t>
                </a:r>
                <a:r>
                  <a:rPr lang="en-US" sz="2400" i="1" dirty="0" err="1"/>
                  <a:t>j</a:t>
                </a:r>
                <a:r>
                  <a:rPr lang="en-US" sz="2400" baseline="-25000" dirty="0" err="1"/>
                  <a:t>drift</a:t>
                </a:r>
                <a:r>
                  <a:rPr lang="en-US" sz="2400" dirty="0"/>
                  <a:t> = </a:t>
                </a:r>
                <a:r>
                  <a:rPr lang="en-US" sz="2400" i="1" dirty="0" err="1"/>
                  <a:t>kV</a:t>
                </a:r>
                <a:r>
                  <a:rPr lang="en-US" sz="2400" baseline="-25000" dirty="0" err="1"/>
                  <a:t>mem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Diffusion + drift = Nernst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𝑚𝑉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Ion pumps</a:t>
                </a:r>
              </a:p>
              <a:p>
                <a:r>
                  <a:rPr lang="en-US" sz="2400" dirty="0"/>
                  <a:t>Electrical model of a cell (</a:t>
                </a:r>
                <a:r>
                  <a:rPr lang="en-US" sz="2400" i="1" dirty="0" err="1"/>
                  <a:t>j</a:t>
                </a:r>
                <a:r>
                  <a:rPr lang="en-US" sz="2400" baseline="-25000" dirty="0" err="1"/>
                  <a:t>total,Na</a:t>
                </a:r>
                <a:r>
                  <a:rPr lang="en-US" sz="2400" dirty="0"/>
                  <a:t> = </a:t>
                </a:r>
                <a:r>
                  <a:rPr lang="en-US" sz="2400" i="1" dirty="0" err="1"/>
                  <a:t>g</a:t>
                </a:r>
                <a:r>
                  <a:rPr lang="en-US" sz="2400" baseline="-25000" dirty="0" err="1"/>
                  <a:t>Na</a:t>
                </a:r>
                <a:r>
                  <a:rPr lang="en-US" sz="2400" dirty="0"/>
                  <a:t> (</a:t>
                </a:r>
                <a:r>
                  <a:rPr lang="en-US" sz="2400" i="1" dirty="0" err="1"/>
                  <a:t>V</a:t>
                </a:r>
                <a:r>
                  <a:rPr lang="en-US" sz="2400" baseline="-25000" dirty="0" err="1"/>
                  <a:t>mem</a:t>
                </a:r>
                <a:r>
                  <a:rPr lang="en-US" sz="2400" dirty="0" err="1"/>
                  <a:t>-</a:t>
                </a:r>
                <a:r>
                  <a:rPr lang="en-US" sz="2400" i="1" dirty="0" err="1"/>
                  <a:t>V</a:t>
                </a:r>
                <a:r>
                  <a:rPr lang="en-US" sz="2400" baseline="30000" dirty="0" err="1"/>
                  <a:t>N</a:t>
                </a:r>
                <a:r>
                  <a:rPr lang="en-US" sz="2400" baseline="-25000" dirty="0" err="1"/>
                  <a:t>Na</a:t>
                </a:r>
                <a:r>
                  <a:rPr lang="en-US" sz="2400" dirty="0"/>
                  <a:t>) + </a:t>
                </a:r>
                <a:r>
                  <a:rPr lang="en-US" sz="2400" i="1" dirty="0" err="1"/>
                  <a:t>j</a:t>
                </a:r>
                <a:r>
                  <a:rPr lang="en-US" sz="2400" baseline="-25000" dirty="0" err="1"/>
                  <a:t>pump,Na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7EBB0-3A51-478E-B2EE-77DBF7C7D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888" y="1676400"/>
                <a:ext cx="8074152" cy="4419600"/>
              </a:xfrm>
              <a:blipFill>
                <a:blip r:embed="rId2"/>
                <a:stretch>
                  <a:fillRect l="-1057" t="-1103" r="-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B9554-C3A6-43E9-9EEF-4B134805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1D507-62A5-47A0-B2B0-7335B6670B32}"/>
              </a:ext>
            </a:extLst>
          </p:cNvPr>
          <p:cNvSpPr/>
          <p:nvPr/>
        </p:nvSpPr>
        <p:spPr>
          <a:xfrm>
            <a:off x="192024" y="3852672"/>
            <a:ext cx="2075688" cy="582168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21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CFDB-DA0A-4864-B029-009F111F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C72105-FAC1-4BCD-98A1-296F8F419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668" y="4250265"/>
                <a:ext cx="8238066" cy="1978007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𝑁𝑎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𝑚𝑉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𝑚𝑉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440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𝑚𝑀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𝑚𝑀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</m:t>
                    </m:r>
                  </m:oMath>
                </a14:m>
                <a:r>
                  <a:rPr lang="en-US" sz="2000" dirty="0"/>
                  <a:t>57mV</a:t>
                </a:r>
              </a:p>
              <a:p>
                <a:pPr lvl="1">
                  <a:spcBef>
                    <a:spcPts val="0"/>
                  </a:spcBef>
                </a:pPr>
                <a:endParaRPr lang="en-US" sz="180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𝑚𝑉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𝑚𝑉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𝑚𝑀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𝑚𝑀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800" dirty="0"/>
                  <a:t>-78mV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𝐶𝑙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𝑚𝑉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𝐶𝑙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𝐶𝑙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𝑚𝑉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560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𝑚𝑀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𝑚𝑀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800" dirty="0"/>
                  <a:t>-62mV</a:t>
                </a:r>
                <a:endParaRPr lang="en-US" sz="2400" dirty="0"/>
              </a:p>
              <a:p>
                <a:pPr lvl="1">
                  <a:spcBef>
                    <a:spcPts val="0"/>
                  </a:spcBef>
                </a:pP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C72105-FAC1-4BCD-98A1-296F8F419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668" y="4250265"/>
                <a:ext cx="8238066" cy="1978007"/>
              </a:xfrm>
              <a:blipFill>
                <a:blip r:embed="rId3"/>
                <a:stretch>
                  <a:fillRect b="-6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F19C6-A25B-4766-A8E5-4F7BC4B3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7EFF95-B53D-4D0C-85A1-5D8F3F0BC11C}"/>
              </a:ext>
            </a:extLst>
          </p:cNvPr>
          <p:cNvSpPr/>
          <p:nvPr/>
        </p:nvSpPr>
        <p:spPr>
          <a:xfrm>
            <a:off x="1473201" y="1363134"/>
            <a:ext cx="2904066" cy="25230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13C23-6A5C-403B-A27C-1B302DE01E49}"/>
              </a:ext>
            </a:extLst>
          </p:cNvPr>
          <p:cNvSpPr txBox="1"/>
          <p:nvPr/>
        </p:nvSpPr>
        <p:spPr>
          <a:xfrm>
            <a:off x="2125133" y="2048933"/>
            <a:ext cx="1413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]=400mM</a:t>
            </a:r>
          </a:p>
          <a:p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]=50mM</a:t>
            </a:r>
          </a:p>
          <a:p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]=52mM</a:t>
            </a:r>
          </a:p>
          <a:p>
            <a:r>
              <a:rPr lang="en-US" sz="1600" dirty="0" err="1"/>
              <a:t>Pr</a:t>
            </a:r>
            <a:r>
              <a:rPr lang="en-US" sz="1600" baseline="30000" dirty="0"/>
              <a:t> -</a:t>
            </a:r>
            <a:r>
              <a:rPr lang="en-US" sz="1600" dirty="0"/>
              <a:t>=408mM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0E69F-98DF-4169-82C2-F1C1A62334A5}"/>
              </a:ext>
            </a:extLst>
          </p:cNvPr>
          <p:cNvSpPr txBox="1"/>
          <p:nvPr/>
        </p:nvSpPr>
        <p:spPr>
          <a:xfrm>
            <a:off x="118533" y="2633133"/>
            <a:ext cx="1479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]=20mM</a:t>
            </a:r>
          </a:p>
          <a:p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]=440mM</a:t>
            </a:r>
          </a:p>
          <a:p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]=560mM</a:t>
            </a:r>
          </a:p>
          <a:p>
            <a:r>
              <a:rPr lang="en-US" sz="1600" dirty="0"/>
              <a:t>other</a:t>
            </a:r>
            <a:r>
              <a:rPr lang="en-US" sz="1600" baseline="30000" dirty="0"/>
              <a:t>+</a:t>
            </a:r>
            <a:r>
              <a:rPr lang="en-US" sz="1600" dirty="0"/>
              <a:t>=110mM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90AED-213A-4BC4-B8D2-47729A7A82C8}"/>
              </a:ext>
            </a:extLst>
          </p:cNvPr>
          <p:cNvSpPr txBox="1"/>
          <p:nvPr/>
        </p:nvSpPr>
        <p:spPr>
          <a:xfrm>
            <a:off x="2438400" y="3039533"/>
            <a:ext cx="1515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intra-cellular fluid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25237-0DC5-4787-A41A-8329596AFF2E}"/>
              </a:ext>
            </a:extLst>
          </p:cNvPr>
          <p:cNvSpPr txBox="1"/>
          <p:nvPr/>
        </p:nvSpPr>
        <p:spPr>
          <a:xfrm>
            <a:off x="135466" y="1363134"/>
            <a:ext cx="1634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extra-cellular fluid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8873C-6A98-48E7-B78B-6A18DDF1B120}"/>
              </a:ext>
            </a:extLst>
          </p:cNvPr>
          <p:cNvSpPr txBox="1"/>
          <p:nvPr/>
        </p:nvSpPr>
        <p:spPr>
          <a:xfrm>
            <a:off x="4766735" y="1728216"/>
            <a:ext cx="4241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</a:t>
            </a:r>
            <a:r>
              <a:rPr lang="en-US" i="1" dirty="0" err="1"/>
              <a:t>V</a:t>
            </a:r>
            <a:r>
              <a:rPr lang="en-US" baseline="30000" dirty="0" err="1"/>
              <a:t>Nernst</a:t>
            </a:r>
            <a:r>
              <a:rPr lang="en-US" dirty="0"/>
              <a:t> </a:t>
            </a:r>
            <a:r>
              <a:rPr lang="en-US" sz="2400" dirty="0"/>
              <a:t>the same for Na, K and Cl?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 if </a:t>
            </a:r>
            <a:r>
              <a:rPr lang="en-US" sz="2400" i="1" dirty="0" err="1"/>
              <a:t>V</a:t>
            </a:r>
            <a:r>
              <a:rPr lang="en-US" baseline="30000" dirty="0" err="1"/>
              <a:t>N</a:t>
            </a:r>
            <a:r>
              <a:rPr lang="en-US" sz="2400" baseline="30000" dirty="0" err="1"/>
              <a:t>ernst</a:t>
            </a:r>
            <a:r>
              <a:rPr lang="en-US" sz="2400" dirty="0"/>
              <a:t> is the </a:t>
            </a:r>
            <a:r>
              <a:rPr lang="el-GR" sz="2400" dirty="0">
                <a:cs typeface="Times New Roman" panose="02020603050405020304" pitchFamily="18" charset="0"/>
              </a:rPr>
              <a:t>Δ</a:t>
            </a:r>
            <a:r>
              <a:rPr lang="en-US" sz="2400" i="1" dirty="0">
                <a:cs typeface="Times New Roman" panose="02020603050405020304" pitchFamily="18" charset="0"/>
              </a:rPr>
              <a:t>V</a:t>
            </a:r>
            <a:r>
              <a:rPr lang="en-US" sz="2400" dirty="0">
                <a:cs typeface="Times New Roman" panose="02020603050405020304" pitchFamily="18" charset="0"/>
              </a:rPr>
              <a:t> across the cell membrane, it can only have one value ?!?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563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72D3-FD46-432C-B7B0-4A4654E6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this 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7EBB0-3A51-478E-B2EE-77DBF7C7D5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888" y="1676400"/>
                <a:ext cx="8074152" cy="4419600"/>
              </a:xfrm>
            </p:spPr>
            <p:txBody>
              <a:bodyPr/>
              <a:lstStyle/>
              <a:p>
                <a:r>
                  <a:rPr lang="en-US" sz="2400" dirty="0"/>
                  <a:t>Primer on Q, I, V, C (charge, current, voltage, capacitance)</a:t>
                </a:r>
              </a:p>
              <a:p>
                <a:r>
                  <a:rPr lang="en-US" sz="2400" dirty="0"/>
                  <a:t>Diffusion current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Drift current (</a:t>
                </a:r>
                <a:r>
                  <a:rPr lang="en-US" sz="2400" i="1" dirty="0" err="1"/>
                  <a:t>j</a:t>
                </a:r>
                <a:r>
                  <a:rPr lang="en-US" sz="2400" baseline="-25000" dirty="0" err="1"/>
                  <a:t>drift</a:t>
                </a:r>
                <a:r>
                  <a:rPr lang="en-US" sz="2400" dirty="0"/>
                  <a:t> = </a:t>
                </a:r>
                <a:r>
                  <a:rPr lang="en-US" sz="2400" i="1" dirty="0" err="1"/>
                  <a:t>kV</a:t>
                </a:r>
                <a:r>
                  <a:rPr lang="en-US" sz="2400" baseline="-25000" dirty="0" err="1"/>
                  <a:t>mem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Diffusion + drift = Nernst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𝑚𝑉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Ion pumps</a:t>
                </a:r>
              </a:p>
              <a:p>
                <a:r>
                  <a:rPr lang="en-US" sz="2400" dirty="0"/>
                  <a:t>Electrical model of a cell (</a:t>
                </a:r>
                <a:r>
                  <a:rPr lang="en-US" sz="2400" i="1" dirty="0" err="1"/>
                  <a:t>j</a:t>
                </a:r>
                <a:r>
                  <a:rPr lang="en-US" sz="2400" baseline="-25000" dirty="0" err="1"/>
                  <a:t>total,Na</a:t>
                </a:r>
                <a:r>
                  <a:rPr lang="en-US" sz="2400" dirty="0"/>
                  <a:t> = </a:t>
                </a:r>
                <a:r>
                  <a:rPr lang="en-US" sz="2400" i="1" dirty="0" err="1"/>
                  <a:t>g</a:t>
                </a:r>
                <a:r>
                  <a:rPr lang="en-US" sz="2400" baseline="-25000" dirty="0" err="1"/>
                  <a:t>Na</a:t>
                </a:r>
                <a:r>
                  <a:rPr lang="en-US" sz="2400" dirty="0"/>
                  <a:t> (</a:t>
                </a:r>
                <a:r>
                  <a:rPr lang="en-US" sz="2400" i="1" dirty="0" err="1"/>
                  <a:t>V</a:t>
                </a:r>
                <a:r>
                  <a:rPr lang="en-US" sz="2400" baseline="-25000" dirty="0" err="1"/>
                  <a:t>mem</a:t>
                </a:r>
                <a:r>
                  <a:rPr lang="en-US" sz="2400" dirty="0" err="1"/>
                  <a:t>-</a:t>
                </a:r>
                <a:r>
                  <a:rPr lang="en-US" sz="2400" i="1" dirty="0" err="1"/>
                  <a:t>V</a:t>
                </a:r>
                <a:r>
                  <a:rPr lang="en-US" sz="2400" baseline="30000" dirty="0" err="1"/>
                  <a:t>N</a:t>
                </a:r>
                <a:r>
                  <a:rPr lang="en-US" sz="2400" baseline="-25000" dirty="0" err="1"/>
                  <a:t>Na</a:t>
                </a:r>
                <a:r>
                  <a:rPr lang="en-US" sz="2400" dirty="0"/>
                  <a:t>) + </a:t>
                </a:r>
                <a:r>
                  <a:rPr lang="en-US" sz="2400" i="1" dirty="0" err="1"/>
                  <a:t>j</a:t>
                </a:r>
                <a:r>
                  <a:rPr lang="en-US" sz="2400" baseline="-25000" dirty="0" err="1"/>
                  <a:t>pump,Na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7EBB0-3A51-478E-B2EE-77DBF7C7D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888" y="1676400"/>
                <a:ext cx="8074152" cy="4419600"/>
              </a:xfrm>
              <a:blipFill>
                <a:blip r:embed="rId2"/>
                <a:stretch>
                  <a:fillRect l="-1057" t="-1103" r="-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B9554-C3A6-43E9-9EEF-4B134805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1D507-62A5-47A0-B2B0-7335B6670B32}"/>
              </a:ext>
            </a:extLst>
          </p:cNvPr>
          <p:cNvSpPr/>
          <p:nvPr/>
        </p:nvSpPr>
        <p:spPr>
          <a:xfrm>
            <a:off x="192024" y="1648968"/>
            <a:ext cx="7772400" cy="56388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778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CFDB-DA0A-4864-B029-009F111F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Forces on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2105-FAC1-4BCD-98A1-296F8F41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4121169"/>
            <a:ext cx="8433951" cy="1795428"/>
          </a:xfrm>
        </p:spPr>
        <p:txBody>
          <a:bodyPr/>
          <a:lstStyle/>
          <a:p>
            <a:r>
              <a:rPr lang="en-US" sz="2400" dirty="0"/>
              <a:t>First force: diffusion (our old friend)</a:t>
            </a:r>
          </a:p>
          <a:p>
            <a:r>
              <a:rPr lang="en-US" sz="2400" dirty="0"/>
              <a:t>Which way does diffusion flow for K</a:t>
            </a:r>
            <a:r>
              <a:rPr lang="en-US" sz="2400" baseline="30000" dirty="0"/>
              <a:t>+</a:t>
            </a:r>
            <a:r>
              <a:rPr lang="en-US" sz="2400" dirty="0"/>
              <a:t>, Na</a:t>
            </a:r>
            <a:r>
              <a:rPr lang="en-US" sz="2400" baseline="30000" dirty="0"/>
              <a:t>+</a:t>
            </a:r>
            <a:r>
              <a:rPr lang="en-US" sz="2400" dirty="0"/>
              <a:t> and Cl</a:t>
            </a:r>
            <a:r>
              <a:rPr lang="en-US" sz="2400" baseline="30000" dirty="0"/>
              <a:t>-</a:t>
            </a:r>
            <a:r>
              <a:rPr lang="en-US" sz="2400" dirty="0"/>
              <a:t>?</a:t>
            </a:r>
            <a:endParaRPr lang="en-US" sz="2200" dirty="0"/>
          </a:p>
          <a:p>
            <a:pPr lvl="1"/>
            <a:r>
              <a:rPr lang="en-US" dirty="0"/>
              <a:t>K</a:t>
            </a:r>
            <a:r>
              <a:rPr lang="en-US" baseline="30000" dirty="0"/>
              <a:t>+</a:t>
            </a:r>
            <a:r>
              <a:rPr lang="en-US" dirty="0"/>
              <a:t> out; Na</a:t>
            </a:r>
            <a:r>
              <a:rPr lang="en-US" baseline="30000" dirty="0"/>
              <a:t>+</a:t>
            </a:r>
            <a:r>
              <a:rPr lang="en-US" dirty="0"/>
              <a:t> and Cl</a:t>
            </a:r>
            <a:r>
              <a:rPr lang="en-US" baseline="30000" dirty="0"/>
              <a:t>-</a:t>
            </a:r>
            <a:r>
              <a:rPr lang="en-US" dirty="0"/>
              <a:t> 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F19C6-A25B-4766-A8E5-4F7BC4B3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7EFF95-B53D-4D0C-85A1-5D8F3F0BC11C}"/>
              </a:ext>
            </a:extLst>
          </p:cNvPr>
          <p:cNvSpPr/>
          <p:nvPr/>
        </p:nvSpPr>
        <p:spPr>
          <a:xfrm>
            <a:off x="1473201" y="1363134"/>
            <a:ext cx="2904066" cy="25230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90AED-213A-4BC4-B8D2-47729A7A82C8}"/>
              </a:ext>
            </a:extLst>
          </p:cNvPr>
          <p:cNvSpPr txBox="1"/>
          <p:nvPr/>
        </p:nvSpPr>
        <p:spPr>
          <a:xfrm>
            <a:off x="2201334" y="1422400"/>
            <a:ext cx="191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intra-cellular fluid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25237-0DC5-4787-A41A-8329596AFF2E}"/>
              </a:ext>
            </a:extLst>
          </p:cNvPr>
          <p:cNvSpPr txBox="1"/>
          <p:nvPr/>
        </p:nvSpPr>
        <p:spPr>
          <a:xfrm>
            <a:off x="135466" y="1363134"/>
            <a:ext cx="1634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extra-cellular fluid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7D2A13-5458-4F18-9937-E723DD74442F}"/>
              </a:ext>
            </a:extLst>
          </p:cNvPr>
          <p:cNvSpPr txBox="1"/>
          <p:nvPr/>
        </p:nvSpPr>
        <p:spPr>
          <a:xfrm>
            <a:off x="2573865" y="2010036"/>
            <a:ext cx="1540936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]=400mM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]=50mM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]=52mM</a:t>
            </a:r>
          </a:p>
          <a:p>
            <a:pPr>
              <a:spcBef>
                <a:spcPts val="600"/>
              </a:spcBef>
            </a:pPr>
            <a:r>
              <a:rPr lang="en-US" sz="1600" dirty="0" err="1"/>
              <a:t>Pr</a:t>
            </a:r>
            <a:r>
              <a:rPr lang="en-US" sz="1600" baseline="30000" dirty="0"/>
              <a:t> -</a:t>
            </a:r>
            <a:r>
              <a:rPr lang="en-US" sz="1600" dirty="0"/>
              <a:t>=408mM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F63FA-0051-4CAD-B1F9-4386C1E12367}"/>
              </a:ext>
            </a:extLst>
          </p:cNvPr>
          <p:cNvSpPr txBox="1"/>
          <p:nvPr/>
        </p:nvSpPr>
        <p:spPr>
          <a:xfrm>
            <a:off x="177800" y="2015067"/>
            <a:ext cx="148232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]=20mM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]=440mM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]=560mM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other</a:t>
            </a:r>
            <a:r>
              <a:rPr lang="en-US" sz="1600" baseline="30000" dirty="0"/>
              <a:t>+</a:t>
            </a:r>
            <a:r>
              <a:rPr lang="en-US" sz="1600" dirty="0"/>
              <a:t>=110mM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AA346D-2225-4649-A09E-40A30FED2739}"/>
              </a:ext>
            </a:extLst>
          </p:cNvPr>
          <p:cNvCxnSpPr/>
          <p:nvPr/>
        </p:nvCxnSpPr>
        <p:spPr>
          <a:xfrm>
            <a:off x="1507067" y="2455333"/>
            <a:ext cx="1016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1AC535-BB7D-4A37-8AAB-265CAB2DBD63}"/>
              </a:ext>
            </a:extLst>
          </p:cNvPr>
          <p:cNvCxnSpPr>
            <a:cxnSpLocks/>
          </p:cNvCxnSpPr>
          <p:nvPr/>
        </p:nvCxnSpPr>
        <p:spPr>
          <a:xfrm>
            <a:off x="1422401" y="2802466"/>
            <a:ext cx="115993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6E22BE-CD59-4328-99E8-14A03B31AF62}"/>
              </a:ext>
            </a:extLst>
          </p:cNvPr>
          <p:cNvCxnSpPr/>
          <p:nvPr/>
        </p:nvCxnSpPr>
        <p:spPr>
          <a:xfrm flipH="1">
            <a:off x="1270000" y="2150535"/>
            <a:ext cx="125306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70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CFDB-DA0A-4864-B029-009F111F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2105-FAC1-4BCD-98A1-296F8F41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4097866"/>
            <a:ext cx="7281332" cy="2293789"/>
          </a:xfrm>
        </p:spPr>
        <p:txBody>
          <a:bodyPr/>
          <a:lstStyle/>
          <a:p>
            <a:r>
              <a:rPr lang="en-US" sz="2000" dirty="0"/>
              <a:t>If diffusion happen long enough </a:t>
            </a:r>
            <a:r>
              <a:rPr lang="en-US" sz="2000" i="1" dirty="0"/>
              <a:t>and there is no drift</a:t>
            </a:r>
            <a:r>
              <a:rPr lang="en-US" sz="2000" dirty="0"/>
              <a:t>, what will happen to the concentrations [K</a:t>
            </a:r>
            <a:r>
              <a:rPr lang="en-US" sz="2000" baseline="30000" dirty="0"/>
              <a:t>+</a:t>
            </a:r>
            <a:r>
              <a:rPr lang="en-US" sz="2000" dirty="0"/>
              <a:t>], [Na</a:t>
            </a:r>
            <a:r>
              <a:rPr lang="en-US" sz="2000" baseline="30000" dirty="0"/>
              <a:t>+</a:t>
            </a:r>
            <a:r>
              <a:rPr lang="en-US" sz="2000" dirty="0"/>
              <a:t>] and [Cl</a:t>
            </a:r>
            <a:r>
              <a:rPr lang="en-US" sz="2000" baseline="30000" dirty="0"/>
              <a:t>-</a:t>
            </a:r>
            <a:r>
              <a:rPr lang="en-US" sz="2000" dirty="0"/>
              <a:t>] inside vs. outside of the cell?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For each ion, the concentration inside and outside the cell will eventually become equal</a:t>
            </a:r>
          </a:p>
          <a:p>
            <a:r>
              <a:rPr lang="en-US" sz="2000" dirty="0"/>
              <a:t>This is not what actually happens!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As we’ve explained, there is drift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F19C6-A25B-4766-A8E5-4F7BC4B3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7EFF95-B53D-4D0C-85A1-5D8F3F0BC11C}"/>
              </a:ext>
            </a:extLst>
          </p:cNvPr>
          <p:cNvSpPr/>
          <p:nvPr/>
        </p:nvSpPr>
        <p:spPr>
          <a:xfrm>
            <a:off x="1473201" y="1363134"/>
            <a:ext cx="2904066" cy="25230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25237-0DC5-4787-A41A-8329596AFF2E}"/>
              </a:ext>
            </a:extLst>
          </p:cNvPr>
          <p:cNvSpPr txBox="1"/>
          <p:nvPr/>
        </p:nvSpPr>
        <p:spPr>
          <a:xfrm>
            <a:off x="135466" y="1363134"/>
            <a:ext cx="1634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extra-cellular fluid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EBC52-CD1E-400C-86E4-1D5459B36B83}"/>
              </a:ext>
            </a:extLst>
          </p:cNvPr>
          <p:cNvSpPr txBox="1"/>
          <p:nvPr/>
        </p:nvSpPr>
        <p:spPr>
          <a:xfrm>
            <a:off x="2573865" y="2010036"/>
            <a:ext cx="141393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]=400mM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]=50mM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]=52mM</a:t>
            </a:r>
          </a:p>
          <a:p>
            <a:pPr>
              <a:spcBef>
                <a:spcPts val="600"/>
              </a:spcBef>
            </a:pPr>
            <a:r>
              <a:rPr lang="en-US" sz="1600" dirty="0" err="1"/>
              <a:t>Pr</a:t>
            </a:r>
            <a:r>
              <a:rPr lang="en-US" sz="1600" baseline="30000" dirty="0"/>
              <a:t> -</a:t>
            </a:r>
            <a:r>
              <a:rPr lang="en-US" sz="1600" dirty="0"/>
              <a:t>=408mM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605C8E-C03A-4B0C-B69E-582E3EE54D17}"/>
              </a:ext>
            </a:extLst>
          </p:cNvPr>
          <p:cNvSpPr txBox="1"/>
          <p:nvPr/>
        </p:nvSpPr>
        <p:spPr>
          <a:xfrm>
            <a:off x="177799" y="2015067"/>
            <a:ext cx="152671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]=20mM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]=440mM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]=560mM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other</a:t>
            </a:r>
            <a:r>
              <a:rPr lang="en-US" sz="1600" baseline="30000" dirty="0"/>
              <a:t>+</a:t>
            </a:r>
            <a:r>
              <a:rPr lang="en-US" sz="1600" dirty="0"/>
              <a:t>=110mM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285653-7BF4-4E51-B295-1C523FC8F378}"/>
              </a:ext>
            </a:extLst>
          </p:cNvPr>
          <p:cNvCxnSpPr/>
          <p:nvPr/>
        </p:nvCxnSpPr>
        <p:spPr>
          <a:xfrm>
            <a:off x="1507067" y="2455333"/>
            <a:ext cx="1016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79AB4D-7988-4BF3-ACB1-B78E8FBEBC44}"/>
              </a:ext>
            </a:extLst>
          </p:cNvPr>
          <p:cNvCxnSpPr>
            <a:cxnSpLocks/>
          </p:cNvCxnSpPr>
          <p:nvPr/>
        </p:nvCxnSpPr>
        <p:spPr>
          <a:xfrm>
            <a:off x="1422401" y="2802466"/>
            <a:ext cx="115993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2D740D-EAFA-4A3D-A15B-B04785C7CEE9}"/>
              </a:ext>
            </a:extLst>
          </p:cNvPr>
          <p:cNvCxnSpPr/>
          <p:nvPr/>
        </p:nvCxnSpPr>
        <p:spPr>
          <a:xfrm flipH="1">
            <a:off x="1270000" y="2150535"/>
            <a:ext cx="125306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53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CFDB-DA0A-4864-B029-009F111F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Drift currents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2105-FAC1-4BCD-98A1-296F8F41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3962395"/>
            <a:ext cx="7653866" cy="2268472"/>
          </a:xfrm>
        </p:spPr>
        <p:txBody>
          <a:bodyPr/>
          <a:lstStyle/>
          <a:p>
            <a:r>
              <a:rPr lang="en-US" sz="2400" dirty="0"/>
              <a:t>In fact, the cell stabilizes to </a:t>
            </a:r>
            <a:r>
              <a:rPr lang="en-US" sz="2400" i="1" dirty="0" err="1"/>
              <a:t>V</a:t>
            </a:r>
            <a:r>
              <a:rPr lang="en-US" sz="2400" baseline="-25000" dirty="0" err="1"/>
              <a:t>mem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-60mV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/>
              <a:t>(given the amount of unbalanced charge, and Q=CV)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This voltage will push the ions around, as we’ve discussed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Which way do drift currents flow?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F19C6-A25B-4766-A8E5-4F7BC4B3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7EFF95-B53D-4D0C-85A1-5D8F3F0BC11C}"/>
              </a:ext>
            </a:extLst>
          </p:cNvPr>
          <p:cNvSpPr/>
          <p:nvPr/>
        </p:nvSpPr>
        <p:spPr>
          <a:xfrm>
            <a:off x="1600202" y="1363134"/>
            <a:ext cx="2904066" cy="25230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13C23-6A5C-403B-A27C-1B302DE01E49}"/>
              </a:ext>
            </a:extLst>
          </p:cNvPr>
          <p:cNvSpPr txBox="1"/>
          <p:nvPr/>
        </p:nvSpPr>
        <p:spPr>
          <a:xfrm>
            <a:off x="2573865" y="2010036"/>
            <a:ext cx="141393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]=400mM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]=50mM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]=52mM</a:t>
            </a:r>
          </a:p>
          <a:p>
            <a:pPr>
              <a:spcBef>
                <a:spcPts val="600"/>
              </a:spcBef>
            </a:pPr>
            <a:r>
              <a:rPr lang="en-US" sz="1600" dirty="0" err="1"/>
              <a:t>Pr</a:t>
            </a:r>
            <a:r>
              <a:rPr lang="en-US" sz="1600" baseline="30000" dirty="0"/>
              <a:t> -</a:t>
            </a:r>
            <a:r>
              <a:rPr lang="en-US" sz="1600" dirty="0"/>
              <a:t>=408mM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0E69F-98DF-4169-82C2-F1C1A62334A5}"/>
              </a:ext>
            </a:extLst>
          </p:cNvPr>
          <p:cNvSpPr txBox="1"/>
          <p:nvPr/>
        </p:nvSpPr>
        <p:spPr>
          <a:xfrm>
            <a:off x="177799" y="2015067"/>
            <a:ext cx="1517835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]=20mM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]=440mM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]=560mM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other</a:t>
            </a:r>
            <a:r>
              <a:rPr lang="en-US" sz="1600" baseline="30000" dirty="0"/>
              <a:t>+</a:t>
            </a:r>
            <a:r>
              <a:rPr lang="en-US" sz="1600" dirty="0"/>
              <a:t>=110mM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25237-0DC5-4787-A41A-8329596AFF2E}"/>
              </a:ext>
            </a:extLst>
          </p:cNvPr>
          <p:cNvSpPr txBox="1"/>
          <p:nvPr/>
        </p:nvSpPr>
        <p:spPr>
          <a:xfrm>
            <a:off x="4978399" y="2260601"/>
            <a:ext cx="3395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Blue arrows = diffusion</a:t>
            </a:r>
          </a:p>
          <a:p>
            <a:r>
              <a:rPr lang="en-US" sz="2000" dirty="0">
                <a:solidFill>
                  <a:srgbClr val="008000"/>
                </a:solidFill>
              </a:rPr>
              <a:t>Green arrows = electric 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3080D3-7CD1-4F4C-B9C9-767B22EC466A}"/>
              </a:ext>
            </a:extLst>
          </p:cNvPr>
          <p:cNvCxnSpPr/>
          <p:nvPr/>
        </p:nvCxnSpPr>
        <p:spPr>
          <a:xfrm>
            <a:off x="1507067" y="2455333"/>
            <a:ext cx="1016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977738-05C0-4F23-BD25-F0EE48484BC3}"/>
              </a:ext>
            </a:extLst>
          </p:cNvPr>
          <p:cNvCxnSpPr>
            <a:cxnSpLocks/>
          </p:cNvCxnSpPr>
          <p:nvPr/>
        </p:nvCxnSpPr>
        <p:spPr>
          <a:xfrm>
            <a:off x="1422401" y="2802466"/>
            <a:ext cx="115993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D9D5CA-C7A6-4FD9-850E-7C289EDB92C2}"/>
              </a:ext>
            </a:extLst>
          </p:cNvPr>
          <p:cNvCxnSpPr/>
          <p:nvPr/>
        </p:nvCxnSpPr>
        <p:spPr>
          <a:xfrm flipH="1">
            <a:off x="1346200" y="2150535"/>
            <a:ext cx="125306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884058-8F5C-427E-BA16-509CDA8517C0}"/>
              </a:ext>
            </a:extLst>
          </p:cNvPr>
          <p:cNvSpPr txBox="1"/>
          <p:nvPr/>
        </p:nvSpPr>
        <p:spPr>
          <a:xfrm>
            <a:off x="3674533" y="1498600"/>
            <a:ext cx="15212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---  +++ 60mV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76105-791E-4396-B967-148BEE80A9CC}"/>
              </a:ext>
            </a:extLst>
          </p:cNvPr>
          <p:cNvCxnSpPr>
            <a:cxnSpLocks/>
          </p:cNvCxnSpPr>
          <p:nvPr/>
        </p:nvCxnSpPr>
        <p:spPr>
          <a:xfrm>
            <a:off x="1363128" y="2243666"/>
            <a:ext cx="1253067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83B4E5-DAE9-476A-AF7B-140698842F5E}"/>
              </a:ext>
            </a:extLst>
          </p:cNvPr>
          <p:cNvCxnSpPr/>
          <p:nvPr/>
        </p:nvCxnSpPr>
        <p:spPr>
          <a:xfrm>
            <a:off x="1507063" y="2556931"/>
            <a:ext cx="1016000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9AA68F-4EF9-4A05-9E8C-2835C816B765}"/>
              </a:ext>
            </a:extLst>
          </p:cNvPr>
          <p:cNvCxnSpPr>
            <a:cxnSpLocks/>
          </p:cNvCxnSpPr>
          <p:nvPr/>
        </p:nvCxnSpPr>
        <p:spPr>
          <a:xfrm flipH="1">
            <a:off x="1422399" y="2904064"/>
            <a:ext cx="1159932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39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CFDB-DA0A-4864-B029-009F111F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Nernst sanity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2105-FAC1-4BCD-98A1-296F8F41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3962395"/>
            <a:ext cx="7958666" cy="2032002"/>
          </a:xfrm>
        </p:spPr>
        <p:txBody>
          <a:bodyPr/>
          <a:lstStyle/>
          <a:p>
            <a:r>
              <a:rPr lang="en-US" sz="2400" dirty="0"/>
              <a:t>First look at Cl</a:t>
            </a:r>
            <a:r>
              <a:rPr lang="en-US" sz="2400" baseline="30000" dirty="0"/>
              <a:t>-</a:t>
            </a:r>
            <a:r>
              <a:rPr lang="en-US" sz="2400" dirty="0"/>
              <a:t>. Can drift and diffusion currents balance?</a:t>
            </a:r>
          </a:p>
          <a:p>
            <a:pPr lvl="1"/>
            <a:r>
              <a:rPr lang="en-US" sz="2000" dirty="0"/>
              <a:t>Yes; drift current out, and diffuses in</a:t>
            </a:r>
          </a:p>
          <a:p>
            <a:pPr lvl="1"/>
            <a:r>
              <a:rPr lang="en-US" sz="2000" dirty="0" err="1"/>
              <a:t>V</a:t>
            </a:r>
            <a:r>
              <a:rPr lang="en-US" sz="2000" baseline="-25000" dirty="0" err="1"/>
              <a:t>Cl</a:t>
            </a:r>
            <a:r>
              <a:rPr lang="en-US" sz="2000" baseline="30000" dirty="0" err="1"/>
              <a:t>Nernst</a:t>
            </a:r>
            <a:r>
              <a:rPr lang="en-US" sz="2000" dirty="0"/>
              <a:t>  = -62mV </a:t>
            </a:r>
            <a:r>
              <a:rPr lang="en-US" sz="2000" dirty="0">
                <a:sym typeface="Symbol" panose="05050102010706020507" pitchFamily="18" charset="2"/>
              </a:rPr>
              <a:t> </a:t>
            </a:r>
            <a:r>
              <a:rPr lang="en-US" sz="2000" dirty="0" err="1">
                <a:sym typeface="Symbol" panose="05050102010706020507" pitchFamily="18" charset="2"/>
              </a:rPr>
              <a:t>V</a:t>
            </a:r>
            <a:r>
              <a:rPr lang="en-US" sz="2000" baseline="-25000" dirty="0" err="1">
                <a:sym typeface="Symbol" panose="05050102010706020507" pitchFamily="18" charset="2"/>
              </a:rPr>
              <a:t>mem</a:t>
            </a:r>
            <a:r>
              <a:rPr lang="en-US" sz="2000" dirty="0">
                <a:sym typeface="Symbol" panose="05050102010706020507" pitchFamily="18" charset="2"/>
              </a:rPr>
              <a:t>. </a:t>
            </a:r>
            <a:r>
              <a:rPr lang="en-US" sz="2000" dirty="0"/>
              <a:t>Cool!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F19C6-A25B-4766-A8E5-4F7BC4B3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7EFF95-B53D-4D0C-85A1-5D8F3F0BC11C}"/>
              </a:ext>
            </a:extLst>
          </p:cNvPr>
          <p:cNvSpPr/>
          <p:nvPr/>
        </p:nvSpPr>
        <p:spPr>
          <a:xfrm>
            <a:off x="1600202" y="1363134"/>
            <a:ext cx="2904066" cy="25230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13C23-6A5C-403B-A27C-1B302DE01E49}"/>
              </a:ext>
            </a:extLst>
          </p:cNvPr>
          <p:cNvSpPr txBox="1"/>
          <p:nvPr/>
        </p:nvSpPr>
        <p:spPr>
          <a:xfrm>
            <a:off x="2573865" y="2010036"/>
            <a:ext cx="141393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]=400mM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]=50mM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]=52mM</a:t>
            </a:r>
          </a:p>
          <a:p>
            <a:pPr>
              <a:spcBef>
                <a:spcPts val="600"/>
              </a:spcBef>
            </a:pPr>
            <a:r>
              <a:rPr lang="en-US" sz="1600" dirty="0" err="1"/>
              <a:t>Pr</a:t>
            </a:r>
            <a:r>
              <a:rPr lang="en-US" sz="1600" baseline="30000" dirty="0"/>
              <a:t> -</a:t>
            </a:r>
            <a:r>
              <a:rPr lang="en-US" sz="1600" dirty="0"/>
              <a:t>=408mM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0E69F-98DF-4169-82C2-F1C1A62334A5}"/>
              </a:ext>
            </a:extLst>
          </p:cNvPr>
          <p:cNvSpPr txBox="1"/>
          <p:nvPr/>
        </p:nvSpPr>
        <p:spPr>
          <a:xfrm>
            <a:off x="177799" y="2015067"/>
            <a:ext cx="1517835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]=20mM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]=440mM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]=560mM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other</a:t>
            </a:r>
            <a:r>
              <a:rPr lang="en-US" sz="1600" baseline="30000" dirty="0"/>
              <a:t>+</a:t>
            </a:r>
            <a:r>
              <a:rPr lang="en-US" sz="1600" dirty="0"/>
              <a:t>=110mM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25237-0DC5-4787-A41A-8329596AFF2E}"/>
              </a:ext>
            </a:extLst>
          </p:cNvPr>
          <p:cNvSpPr txBox="1"/>
          <p:nvPr/>
        </p:nvSpPr>
        <p:spPr>
          <a:xfrm>
            <a:off x="4978399" y="2260601"/>
            <a:ext cx="3420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Blue arrows = diffusion</a:t>
            </a:r>
          </a:p>
          <a:p>
            <a:r>
              <a:rPr lang="en-US" sz="2000" dirty="0">
                <a:solidFill>
                  <a:srgbClr val="008000"/>
                </a:solidFill>
              </a:rPr>
              <a:t>Green arrows = drift 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3080D3-7CD1-4F4C-B9C9-767B22EC466A}"/>
              </a:ext>
            </a:extLst>
          </p:cNvPr>
          <p:cNvCxnSpPr/>
          <p:nvPr/>
        </p:nvCxnSpPr>
        <p:spPr>
          <a:xfrm>
            <a:off x="1507067" y="2455333"/>
            <a:ext cx="1016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977738-05C0-4F23-BD25-F0EE48484BC3}"/>
              </a:ext>
            </a:extLst>
          </p:cNvPr>
          <p:cNvCxnSpPr>
            <a:cxnSpLocks/>
          </p:cNvCxnSpPr>
          <p:nvPr/>
        </p:nvCxnSpPr>
        <p:spPr>
          <a:xfrm>
            <a:off x="1422401" y="2802466"/>
            <a:ext cx="115993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D9D5CA-C7A6-4FD9-850E-7C289EDB92C2}"/>
              </a:ext>
            </a:extLst>
          </p:cNvPr>
          <p:cNvCxnSpPr/>
          <p:nvPr/>
        </p:nvCxnSpPr>
        <p:spPr>
          <a:xfrm flipH="1">
            <a:off x="1346200" y="2150535"/>
            <a:ext cx="125306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884058-8F5C-427E-BA16-509CDA8517C0}"/>
              </a:ext>
            </a:extLst>
          </p:cNvPr>
          <p:cNvSpPr txBox="1"/>
          <p:nvPr/>
        </p:nvSpPr>
        <p:spPr>
          <a:xfrm>
            <a:off x="3674533" y="1498600"/>
            <a:ext cx="15212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---  +++ 60mV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76105-791E-4396-B967-148BEE80A9CC}"/>
              </a:ext>
            </a:extLst>
          </p:cNvPr>
          <p:cNvCxnSpPr>
            <a:cxnSpLocks/>
          </p:cNvCxnSpPr>
          <p:nvPr/>
        </p:nvCxnSpPr>
        <p:spPr>
          <a:xfrm>
            <a:off x="1363128" y="2243666"/>
            <a:ext cx="1253067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83B4E5-DAE9-476A-AF7B-140698842F5E}"/>
              </a:ext>
            </a:extLst>
          </p:cNvPr>
          <p:cNvCxnSpPr/>
          <p:nvPr/>
        </p:nvCxnSpPr>
        <p:spPr>
          <a:xfrm>
            <a:off x="1507063" y="2556931"/>
            <a:ext cx="1016000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9AA68F-4EF9-4A05-9E8C-2835C816B765}"/>
              </a:ext>
            </a:extLst>
          </p:cNvPr>
          <p:cNvCxnSpPr>
            <a:cxnSpLocks/>
          </p:cNvCxnSpPr>
          <p:nvPr/>
        </p:nvCxnSpPr>
        <p:spPr>
          <a:xfrm flipH="1">
            <a:off x="1422399" y="2904064"/>
            <a:ext cx="1159932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95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CFDB-DA0A-4864-B029-009F111F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Nernst sanity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2105-FAC1-4BCD-98A1-296F8F41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3962395"/>
            <a:ext cx="7984066" cy="2032002"/>
          </a:xfrm>
        </p:spPr>
        <p:txBody>
          <a:bodyPr/>
          <a:lstStyle/>
          <a:p>
            <a:r>
              <a:rPr lang="en-US" sz="2400" dirty="0"/>
              <a:t>Next look at K</a:t>
            </a:r>
            <a:r>
              <a:rPr lang="en-US" sz="2400" baseline="30000" dirty="0"/>
              <a:t>+</a:t>
            </a:r>
            <a:r>
              <a:rPr lang="en-US" sz="2400" dirty="0"/>
              <a:t>. Can drift current and diffusion balance?</a:t>
            </a:r>
          </a:p>
          <a:p>
            <a:pPr lvl="1"/>
            <a:r>
              <a:rPr lang="en-US" sz="2000" dirty="0"/>
              <a:t>Yes; drift current in, and diffuses out</a:t>
            </a:r>
          </a:p>
          <a:p>
            <a:pPr lvl="1"/>
            <a:r>
              <a:rPr lang="en-US" sz="2000" dirty="0" err="1"/>
              <a:t>V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Nernst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 -78mV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Not quite right ?!?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F19C6-A25B-4766-A8E5-4F7BC4B3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7EFF95-B53D-4D0C-85A1-5D8F3F0BC11C}"/>
              </a:ext>
            </a:extLst>
          </p:cNvPr>
          <p:cNvSpPr/>
          <p:nvPr/>
        </p:nvSpPr>
        <p:spPr>
          <a:xfrm>
            <a:off x="1600202" y="1363134"/>
            <a:ext cx="2904066" cy="25230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13C23-6A5C-403B-A27C-1B302DE01E49}"/>
              </a:ext>
            </a:extLst>
          </p:cNvPr>
          <p:cNvSpPr txBox="1"/>
          <p:nvPr/>
        </p:nvSpPr>
        <p:spPr>
          <a:xfrm>
            <a:off x="2573865" y="2010036"/>
            <a:ext cx="141393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]=400mM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]=50mM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]=52mM</a:t>
            </a:r>
          </a:p>
          <a:p>
            <a:pPr>
              <a:spcBef>
                <a:spcPts val="600"/>
              </a:spcBef>
            </a:pPr>
            <a:r>
              <a:rPr lang="en-US" sz="1600" dirty="0" err="1"/>
              <a:t>Pr</a:t>
            </a:r>
            <a:r>
              <a:rPr lang="en-US" sz="1600" baseline="30000" dirty="0"/>
              <a:t> -</a:t>
            </a:r>
            <a:r>
              <a:rPr lang="en-US" sz="1600" dirty="0"/>
              <a:t>=408mM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0E69F-98DF-4169-82C2-F1C1A62334A5}"/>
              </a:ext>
            </a:extLst>
          </p:cNvPr>
          <p:cNvSpPr txBox="1"/>
          <p:nvPr/>
        </p:nvSpPr>
        <p:spPr>
          <a:xfrm>
            <a:off x="177800" y="2015067"/>
            <a:ext cx="1491202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]=20mM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]=440mM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]=560mM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other</a:t>
            </a:r>
            <a:r>
              <a:rPr lang="en-US" sz="1600" baseline="30000" dirty="0"/>
              <a:t>+</a:t>
            </a:r>
            <a:r>
              <a:rPr lang="en-US" sz="1600" dirty="0"/>
              <a:t>=110mM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25237-0DC5-4787-A41A-8329596AFF2E}"/>
              </a:ext>
            </a:extLst>
          </p:cNvPr>
          <p:cNvSpPr txBox="1"/>
          <p:nvPr/>
        </p:nvSpPr>
        <p:spPr>
          <a:xfrm>
            <a:off x="4978399" y="2260601"/>
            <a:ext cx="3420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Blue arrows = diffusion</a:t>
            </a:r>
          </a:p>
          <a:p>
            <a:r>
              <a:rPr lang="en-US" sz="2000" dirty="0">
                <a:solidFill>
                  <a:srgbClr val="008000"/>
                </a:solidFill>
              </a:rPr>
              <a:t>Green arrows = drift 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3080D3-7CD1-4F4C-B9C9-767B22EC466A}"/>
              </a:ext>
            </a:extLst>
          </p:cNvPr>
          <p:cNvCxnSpPr/>
          <p:nvPr/>
        </p:nvCxnSpPr>
        <p:spPr>
          <a:xfrm>
            <a:off x="1507067" y="2455333"/>
            <a:ext cx="1016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977738-05C0-4F23-BD25-F0EE48484BC3}"/>
              </a:ext>
            </a:extLst>
          </p:cNvPr>
          <p:cNvCxnSpPr>
            <a:cxnSpLocks/>
          </p:cNvCxnSpPr>
          <p:nvPr/>
        </p:nvCxnSpPr>
        <p:spPr>
          <a:xfrm>
            <a:off x="1422401" y="2802466"/>
            <a:ext cx="115993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D9D5CA-C7A6-4FD9-850E-7C289EDB92C2}"/>
              </a:ext>
            </a:extLst>
          </p:cNvPr>
          <p:cNvCxnSpPr/>
          <p:nvPr/>
        </p:nvCxnSpPr>
        <p:spPr>
          <a:xfrm flipH="1">
            <a:off x="1346200" y="2150535"/>
            <a:ext cx="125306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884058-8F5C-427E-BA16-509CDA8517C0}"/>
              </a:ext>
            </a:extLst>
          </p:cNvPr>
          <p:cNvSpPr txBox="1"/>
          <p:nvPr/>
        </p:nvSpPr>
        <p:spPr>
          <a:xfrm>
            <a:off x="3674533" y="1498600"/>
            <a:ext cx="15212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---  +++ 60mV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76105-791E-4396-B967-148BEE80A9CC}"/>
              </a:ext>
            </a:extLst>
          </p:cNvPr>
          <p:cNvCxnSpPr>
            <a:cxnSpLocks/>
          </p:cNvCxnSpPr>
          <p:nvPr/>
        </p:nvCxnSpPr>
        <p:spPr>
          <a:xfrm>
            <a:off x="1363128" y="2243666"/>
            <a:ext cx="1253067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83B4E5-DAE9-476A-AF7B-140698842F5E}"/>
              </a:ext>
            </a:extLst>
          </p:cNvPr>
          <p:cNvCxnSpPr/>
          <p:nvPr/>
        </p:nvCxnSpPr>
        <p:spPr>
          <a:xfrm>
            <a:off x="1507063" y="2556931"/>
            <a:ext cx="1016000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9AA68F-4EF9-4A05-9E8C-2835C816B765}"/>
              </a:ext>
            </a:extLst>
          </p:cNvPr>
          <p:cNvCxnSpPr>
            <a:cxnSpLocks/>
          </p:cNvCxnSpPr>
          <p:nvPr/>
        </p:nvCxnSpPr>
        <p:spPr>
          <a:xfrm flipH="1">
            <a:off x="1422399" y="2904064"/>
            <a:ext cx="1159932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16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CFDB-DA0A-4864-B029-009F111F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Nernst sanity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2105-FAC1-4BCD-98A1-296F8F41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422" y="3971539"/>
            <a:ext cx="8339666" cy="2032002"/>
          </a:xfrm>
        </p:spPr>
        <p:txBody>
          <a:bodyPr/>
          <a:lstStyle/>
          <a:p>
            <a:r>
              <a:rPr lang="en-US" sz="2400" dirty="0"/>
              <a:t>Finally, look at Na</a:t>
            </a:r>
            <a:r>
              <a:rPr lang="en-US" sz="2400" baseline="30000" dirty="0"/>
              <a:t>+</a:t>
            </a:r>
            <a:r>
              <a:rPr lang="en-US" sz="2400" dirty="0"/>
              <a:t>. Can drift current and diffusion balance?</a:t>
            </a:r>
          </a:p>
          <a:p>
            <a:pPr lvl="1"/>
            <a:r>
              <a:rPr lang="en-US" sz="2000" dirty="0"/>
              <a:t>No – they both flow inwards!</a:t>
            </a:r>
          </a:p>
          <a:p>
            <a:pPr lvl="1"/>
            <a:r>
              <a:rPr lang="en-US" sz="2000" dirty="0" err="1"/>
              <a:t>V</a:t>
            </a:r>
            <a:r>
              <a:rPr lang="en-US" sz="2000" baseline="-25000" dirty="0" err="1"/>
              <a:t>Na</a:t>
            </a:r>
            <a:r>
              <a:rPr lang="en-US" sz="2000" baseline="30000" dirty="0" err="1"/>
              <a:t>Nernst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 +57mV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Not even close ?!?</a:t>
            </a:r>
          </a:p>
          <a:p>
            <a:r>
              <a:rPr lang="en-US" sz="2400" dirty="0">
                <a:sym typeface="Symbol" panose="05050102010706020507" pitchFamily="18" charset="2"/>
              </a:rPr>
              <a:t>What’s going on here?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F19C6-A25B-4766-A8E5-4F7BC4B3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7EFF95-B53D-4D0C-85A1-5D8F3F0BC11C}"/>
              </a:ext>
            </a:extLst>
          </p:cNvPr>
          <p:cNvSpPr/>
          <p:nvPr/>
        </p:nvSpPr>
        <p:spPr>
          <a:xfrm>
            <a:off x="1600202" y="1363134"/>
            <a:ext cx="2904066" cy="25230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13C23-6A5C-403B-A27C-1B302DE01E49}"/>
              </a:ext>
            </a:extLst>
          </p:cNvPr>
          <p:cNvSpPr txBox="1"/>
          <p:nvPr/>
        </p:nvSpPr>
        <p:spPr>
          <a:xfrm>
            <a:off x="2573865" y="2010036"/>
            <a:ext cx="141393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]=400mM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]=50mM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]=52mM</a:t>
            </a:r>
          </a:p>
          <a:p>
            <a:pPr>
              <a:spcBef>
                <a:spcPts val="600"/>
              </a:spcBef>
            </a:pPr>
            <a:r>
              <a:rPr lang="en-US" sz="1600" dirty="0" err="1"/>
              <a:t>Pr</a:t>
            </a:r>
            <a:r>
              <a:rPr lang="en-US" sz="1600" baseline="30000" dirty="0"/>
              <a:t> -</a:t>
            </a:r>
            <a:r>
              <a:rPr lang="en-US" sz="1600" dirty="0"/>
              <a:t>=408mM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0E69F-98DF-4169-82C2-F1C1A62334A5}"/>
              </a:ext>
            </a:extLst>
          </p:cNvPr>
          <p:cNvSpPr txBox="1"/>
          <p:nvPr/>
        </p:nvSpPr>
        <p:spPr>
          <a:xfrm>
            <a:off x="177800" y="2015067"/>
            <a:ext cx="1553346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]=20mM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]=440mM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]=560mM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other</a:t>
            </a:r>
            <a:r>
              <a:rPr lang="en-US" sz="1600" baseline="30000" dirty="0"/>
              <a:t>+</a:t>
            </a:r>
            <a:r>
              <a:rPr lang="en-US" sz="1600" dirty="0"/>
              <a:t>=110mM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25237-0DC5-4787-A41A-8329596AFF2E}"/>
              </a:ext>
            </a:extLst>
          </p:cNvPr>
          <p:cNvSpPr txBox="1"/>
          <p:nvPr/>
        </p:nvSpPr>
        <p:spPr>
          <a:xfrm>
            <a:off x="4978399" y="2260601"/>
            <a:ext cx="3386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Blue arrows = diffusion</a:t>
            </a:r>
          </a:p>
          <a:p>
            <a:r>
              <a:rPr lang="en-US" sz="2000" dirty="0">
                <a:solidFill>
                  <a:srgbClr val="008000"/>
                </a:solidFill>
              </a:rPr>
              <a:t>Green arrows = drift 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3080D3-7CD1-4F4C-B9C9-767B22EC466A}"/>
              </a:ext>
            </a:extLst>
          </p:cNvPr>
          <p:cNvCxnSpPr/>
          <p:nvPr/>
        </p:nvCxnSpPr>
        <p:spPr>
          <a:xfrm>
            <a:off x="1507067" y="2455333"/>
            <a:ext cx="1016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977738-05C0-4F23-BD25-F0EE48484BC3}"/>
              </a:ext>
            </a:extLst>
          </p:cNvPr>
          <p:cNvCxnSpPr>
            <a:cxnSpLocks/>
          </p:cNvCxnSpPr>
          <p:nvPr/>
        </p:nvCxnSpPr>
        <p:spPr>
          <a:xfrm>
            <a:off x="1422401" y="2802466"/>
            <a:ext cx="115993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D9D5CA-C7A6-4FD9-850E-7C289EDB92C2}"/>
              </a:ext>
            </a:extLst>
          </p:cNvPr>
          <p:cNvCxnSpPr/>
          <p:nvPr/>
        </p:nvCxnSpPr>
        <p:spPr>
          <a:xfrm flipH="1">
            <a:off x="1346200" y="2150535"/>
            <a:ext cx="125306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884058-8F5C-427E-BA16-509CDA8517C0}"/>
              </a:ext>
            </a:extLst>
          </p:cNvPr>
          <p:cNvSpPr txBox="1"/>
          <p:nvPr/>
        </p:nvSpPr>
        <p:spPr>
          <a:xfrm>
            <a:off x="3674533" y="1498600"/>
            <a:ext cx="15212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---  +++ 60mV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76105-791E-4396-B967-148BEE80A9CC}"/>
              </a:ext>
            </a:extLst>
          </p:cNvPr>
          <p:cNvCxnSpPr>
            <a:cxnSpLocks/>
          </p:cNvCxnSpPr>
          <p:nvPr/>
        </p:nvCxnSpPr>
        <p:spPr>
          <a:xfrm>
            <a:off x="1363128" y="2243666"/>
            <a:ext cx="1253067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83B4E5-DAE9-476A-AF7B-140698842F5E}"/>
              </a:ext>
            </a:extLst>
          </p:cNvPr>
          <p:cNvCxnSpPr/>
          <p:nvPr/>
        </p:nvCxnSpPr>
        <p:spPr>
          <a:xfrm>
            <a:off x="1507063" y="2556931"/>
            <a:ext cx="1016000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9AA68F-4EF9-4A05-9E8C-2835C816B765}"/>
              </a:ext>
            </a:extLst>
          </p:cNvPr>
          <p:cNvCxnSpPr>
            <a:cxnSpLocks/>
          </p:cNvCxnSpPr>
          <p:nvPr/>
        </p:nvCxnSpPr>
        <p:spPr>
          <a:xfrm flipH="1">
            <a:off x="1422399" y="2904064"/>
            <a:ext cx="1159932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CFDB-DA0A-4864-B029-009F111F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Another ion-flow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2105-FAC1-4BCD-98A1-296F8F41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7" y="3840602"/>
            <a:ext cx="8390467" cy="2336807"/>
          </a:xfrm>
        </p:spPr>
        <p:txBody>
          <a:bodyPr/>
          <a:lstStyle/>
          <a:p>
            <a:r>
              <a:rPr lang="en-US" sz="1800" dirty="0"/>
              <a:t>Drift and diffusion currents do not balance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another molecular machine at work: ion pumps</a:t>
            </a:r>
          </a:p>
          <a:p>
            <a:r>
              <a:rPr lang="en-US" sz="1800" dirty="0"/>
              <a:t>Ion pumps pump 3 Na</a:t>
            </a:r>
            <a:r>
              <a:rPr lang="en-US" sz="1800" baseline="30000" dirty="0"/>
              <a:t>+</a:t>
            </a:r>
            <a:r>
              <a:rPr lang="en-US" sz="1800" dirty="0"/>
              <a:t> out and 2 K</a:t>
            </a:r>
            <a:r>
              <a:rPr lang="en-US" sz="1800" baseline="30000" dirty="0"/>
              <a:t>+</a:t>
            </a:r>
            <a:r>
              <a:rPr lang="en-US" sz="1800" dirty="0"/>
              <a:t> in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Na</a:t>
            </a:r>
            <a:r>
              <a:rPr lang="en-US" sz="1600" baseline="30000" dirty="0"/>
              <a:t>+</a:t>
            </a:r>
            <a:r>
              <a:rPr lang="en-US" sz="1600" dirty="0"/>
              <a:t> flows in (drift &amp; diffusion currents) through ion channels, and gets pumped right out again (inward and outward flows balance at steady state)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K</a:t>
            </a:r>
            <a:r>
              <a:rPr lang="en-US" sz="1600" baseline="30000" dirty="0"/>
              <a:t>+</a:t>
            </a:r>
            <a:r>
              <a:rPr lang="en-US" sz="1600" dirty="0"/>
              <a:t> flows in from drift current and is also pumped in; diffusion out exactly balances this total inwards flow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Why was Cl</a:t>
            </a:r>
            <a:r>
              <a:rPr lang="en-US" sz="1800" baseline="30000" dirty="0"/>
              <a:t>-</a:t>
            </a:r>
            <a:r>
              <a:rPr lang="en-US" sz="1800" dirty="0"/>
              <a:t> the only ion whose </a:t>
            </a:r>
            <a:r>
              <a:rPr lang="en-US" sz="1800" i="1" dirty="0" err="1"/>
              <a:t>V</a:t>
            </a:r>
            <a:r>
              <a:rPr lang="en-US" sz="1800" baseline="30000" dirty="0" err="1"/>
              <a:t>Nernst</a:t>
            </a:r>
            <a:r>
              <a:rPr lang="en-US" sz="1800" dirty="0"/>
              <a:t> exactly matched the cell voltage?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There is no Cl</a:t>
            </a:r>
            <a:r>
              <a:rPr lang="en-US" sz="1600" baseline="30000" dirty="0"/>
              <a:t>-</a:t>
            </a:r>
            <a:r>
              <a:rPr lang="en-US" sz="1600" dirty="0"/>
              <a:t> pump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F19C6-A25B-4766-A8E5-4F7BC4B3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7EFF95-B53D-4D0C-85A1-5D8F3F0BC11C}"/>
              </a:ext>
            </a:extLst>
          </p:cNvPr>
          <p:cNvSpPr/>
          <p:nvPr/>
        </p:nvSpPr>
        <p:spPr>
          <a:xfrm>
            <a:off x="1600202" y="1363134"/>
            <a:ext cx="2904066" cy="25230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13C23-6A5C-403B-A27C-1B302DE01E49}"/>
              </a:ext>
            </a:extLst>
          </p:cNvPr>
          <p:cNvSpPr txBox="1"/>
          <p:nvPr/>
        </p:nvSpPr>
        <p:spPr>
          <a:xfrm>
            <a:off x="2573865" y="2010036"/>
            <a:ext cx="141393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]=400mM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]=50mM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]=52mM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other</a:t>
            </a:r>
            <a:r>
              <a:rPr lang="en-US" sz="1600" baseline="30000" dirty="0"/>
              <a:t>-</a:t>
            </a:r>
            <a:r>
              <a:rPr lang="en-US" sz="1600" dirty="0"/>
              <a:t>=408mM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0E69F-98DF-4169-82C2-F1C1A62334A5}"/>
              </a:ext>
            </a:extLst>
          </p:cNvPr>
          <p:cNvSpPr txBox="1"/>
          <p:nvPr/>
        </p:nvSpPr>
        <p:spPr>
          <a:xfrm>
            <a:off x="177800" y="2015067"/>
            <a:ext cx="150008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]=20mM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]=440mM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]=560mM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other</a:t>
            </a:r>
            <a:r>
              <a:rPr lang="en-US" sz="1600" baseline="30000" dirty="0"/>
              <a:t>+</a:t>
            </a:r>
            <a:r>
              <a:rPr lang="en-US" sz="1600" dirty="0"/>
              <a:t>=110mM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25237-0DC5-4787-A41A-8329596AFF2E}"/>
              </a:ext>
            </a:extLst>
          </p:cNvPr>
          <p:cNvSpPr txBox="1"/>
          <p:nvPr/>
        </p:nvSpPr>
        <p:spPr>
          <a:xfrm>
            <a:off x="5638795" y="2226734"/>
            <a:ext cx="3403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Blue arrows = diffusion</a:t>
            </a:r>
          </a:p>
          <a:p>
            <a:r>
              <a:rPr lang="en-US" sz="2000" dirty="0">
                <a:solidFill>
                  <a:srgbClr val="008000"/>
                </a:solidFill>
              </a:rPr>
              <a:t>Green arrows = drift current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Red arrows = ion pump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3080D3-7CD1-4F4C-B9C9-767B22EC466A}"/>
              </a:ext>
            </a:extLst>
          </p:cNvPr>
          <p:cNvCxnSpPr/>
          <p:nvPr/>
        </p:nvCxnSpPr>
        <p:spPr>
          <a:xfrm>
            <a:off x="1507067" y="2455333"/>
            <a:ext cx="1016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977738-05C0-4F23-BD25-F0EE48484BC3}"/>
              </a:ext>
            </a:extLst>
          </p:cNvPr>
          <p:cNvCxnSpPr>
            <a:cxnSpLocks/>
          </p:cNvCxnSpPr>
          <p:nvPr/>
        </p:nvCxnSpPr>
        <p:spPr>
          <a:xfrm>
            <a:off x="1422401" y="2802466"/>
            <a:ext cx="115993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D9D5CA-C7A6-4FD9-850E-7C289EDB92C2}"/>
              </a:ext>
            </a:extLst>
          </p:cNvPr>
          <p:cNvCxnSpPr/>
          <p:nvPr/>
        </p:nvCxnSpPr>
        <p:spPr>
          <a:xfrm flipH="1">
            <a:off x="1346200" y="2150535"/>
            <a:ext cx="125306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884058-8F5C-427E-BA16-509CDA8517C0}"/>
              </a:ext>
            </a:extLst>
          </p:cNvPr>
          <p:cNvSpPr txBox="1"/>
          <p:nvPr/>
        </p:nvSpPr>
        <p:spPr>
          <a:xfrm>
            <a:off x="3479799" y="1371599"/>
            <a:ext cx="15212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---  +++ 60mV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76105-791E-4396-B967-148BEE80A9CC}"/>
              </a:ext>
            </a:extLst>
          </p:cNvPr>
          <p:cNvCxnSpPr>
            <a:cxnSpLocks/>
          </p:cNvCxnSpPr>
          <p:nvPr/>
        </p:nvCxnSpPr>
        <p:spPr>
          <a:xfrm>
            <a:off x="1363128" y="2243666"/>
            <a:ext cx="1253067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83B4E5-DAE9-476A-AF7B-140698842F5E}"/>
              </a:ext>
            </a:extLst>
          </p:cNvPr>
          <p:cNvCxnSpPr/>
          <p:nvPr/>
        </p:nvCxnSpPr>
        <p:spPr>
          <a:xfrm>
            <a:off x="1507063" y="2556931"/>
            <a:ext cx="1016000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9AA68F-4EF9-4A05-9E8C-2835C816B765}"/>
              </a:ext>
            </a:extLst>
          </p:cNvPr>
          <p:cNvCxnSpPr>
            <a:cxnSpLocks/>
          </p:cNvCxnSpPr>
          <p:nvPr/>
        </p:nvCxnSpPr>
        <p:spPr>
          <a:xfrm flipH="1">
            <a:off x="1422399" y="2904064"/>
            <a:ext cx="1159932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2F8A28-DCF0-46E6-A7F0-4B53EDC134D6}"/>
              </a:ext>
            </a:extLst>
          </p:cNvPr>
          <p:cNvCxnSpPr>
            <a:cxnSpLocks/>
          </p:cNvCxnSpPr>
          <p:nvPr/>
        </p:nvCxnSpPr>
        <p:spPr>
          <a:xfrm>
            <a:off x="4199469" y="2133598"/>
            <a:ext cx="7789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4642E7-7EA9-4630-8C9D-DBC3448C4810}"/>
              </a:ext>
            </a:extLst>
          </p:cNvPr>
          <p:cNvCxnSpPr>
            <a:cxnSpLocks/>
          </p:cNvCxnSpPr>
          <p:nvPr/>
        </p:nvCxnSpPr>
        <p:spPr>
          <a:xfrm flipH="1">
            <a:off x="4199469" y="2285998"/>
            <a:ext cx="7789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1F6009-18F5-4C5E-8A76-88484ACA4BA6}"/>
              </a:ext>
            </a:extLst>
          </p:cNvPr>
          <p:cNvSpPr txBox="1"/>
          <p:nvPr/>
        </p:nvSpPr>
        <p:spPr>
          <a:xfrm>
            <a:off x="4453464" y="1845731"/>
            <a:ext cx="643467" cy="77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sz="1600" dirty="0"/>
              <a:t>3Na</a:t>
            </a:r>
            <a:r>
              <a:rPr lang="en-US" sz="1600" baseline="30000" dirty="0"/>
              <a:t>+</a:t>
            </a:r>
            <a:endParaRPr lang="en-US" sz="16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1600" dirty="0"/>
              <a:t>2K</a:t>
            </a:r>
            <a:r>
              <a:rPr lang="en-US" sz="1600" baseline="30000" dirty="0"/>
              <a:t>+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537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CFDB-DA0A-4864-B029-009F111F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Steady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2105-FAC1-4BCD-98A1-296F8F41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7" y="3840602"/>
            <a:ext cx="8390467" cy="455353"/>
          </a:xfrm>
        </p:spPr>
        <p:txBody>
          <a:bodyPr/>
          <a:lstStyle/>
          <a:p>
            <a:r>
              <a:rPr lang="en-US" sz="2000" i="1" dirty="0"/>
              <a:t>Steady state</a:t>
            </a:r>
            <a:r>
              <a:rPr lang="en-US" sz="2000" dirty="0"/>
              <a:t>: all concentrations and rates are unchanging over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F19C6-A25B-4766-A8E5-4F7BC4B3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7EFF95-B53D-4D0C-85A1-5D8F3F0BC11C}"/>
              </a:ext>
            </a:extLst>
          </p:cNvPr>
          <p:cNvSpPr/>
          <p:nvPr/>
        </p:nvSpPr>
        <p:spPr>
          <a:xfrm>
            <a:off x="1600202" y="1363134"/>
            <a:ext cx="2904066" cy="25230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13C23-6A5C-403B-A27C-1B302DE01E49}"/>
              </a:ext>
            </a:extLst>
          </p:cNvPr>
          <p:cNvSpPr txBox="1"/>
          <p:nvPr/>
        </p:nvSpPr>
        <p:spPr>
          <a:xfrm>
            <a:off x="2573865" y="2010036"/>
            <a:ext cx="141393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]=400mM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]=50mM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]=52mM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P </a:t>
            </a:r>
            <a:r>
              <a:rPr lang="en-US" sz="1600" baseline="30000" dirty="0"/>
              <a:t>-</a:t>
            </a:r>
            <a:r>
              <a:rPr lang="en-US" sz="1600" dirty="0"/>
              <a:t>=408mM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0E69F-98DF-4169-82C2-F1C1A62334A5}"/>
              </a:ext>
            </a:extLst>
          </p:cNvPr>
          <p:cNvSpPr txBox="1"/>
          <p:nvPr/>
        </p:nvSpPr>
        <p:spPr>
          <a:xfrm>
            <a:off x="177800" y="2015067"/>
            <a:ext cx="150008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]=20mM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]=440mM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]=560mM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other</a:t>
            </a:r>
            <a:r>
              <a:rPr lang="en-US" sz="1600" baseline="30000" dirty="0"/>
              <a:t>+</a:t>
            </a:r>
            <a:r>
              <a:rPr lang="en-US" sz="1600" dirty="0"/>
              <a:t>=110mM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25237-0DC5-4787-A41A-8329596AFF2E}"/>
              </a:ext>
            </a:extLst>
          </p:cNvPr>
          <p:cNvSpPr txBox="1"/>
          <p:nvPr/>
        </p:nvSpPr>
        <p:spPr>
          <a:xfrm>
            <a:off x="5638795" y="2226734"/>
            <a:ext cx="3403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Blue arrows = diffusion</a:t>
            </a:r>
          </a:p>
          <a:p>
            <a:r>
              <a:rPr lang="en-US" sz="2000" dirty="0">
                <a:solidFill>
                  <a:srgbClr val="008000"/>
                </a:solidFill>
              </a:rPr>
              <a:t>Green arrows = drift current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Red arrows = ion pump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3080D3-7CD1-4F4C-B9C9-767B22EC466A}"/>
              </a:ext>
            </a:extLst>
          </p:cNvPr>
          <p:cNvCxnSpPr/>
          <p:nvPr/>
        </p:nvCxnSpPr>
        <p:spPr>
          <a:xfrm>
            <a:off x="1507067" y="2455333"/>
            <a:ext cx="1016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977738-05C0-4F23-BD25-F0EE48484BC3}"/>
              </a:ext>
            </a:extLst>
          </p:cNvPr>
          <p:cNvCxnSpPr>
            <a:cxnSpLocks/>
          </p:cNvCxnSpPr>
          <p:nvPr/>
        </p:nvCxnSpPr>
        <p:spPr>
          <a:xfrm>
            <a:off x="1422401" y="2802466"/>
            <a:ext cx="115993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D9D5CA-C7A6-4FD9-850E-7C289EDB92C2}"/>
              </a:ext>
            </a:extLst>
          </p:cNvPr>
          <p:cNvCxnSpPr/>
          <p:nvPr/>
        </p:nvCxnSpPr>
        <p:spPr>
          <a:xfrm flipH="1">
            <a:off x="1346200" y="2150535"/>
            <a:ext cx="125306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884058-8F5C-427E-BA16-509CDA8517C0}"/>
              </a:ext>
            </a:extLst>
          </p:cNvPr>
          <p:cNvSpPr txBox="1"/>
          <p:nvPr/>
        </p:nvSpPr>
        <p:spPr>
          <a:xfrm>
            <a:off x="3479799" y="1371599"/>
            <a:ext cx="152125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---  +++ 60mV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76105-791E-4396-B967-148BEE80A9CC}"/>
              </a:ext>
            </a:extLst>
          </p:cNvPr>
          <p:cNvCxnSpPr>
            <a:cxnSpLocks/>
          </p:cNvCxnSpPr>
          <p:nvPr/>
        </p:nvCxnSpPr>
        <p:spPr>
          <a:xfrm>
            <a:off x="1363128" y="2243666"/>
            <a:ext cx="1253067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83B4E5-DAE9-476A-AF7B-140698842F5E}"/>
              </a:ext>
            </a:extLst>
          </p:cNvPr>
          <p:cNvCxnSpPr/>
          <p:nvPr/>
        </p:nvCxnSpPr>
        <p:spPr>
          <a:xfrm>
            <a:off x="1507063" y="2556931"/>
            <a:ext cx="1016000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9AA68F-4EF9-4A05-9E8C-2835C816B765}"/>
              </a:ext>
            </a:extLst>
          </p:cNvPr>
          <p:cNvCxnSpPr>
            <a:cxnSpLocks/>
          </p:cNvCxnSpPr>
          <p:nvPr/>
        </p:nvCxnSpPr>
        <p:spPr>
          <a:xfrm flipH="1">
            <a:off x="1422399" y="2904064"/>
            <a:ext cx="1159932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2F8A28-DCF0-46E6-A7F0-4B53EDC134D6}"/>
              </a:ext>
            </a:extLst>
          </p:cNvPr>
          <p:cNvCxnSpPr>
            <a:cxnSpLocks/>
          </p:cNvCxnSpPr>
          <p:nvPr/>
        </p:nvCxnSpPr>
        <p:spPr>
          <a:xfrm>
            <a:off x="4199469" y="2133598"/>
            <a:ext cx="7789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4642E7-7EA9-4630-8C9D-DBC3448C4810}"/>
              </a:ext>
            </a:extLst>
          </p:cNvPr>
          <p:cNvCxnSpPr>
            <a:cxnSpLocks/>
          </p:cNvCxnSpPr>
          <p:nvPr/>
        </p:nvCxnSpPr>
        <p:spPr>
          <a:xfrm flipH="1">
            <a:off x="4199469" y="2285998"/>
            <a:ext cx="7789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1F6009-18F5-4C5E-8A76-88484ACA4BA6}"/>
              </a:ext>
            </a:extLst>
          </p:cNvPr>
          <p:cNvSpPr txBox="1"/>
          <p:nvPr/>
        </p:nvSpPr>
        <p:spPr>
          <a:xfrm>
            <a:off x="4453464" y="1845731"/>
            <a:ext cx="643467" cy="77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sz="1600" dirty="0"/>
              <a:t>3Na</a:t>
            </a:r>
            <a:r>
              <a:rPr lang="en-US" sz="1600" baseline="30000" dirty="0"/>
              <a:t>+</a:t>
            </a:r>
            <a:endParaRPr lang="en-US" sz="16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1600" dirty="0"/>
              <a:t>2K</a:t>
            </a:r>
            <a:r>
              <a:rPr lang="en-US" sz="1600" baseline="30000" dirty="0"/>
              <a:t>+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06CF-2773-46C8-9FF6-23679CDD4BF1}"/>
              </a:ext>
            </a:extLst>
          </p:cNvPr>
          <p:cNvSpPr txBox="1"/>
          <p:nvPr/>
        </p:nvSpPr>
        <p:spPr>
          <a:xfrm>
            <a:off x="1742539" y="4226941"/>
            <a:ext cx="37524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/>
              <a:t>diffusion in = drift out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diffusion in + drift in = pump out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diffusion out = drift in + pump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597AD-BA9E-4869-A9E1-F37F1A6FDB3F}"/>
              </a:ext>
            </a:extLst>
          </p:cNvPr>
          <p:cNvSpPr txBox="1"/>
          <p:nvPr/>
        </p:nvSpPr>
        <p:spPr>
          <a:xfrm>
            <a:off x="5520905" y="4201065"/>
            <a:ext cx="32694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No net flow in/out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concentrations unchanging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flow rates unchanging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We are at steady state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Nernst is only true for Cl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E4ED1DB-36F6-43FF-853D-4528D050B372}"/>
              </a:ext>
            </a:extLst>
          </p:cNvPr>
          <p:cNvSpPr txBox="1">
            <a:spLocks/>
          </p:cNvSpPr>
          <p:nvPr/>
        </p:nvSpPr>
        <p:spPr bwMode="auto">
          <a:xfrm>
            <a:off x="524292" y="4225916"/>
            <a:ext cx="1287255" cy="123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ts val="600"/>
              </a:spcBef>
            </a:pPr>
            <a:r>
              <a:rPr lang="en-US" sz="1800" kern="0" dirty="0"/>
              <a:t>Cl:</a:t>
            </a:r>
          </a:p>
          <a:p>
            <a:pPr lvl="1">
              <a:spcBef>
                <a:spcPts val="600"/>
              </a:spcBef>
            </a:pPr>
            <a:r>
              <a:rPr lang="en-US" sz="1800" kern="0" dirty="0"/>
              <a:t>Na:</a:t>
            </a:r>
          </a:p>
          <a:p>
            <a:pPr lvl="1">
              <a:spcBef>
                <a:spcPts val="600"/>
              </a:spcBef>
            </a:pPr>
            <a:r>
              <a:rPr lang="en-US" sz="1800" kern="0" dirty="0"/>
              <a:t>K:</a:t>
            </a:r>
          </a:p>
        </p:txBody>
      </p:sp>
    </p:spTree>
    <p:extLst>
      <p:ext uri="{BB962C8B-B14F-4D97-AF65-F5344CB8AC3E}">
        <p14:creationId xmlns:p14="http://schemas.microsoft.com/office/powerpoint/2010/main" val="3864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A748-185F-4FF3-9ABF-01D24775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DAED-E54B-4B81-A342-7E549CF46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386" y="1186206"/>
            <a:ext cx="7772400" cy="4839690"/>
          </a:xfrm>
        </p:spPr>
        <p:txBody>
          <a:bodyPr/>
          <a:lstStyle/>
          <a:p>
            <a:r>
              <a:rPr lang="en-US" dirty="0"/>
              <a:t>We learned what drift and diffusion are</a:t>
            </a:r>
          </a:p>
          <a:p>
            <a:r>
              <a:rPr lang="en-US" dirty="0"/>
              <a:t>When drift = diffusion, Nernst is true and we know </a:t>
            </a:r>
            <a:r>
              <a:rPr lang="en-US" i="1" dirty="0" err="1"/>
              <a:t>V</a:t>
            </a:r>
            <a:r>
              <a:rPr lang="en-US" baseline="-25000" dirty="0" err="1"/>
              <a:t>mem</a:t>
            </a:r>
            <a:endParaRPr lang="en-US" dirty="0"/>
          </a:p>
          <a:p>
            <a:r>
              <a:rPr lang="en-US" dirty="0"/>
              <a:t>But for a cell, that’s only true for Cl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cell is at SS</a:t>
            </a:r>
          </a:p>
          <a:p>
            <a:pPr lvl="1">
              <a:spcBef>
                <a:spcPts val="0"/>
              </a:spcBef>
            </a:pPr>
            <a:r>
              <a:rPr lang="en-US" dirty="0"/>
              <a:t>Nernst is not true for Na, K</a:t>
            </a:r>
          </a:p>
          <a:p>
            <a:pPr lvl="1">
              <a:spcBef>
                <a:spcPts val="0"/>
              </a:spcBef>
            </a:pPr>
            <a:r>
              <a:rPr lang="en-US" dirty="0"/>
              <a:t>Clearly the cell “works;” it can stay at SS essentially forever</a:t>
            </a:r>
          </a:p>
          <a:p>
            <a:r>
              <a:rPr lang="en-US" dirty="0"/>
              <a:t>Our nice Nernst formula doesn’t always work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Now we know why – but we still have a problem</a:t>
            </a:r>
          </a:p>
          <a:p>
            <a:pPr lvl="1">
              <a:spcBef>
                <a:spcPts val="0"/>
              </a:spcBef>
            </a:pPr>
            <a:r>
              <a:rPr lang="en-US" dirty="0"/>
              <a:t>How do we model/analyze a cell?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D8266-8E2B-431E-9D01-42F29AD3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40221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87C8-6DF0-4167-BE49-16F0D318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778F-2B47-4C1C-8253-07BC7F963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6750781" cy="3095204"/>
          </a:xfrm>
        </p:spPr>
        <p:txBody>
          <a:bodyPr/>
          <a:lstStyle/>
          <a:p>
            <a:r>
              <a:rPr lang="en-US" dirty="0"/>
              <a:t>Define some terms: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detailed balance: every forwards reaction is balanced by a reverse reaction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equilibrium: everything is unchanging over time, and no energy is being expended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steady state: all concentrations and rates are unchanging over time. Energy can be expended.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1F941-777F-4FAD-AEBA-4F7ED1C2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E3A98-4DBB-470F-B83D-8C156A534099}"/>
              </a:ext>
            </a:extLst>
          </p:cNvPr>
          <p:cNvSpPr txBox="1"/>
          <p:nvPr/>
        </p:nvSpPr>
        <p:spPr>
          <a:xfrm>
            <a:off x="7112900" y="2184850"/>
            <a:ext cx="203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Nernst is true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FF3194-21FF-4F10-8B7A-985F9B5C872C}"/>
              </a:ext>
            </a:extLst>
          </p:cNvPr>
          <p:cNvCxnSpPr/>
          <p:nvPr/>
        </p:nvCxnSpPr>
        <p:spPr>
          <a:xfrm>
            <a:off x="5186995" y="2192942"/>
            <a:ext cx="1675051" cy="2023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D17BCE-D9DC-4D8F-95B8-2246A78CF11D}"/>
              </a:ext>
            </a:extLst>
          </p:cNvPr>
          <p:cNvSpPr/>
          <p:nvPr/>
        </p:nvSpPr>
        <p:spPr>
          <a:xfrm>
            <a:off x="780053" y="2120113"/>
            <a:ext cx="700789" cy="873940"/>
          </a:xfrm>
          <a:custGeom>
            <a:avLst/>
            <a:gdLst>
              <a:gd name="connsiteX0" fmla="*/ 660329 w 700789"/>
              <a:gd name="connsiteY0" fmla="*/ 873940 h 873940"/>
              <a:gd name="connsiteX1" fmla="*/ 12966 w 700789"/>
              <a:gd name="connsiteY1" fmla="*/ 720191 h 873940"/>
              <a:gd name="connsiteX2" fmla="*/ 263820 w 700789"/>
              <a:gd name="connsiteY2" fmla="*/ 169933 h 873940"/>
              <a:gd name="connsiteX3" fmla="*/ 700789 w 700789"/>
              <a:gd name="connsiteY3" fmla="*/ 0 h 87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789" h="873940">
                <a:moveTo>
                  <a:pt x="660329" y="873940"/>
                </a:moveTo>
                <a:cubicBezTo>
                  <a:pt x="369690" y="855732"/>
                  <a:pt x="79051" y="837525"/>
                  <a:pt x="12966" y="720191"/>
                </a:cubicBezTo>
                <a:cubicBezTo>
                  <a:pt x="-53119" y="602856"/>
                  <a:pt x="149183" y="289965"/>
                  <a:pt x="263820" y="169933"/>
                </a:cubicBezTo>
                <a:cubicBezTo>
                  <a:pt x="378457" y="49901"/>
                  <a:pt x="539623" y="24950"/>
                  <a:pt x="700789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B37FF-FF96-4AAC-B2F8-50977A564D96}"/>
              </a:ext>
            </a:extLst>
          </p:cNvPr>
          <p:cNvSpPr txBox="1"/>
          <p:nvPr/>
        </p:nvSpPr>
        <p:spPr>
          <a:xfrm>
            <a:off x="7135828" y="2782312"/>
            <a:ext cx="185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 are dead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8DA9E6-0518-49AF-8D19-6B224EBA302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489812" y="2994055"/>
            <a:ext cx="646016" cy="1909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C13040-3875-405A-872B-4EB8FA33864B}"/>
              </a:ext>
            </a:extLst>
          </p:cNvPr>
          <p:cNvSpPr txBox="1"/>
          <p:nvPr/>
        </p:nvSpPr>
        <p:spPr>
          <a:xfrm>
            <a:off x="7094018" y="3541615"/>
            <a:ext cx="185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 are alive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196A9D-283D-43D6-9EF7-504BE0909319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174223" y="3772448"/>
            <a:ext cx="91979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615026-5E9E-4F19-8A00-9516720D9BF7}"/>
              </a:ext>
            </a:extLst>
          </p:cNvPr>
          <p:cNvSpPr txBox="1"/>
          <p:nvPr/>
        </p:nvSpPr>
        <p:spPr>
          <a:xfrm>
            <a:off x="5606433" y="5363673"/>
            <a:ext cx="1271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Nernst is false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3D741C-A800-4986-899F-0A31A3907809}"/>
              </a:ext>
            </a:extLst>
          </p:cNvPr>
          <p:cNvSpPr txBox="1">
            <a:spLocks/>
          </p:cNvSpPr>
          <p:nvPr/>
        </p:nvSpPr>
        <p:spPr bwMode="auto">
          <a:xfrm>
            <a:off x="627809" y="4329239"/>
            <a:ext cx="5182274" cy="159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Ion pumps require energy</a:t>
            </a:r>
          </a:p>
          <a:p>
            <a:r>
              <a:rPr lang="en-US" kern="0" dirty="0"/>
              <a:t>Steady state doesn’t imply detailed balance</a:t>
            </a:r>
          </a:p>
          <a:p>
            <a:pPr lvl="1">
              <a:spcBef>
                <a:spcPts val="0"/>
              </a:spcBef>
            </a:pPr>
            <a:r>
              <a:rPr lang="en-US" kern="0" dirty="0"/>
              <a:t>and thus does not imply Nernst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27CD97-6F2E-43B4-BD27-96757F9C3753}"/>
              </a:ext>
            </a:extLst>
          </p:cNvPr>
          <p:cNvSpPr txBox="1"/>
          <p:nvPr/>
        </p:nvSpPr>
        <p:spPr>
          <a:xfrm>
            <a:off x="5588900" y="4326543"/>
            <a:ext cx="1685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Na, K pumps run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B72DE-0778-490E-9329-E77510E65416}"/>
              </a:ext>
            </a:extLst>
          </p:cNvPr>
          <p:cNvSpPr txBox="1"/>
          <p:nvPr/>
        </p:nvSpPr>
        <p:spPr>
          <a:xfrm>
            <a:off x="7375892" y="4325195"/>
            <a:ext cx="1509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Cl has no pumps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00320E-3831-4CCF-8DC6-9AB312E57F3A}"/>
              </a:ext>
            </a:extLst>
          </p:cNvPr>
          <p:cNvSpPr txBox="1"/>
          <p:nvPr/>
        </p:nvSpPr>
        <p:spPr>
          <a:xfrm>
            <a:off x="7548522" y="5339395"/>
            <a:ext cx="1198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Nernst is 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6FDFD3-983D-4823-9C04-C6C3E03BB92A}"/>
              </a:ext>
            </a:extLst>
          </p:cNvPr>
          <p:cNvCxnSpPr>
            <a:cxnSpLocks/>
          </p:cNvCxnSpPr>
          <p:nvPr/>
        </p:nvCxnSpPr>
        <p:spPr>
          <a:xfrm flipH="1">
            <a:off x="6651653" y="4013650"/>
            <a:ext cx="760651" cy="64736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1A4D99-30A2-4B4E-BF04-21C6F87E5D8C}"/>
              </a:ext>
            </a:extLst>
          </p:cNvPr>
          <p:cNvCxnSpPr>
            <a:cxnSpLocks/>
          </p:cNvCxnSpPr>
          <p:nvPr/>
        </p:nvCxnSpPr>
        <p:spPr>
          <a:xfrm>
            <a:off x="6085211" y="5089890"/>
            <a:ext cx="0" cy="34795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254DD3-E784-4742-9A00-C636B2790F76}"/>
              </a:ext>
            </a:extLst>
          </p:cNvPr>
          <p:cNvCxnSpPr>
            <a:cxnSpLocks/>
          </p:cNvCxnSpPr>
          <p:nvPr/>
        </p:nvCxnSpPr>
        <p:spPr>
          <a:xfrm>
            <a:off x="8066411" y="5104725"/>
            <a:ext cx="0" cy="34795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952F36-A933-428E-811C-2E00EDC44911}"/>
              </a:ext>
            </a:extLst>
          </p:cNvPr>
          <p:cNvCxnSpPr>
            <a:cxnSpLocks/>
          </p:cNvCxnSpPr>
          <p:nvPr/>
        </p:nvCxnSpPr>
        <p:spPr>
          <a:xfrm>
            <a:off x="7808814" y="3997465"/>
            <a:ext cx="169933" cy="37223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B22BDB-BC42-48D8-B7B8-9082D598C1F6}"/>
              </a:ext>
            </a:extLst>
          </p:cNvPr>
          <p:cNvSpPr txBox="1"/>
          <p:nvPr/>
        </p:nvSpPr>
        <p:spPr>
          <a:xfrm>
            <a:off x="6995362" y="1085538"/>
            <a:ext cx="149047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53226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5" grpId="0"/>
      <p:bldP spid="20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50DB-A833-4135-B36B-623CCAAD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A0CC-26EB-4465-BB38-BEA44C7F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 what is electricity, anyway?</a:t>
            </a:r>
          </a:p>
          <a:p>
            <a:r>
              <a:rPr lang="en-US" sz="2400" dirty="0"/>
              <a:t>Start with the basics: charge.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Atoms have electrons (negative charge) and protons (positive charge)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Same number of each → net zero charge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An atom can give away an electron to another atom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The “giver” then has one more proton than electron → net charge of +1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The receiver has net charge of -1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Both are now called </a:t>
            </a:r>
            <a:r>
              <a:rPr lang="en-US" sz="2000" i="1" dirty="0"/>
              <a:t>ions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/>
              <a:t>Example: NaCl → Na</a:t>
            </a:r>
            <a:r>
              <a:rPr lang="en-US" sz="2000" baseline="30000" dirty="0"/>
              <a:t>+</a:t>
            </a:r>
            <a:r>
              <a:rPr lang="en-US" sz="2000" dirty="0"/>
              <a:t> and Cl</a:t>
            </a:r>
            <a:r>
              <a:rPr lang="en-US" sz="2000" baseline="30000" dirty="0"/>
              <a:t>-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2FEBF-5698-460F-BB97-135BD600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97C7E5-E2C8-48B6-99D0-036408486AF1}"/>
              </a:ext>
            </a:extLst>
          </p:cNvPr>
          <p:cNvSpPr/>
          <p:nvPr/>
        </p:nvSpPr>
        <p:spPr>
          <a:xfrm>
            <a:off x="5757333" y="4572000"/>
            <a:ext cx="1092200" cy="11091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11 protons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6BB06-CFB4-4613-823B-7355040BAF87}"/>
              </a:ext>
            </a:extLst>
          </p:cNvPr>
          <p:cNvSpPr txBox="1"/>
          <p:nvPr/>
        </p:nvSpPr>
        <p:spPr>
          <a:xfrm>
            <a:off x="6019799" y="5664200"/>
            <a:ext cx="668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11 e</a:t>
            </a:r>
            <a:r>
              <a:rPr lang="en-US" sz="2000" baseline="30000" dirty="0"/>
              <a:t>-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790B8-5B10-487B-A2D0-A28134BABB55}"/>
              </a:ext>
            </a:extLst>
          </p:cNvPr>
          <p:cNvSpPr txBox="1"/>
          <p:nvPr/>
        </p:nvSpPr>
        <p:spPr>
          <a:xfrm>
            <a:off x="5892799" y="4191000"/>
            <a:ext cx="668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574DF-318B-40F4-BEB7-D1CC18416A41}"/>
              </a:ext>
            </a:extLst>
          </p:cNvPr>
          <p:cNvSpPr/>
          <p:nvPr/>
        </p:nvSpPr>
        <p:spPr>
          <a:xfrm>
            <a:off x="7569201" y="4622796"/>
            <a:ext cx="1092200" cy="11091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17 protons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59ACEF-A5EC-4DF2-A7A4-F54D106D0EFB}"/>
              </a:ext>
            </a:extLst>
          </p:cNvPr>
          <p:cNvSpPr txBox="1"/>
          <p:nvPr/>
        </p:nvSpPr>
        <p:spPr>
          <a:xfrm>
            <a:off x="7831667" y="5714996"/>
            <a:ext cx="81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17 e</a:t>
            </a:r>
            <a:r>
              <a:rPr lang="en-US" sz="2000" baseline="30000" dirty="0"/>
              <a:t>-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FD448-9EB9-4E01-95C1-F9B9012F1AF7}"/>
              </a:ext>
            </a:extLst>
          </p:cNvPr>
          <p:cNvSpPr txBox="1"/>
          <p:nvPr/>
        </p:nvSpPr>
        <p:spPr>
          <a:xfrm>
            <a:off x="7704667" y="4241796"/>
            <a:ext cx="668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99B7CB-270F-4C25-9EA2-6E7E0C1D1BF9}"/>
              </a:ext>
            </a:extLst>
          </p:cNvPr>
          <p:cNvSpPr/>
          <p:nvPr/>
        </p:nvSpPr>
        <p:spPr>
          <a:xfrm>
            <a:off x="5926667" y="5740397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5E1B3A-B5DD-467A-A3D7-887A656DE227}"/>
              </a:ext>
            </a:extLst>
          </p:cNvPr>
          <p:cNvSpPr/>
          <p:nvPr/>
        </p:nvSpPr>
        <p:spPr>
          <a:xfrm>
            <a:off x="6536264" y="4394199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78C9E5-F62F-4266-A87B-96D04FF7D144}"/>
              </a:ext>
            </a:extLst>
          </p:cNvPr>
          <p:cNvSpPr/>
          <p:nvPr/>
        </p:nvSpPr>
        <p:spPr>
          <a:xfrm>
            <a:off x="5604930" y="4885266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864F62-17B8-4393-A80E-16CF97D9698C}"/>
              </a:ext>
            </a:extLst>
          </p:cNvPr>
          <p:cNvSpPr/>
          <p:nvPr/>
        </p:nvSpPr>
        <p:spPr>
          <a:xfrm>
            <a:off x="6874930" y="5342466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F0D7EA-A99B-4059-A867-194243D2DFAD}"/>
              </a:ext>
            </a:extLst>
          </p:cNvPr>
          <p:cNvSpPr/>
          <p:nvPr/>
        </p:nvSpPr>
        <p:spPr>
          <a:xfrm>
            <a:off x="5596467" y="5206997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2847582-E3DF-419B-8DA7-348F06213855}"/>
              </a:ext>
            </a:extLst>
          </p:cNvPr>
          <p:cNvSpPr/>
          <p:nvPr/>
        </p:nvSpPr>
        <p:spPr>
          <a:xfrm>
            <a:off x="5782733" y="4563531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29CD6B-A62E-4954-BBEE-C5633F5D64B4}"/>
              </a:ext>
            </a:extLst>
          </p:cNvPr>
          <p:cNvSpPr/>
          <p:nvPr/>
        </p:nvSpPr>
        <p:spPr>
          <a:xfrm>
            <a:off x="6891867" y="4715931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CD135-6AD9-418D-A646-5407E6F2782A}"/>
              </a:ext>
            </a:extLst>
          </p:cNvPr>
          <p:cNvSpPr/>
          <p:nvPr/>
        </p:nvSpPr>
        <p:spPr>
          <a:xfrm>
            <a:off x="6671733" y="5655731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851B55-80C1-4179-BA18-FE7E50CA360B}"/>
              </a:ext>
            </a:extLst>
          </p:cNvPr>
          <p:cNvSpPr/>
          <p:nvPr/>
        </p:nvSpPr>
        <p:spPr>
          <a:xfrm>
            <a:off x="5638801" y="5520264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607451-B989-4E88-BB70-BC5DDC20D1A7}"/>
              </a:ext>
            </a:extLst>
          </p:cNvPr>
          <p:cNvSpPr/>
          <p:nvPr/>
        </p:nvSpPr>
        <p:spPr>
          <a:xfrm>
            <a:off x="6714067" y="4538130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34B9D5-F684-48B7-9320-485C412E2191}"/>
              </a:ext>
            </a:extLst>
          </p:cNvPr>
          <p:cNvSpPr/>
          <p:nvPr/>
        </p:nvSpPr>
        <p:spPr>
          <a:xfrm>
            <a:off x="6925734" y="5003797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213591-C875-4539-8F4F-D7C067EFF588}"/>
              </a:ext>
            </a:extLst>
          </p:cNvPr>
          <p:cNvSpPr/>
          <p:nvPr/>
        </p:nvSpPr>
        <p:spPr>
          <a:xfrm>
            <a:off x="7738534" y="5808130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8DEA1D-489B-4F0E-AD9D-A4FE161EDC6C}"/>
              </a:ext>
            </a:extLst>
          </p:cNvPr>
          <p:cNvSpPr/>
          <p:nvPr/>
        </p:nvSpPr>
        <p:spPr>
          <a:xfrm>
            <a:off x="8348131" y="4461932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96B448-89E5-4A20-86A1-9E3DC24C0654}"/>
              </a:ext>
            </a:extLst>
          </p:cNvPr>
          <p:cNvSpPr/>
          <p:nvPr/>
        </p:nvSpPr>
        <p:spPr>
          <a:xfrm>
            <a:off x="7416797" y="4952999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A6BB2B1-FDF9-402F-AF45-F4EFFF399E44}"/>
              </a:ext>
            </a:extLst>
          </p:cNvPr>
          <p:cNvSpPr/>
          <p:nvPr/>
        </p:nvSpPr>
        <p:spPr>
          <a:xfrm>
            <a:off x="8686797" y="5410199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066EFEF-3758-47EF-9CCB-4BA9C4E0A642}"/>
              </a:ext>
            </a:extLst>
          </p:cNvPr>
          <p:cNvSpPr/>
          <p:nvPr/>
        </p:nvSpPr>
        <p:spPr>
          <a:xfrm>
            <a:off x="7408334" y="5274730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5EE0A87-712E-4B51-B38B-85402A14C81F}"/>
              </a:ext>
            </a:extLst>
          </p:cNvPr>
          <p:cNvSpPr/>
          <p:nvPr/>
        </p:nvSpPr>
        <p:spPr>
          <a:xfrm>
            <a:off x="7594600" y="4631264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D843C3-7B8E-47DF-B878-48F902CF9940}"/>
              </a:ext>
            </a:extLst>
          </p:cNvPr>
          <p:cNvSpPr/>
          <p:nvPr/>
        </p:nvSpPr>
        <p:spPr>
          <a:xfrm>
            <a:off x="8483600" y="5723464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18BA847-F39A-499B-A365-9C5634E7D71E}"/>
              </a:ext>
            </a:extLst>
          </p:cNvPr>
          <p:cNvSpPr/>
          <p:nvPr/>
        </p:nvSpPr>
        <p:spPr>
          <a:xfrm>
            <a:off x="7450668" y="5587997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FF84E1-B8AA-4F74-821C-B597E7DD9D88}"/>
              </a:ext>
            </a:extLst>
          </p:cNvPr>
          <p:cNvSpPr/>
          <p:nvPr/>
        </p:nvSpPr>
        <p:spPr>
          <a:xfrm>
            <a:off x="8525934" y="4605863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319CA78-F14D-42A9-ADFA-35F043FC1AC8}"/>
              </a:ext>
            </a:extLst>
          </p:cNvPr>
          <p:cNvSpPr/>
          <p:nvPr/>
        </p:nvSpPr>
        <p:spPr>
          <a:xfrm>
            <a:off x="8737601" y="5071530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950784-F8CC-429D-BA59-8B7D5D46676A}"/>
              </a:ext>
            </a:extLst>
          </p:cNvPr>
          <p:cNvSpPr/>
          <p:nvPr/>
        </p:nvSpPr>
        <p:spPr>
          <a:xfrm>
            <a:off x="8128000" y="4377264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E7AA4C-CB74-48D1-BEA1-E0B45ED8DECD}"/>
              </a:ext>
            </a:extLst>
          </p:cNvPr>
          <p:cNvSpPr/>
          <p:nvPr/>
        </p:nvSpPr>
        <p:spPr>
          <a:xfrm>
            <a:off x="8678333" y="4834464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DE3B40-650B-4072-A5AF-FBD3F839ECA6}"/>
              </a:ext>
            </a:extLst>
          </p:cNvPr>
          <p:cNvSpPr/>
          <p:nvPr/>
        </p:nvSpPr>
        <p:spPr>
          <a:xfrm>
            <a:off x="8568267" y="5587997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72ACB23-9526-4274-8627-72E216C9D596}"/>
              </a:ext>
            </a:extLst>
          </p:cNvPr>
          <p:cNvSpPr/>
          <p:nvPr/>
        </p:nvSpPr>
        <p:spPr>
          <a:xfrm>
            <a:off x="7433733" y="4792131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B5908E2-84E9-4C89-BC2F-ABBCB7A4AD38}"/>
              </a:ext>
            </a:extLst>
          </p:cNvPr>
          <p:cNvSpPr/>
          <p:nvPr/>
        </p:nvSpPr>
        <p:spPr>
          <a:xfrm>
            <a:off x="7577666" y="5714997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21293FA-5635-456C-ABA0-FB6C7E877BE9}"/>
              </a:ext>
            </a:extLst>
          </p:cNvPr>
          <p:cNvSpPr/>
          <p:nvPr/>
        </p:nvSpPr>
        <p:spPr>
          <a:xfrm>
            <a:off x="7696200" y="4512731"/>
            <a:ext cx="59266" cy="101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829CC3-B927-4207-B294-4382FBEBF4AF}"/>
              </a:ext>
            </a:extLst>
          </p:cNvPr>
          <p:cNvSpPr txBox="1"/>
          <p:nvPr/>
        </p:nvSpPr>
        <p:spPr>
          <a:xfrm>
            <a:off x="6019800" y="5664196"/>
            <a:ext cx="77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 e-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EF9EA6-7D45-4D8B-9BD7-3B674B889930}"/>
              </a:ext>
            </a:extLst>
          </p:cNvPr>
          <p:cNvSpPr txBox="1"/>
          <p:nvPr/>
        </p:nvSpPr>
        <p:spPr>
          <a:xfrm>
            <a:off x="7831665" y="5714998"/>
            <a:ext cx="77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18 e-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8B7D04-DF19-430E-AD23-AFF873DE2E1B}"/>
              </a:ext>
            </a:extLst>
          </p:cNvPr>
          <p:cNvSpPr txBox="1"/>
          <p:nvPr/>
        </p:nvSpPr>
        <p:spPr>
          <a:xfrm>
            <a:off x="5892803" y="4191002"/>
            <a:ext cx="77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</a:t>
            </a:r>
            <a:r>
              <a:rPr lang="en-US" sz="2000" baseline="30000" dirty="0"/>
              <a:t>+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75D3CC-02AC-4321-89BF-6EC707DBE7E9}"/>
              </a:ext>
            </a:extLst>
          </p:cNvPr>
          <p:cNvSpPr txBox="1"/>
          <p:nvPr/>
        </p:nvSpPr>
        <p:spPr>
          <a:xfrm>
            <a:off x="7704666" y="4241806"/>
            <a:ext cx="643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</a:t>
            </a:r>
            <a:r>
              <a:rPr lang="en-US" sz="2000" baseline="30000" dirty="0"/>
              <a:t>-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48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0.07882 -0.0305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-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8" grpId="0" animBg="1"/>
      <p:bldP spid="39" grpId="0"/>
      <p:bldP spid="40" grpId="0"/>
      <p:bldP spid="41" grpId="0"/>
      <p:bldP spid="4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72D3-FD46-432C-B7B0-4A4654E6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this 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7EBB0-3A51-478E-B2EE-77DBF7C7D5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888" y="1676400"/>
                <a:ext cx="8074152" cy="4419600"/>
              </a:xfrm>
            </p:spPr>
            <p:txBody>
              <a:bodyPr/>
              <a:lstStyle/>
              <a:p>
                <a:r>
                  <a:rPr lang="en-US" sz="2400" dirty="0"/>
                  <a:t>Primer on Q, I, V, C</a:t>
                </a:r>
              </a:p>
              <a:p>
                <a:r>
                  <a:rPr lang="en-US" sz="2400" dirty="0"/>
                  <a:t>Diffusion current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Drift current (</a:t>
                </a:r>
                <a:r>
                  <a:rPr lang="en-US" sz="2400" i="1" dirty="0" err="1"/>
                  <a:t>j</a:t>
                </a:r>
                <a:r>
                  <a:rPr lang="en-US" sz="2400" baseline="-25000" dirty="0" err="1"/>
                  <a:t>drift</a:t>
                </a:r>
                <a:r>
                  <a:rPr lang="en-US" sz="2400" dirty="0"/>
                  <a:t> = </a:t>
                </a:r>
                <a:r>
                  <a:rPr lang="en-US" sz="2400" i="1" dirty="0" err="1"/>
                  <a:t>kV</a:t>
                </a:r>
                <a:r>
                  <a:rPr lang="en-US" sz="2400" baseline="-25000" dirty="0" err="1"/>
                  <a:t>mem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Diffusion + drift = Nernst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𝑚𝑉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Ion pumps</a:t>
                </a:r>
              </a:p>
              <a:p>
                <a:r>
                  <a:rPr lang="en-US" sz="2400" dirty="0"/>
                  <a:t>Electrical model of a cell (</a:t>
                </a:r>
                <a:r>
                  <a:rPr lang="en-US" sz="2400" i="1" dirty="0" err="1"/>
                  <a:t>j</a:t>
                </a:r>
                <a:r>
                  <a:rPr lang="en-US" sz="2400" baseline="-25000" dirty="0" err="1"/>
                  <a:t>total,Na</a:t>
                </a:r>
                <a:r>
                  <a:rPr lang="en-US" sz="2400" dirty="0"/>
                  <a:t> = </a:t>
                </a:r>
                <a:r>
                  <a:rPr lang="en-US" sz="2400" i="1" dirty="0" err="1"/>
                  <a:t>g</a:t>
                </a:r>
                <a:r>
                  <a:rPr lang="en-US" sz="2400" baseline="-25000" dirty="0" err="1"/>
                  <a:t>Na</a:t>
                </a:r>
                <a:r>
                  <a:rPr lang="en-US" sz="2400" dirty="0"/>
                  <a:t> (</a:t>
                </a:r>
                <a:r>
                  <a:rPr lang="en-US" sz="2400" i="1" dirty="0" err="1"/>
                  <a:t>V</a:t>
                </a:r>
                <a:r>
                  <a:rPr lang="en-US" sz="2400" baseline="-25000" dirty="0" err="1"/>
                  <a:t>mem</a:t>
                </a:r>
                <a:r>
                  <a:rPr lang="en-US" sz="2400" dirty="0" err="1"/>
                  <a:t>-</a:t>
                </a:r>
                <a:r>
                  <a:rPr lang="en-US" sz="2400" i="1" dirty="0" err="1"/>
                  <a:t>V</a:t>
                </a:r>
                <a:r>
                  <a:rPr lang="en-US" sz="2400" baseline="30000" dirty="0" err="1"/>
                  <a:t>N</a:t>
                </a:r>
                <a:r>
                  <a:rPr lang="en-US" sz="2400" baseline="-25000" dirty="0" err="1"/>
                  <a:t>Na</a:t>
                </a:r>
                <a:r>
                  <a:rPr lang="en-US" sz="2400" dirty="0"/>
                  <a:t>) + </a:t>
                </a:r>
                <a:r>
                  <a:rPr lang="en-US" sz="2400" i="1" dirty="0" err="1"/>
                  <a:t>j</a:t>
                </a:r>
                <a:r>
                  <a:rPr lang="en-US" sz="2400" baseline="-25000" dirty="0" err="1"/>
                  <a:t>pump,Na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7EBB0-3A51-478E-B2EE-77DBF7C7D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888" y="1676400"/>
                <a:ext cx="8074152" cy="4419600"/>
              </a:xfrm>
              <a:blipFill>
                <a:blip r:embed="rId2"/>
                <a:stretch>
                  <a:fillRect l="-1057" t="-1103" r="-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B9554-C3A6-43E9-9EEF-4B134805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1D507-62A5-47A0-B2B0-7335B6670B32}"/>
              </a:ext>
            </a:extLst>
          </p:cNvPr>
          <p:cNvSpPr/>
          <p:nvPr/>
        </p:nvSpPr>
        <p:spPr>
          <a:xfrm>
            <a:off x="192024" y="4319016"/>
            <a:ext cx="8266176" cy="582168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727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31F7-7DEA-440F-80B4-9328FE1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diffusion in a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5DA159-F169-4740-9CD7-D6219801C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813034"/>
                <a:ext cx="7165428" cy="324644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𝑓𝑙𝑢𝑥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Simplifying assumptions: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Cell concentrations change very slowly over time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Assume they’re pretty much constant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So diffusion flux is… a constant!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Our model is really simple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  <a:endParaRPr lang="en-US" dirty="0"/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 </a:t>
                </a:r>
                <a:r>
                  <a:rPr lang="en-US" i="1" dirty="0" err="1"/>
                  <a:t>j</a:t>
                </a:r>
                <a:r>
                  <a:rPr lang="en-US" baseline="-25000" dirty="0" err="1"/>
                  <a:t>diff,Na</a:t>
                </a:r>
                <a:r>
                  <a:rPr lang="en-US" dirty="0"/>
                  <a:t> = constant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5DA159-F169-4740-9CD7-D6219801C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813034"/>
                <a:ext cx="7165428" cy="3246447"/>
              </a:xfrm>
              <a:blipFill>
                <a:blip r:embed="rId3"/>
                <a:stretch>
                  <a:fillRect l="-1532" b="-2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F25C-E320-448C-8623-06542C3E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83FA6-FEBA-4DD0-8E54-1341D16D442A}"/>
              </a:ext>
            </a:extLst>
          </p:cNvPr>
          <p:cNvSpPr txBox="1"/>
          <p:nvPr/>
        </p:nvSpPr>
        <p:spPr>
          <a:xfrm>
            <a:off x="389240" y="5453882"/>
            <a:ext cx="302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It’s only constant for a given set of concentrations!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5A7FB-D5C4-4E5F-BD78-DDED8E3B6A71}"/>
              </a:ext>
            </a:extLst>
          </p:cNvPr>
          <p:cNvSpPr txBox="1"/>
          <p:nvPr/>
        </p:nvSpPr>
        <p:spPr>
          <a:xfrm>
            <a:off x="4772577" y="5318736"/>
            <a:ext cx="2726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If [Na] changes over time, then so does </a:t>
            </a:r>
            <a:r>
              <a:rPr lang="en-US" sz="2000" i="1" dirty="0" err="1">
                <a:solidFill>
                  <a:schemeClr val="accent2"/>
                </a:solidFill>
              </a:rPr>
              <a:t>j</a:t>
            </a:r>
            <a:r>
              <a:rPr lang="en-US" sz="2000" baseline="-25000" dirty="0" err="1">
                <a:solidFill>
                  <a:schemeClr val="accent2"/>
                </a:solidFill>
              </a:rPr>
              <a:t>diff,Na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AEBE78-F743-4B28-B2A1-B6AC12D61DFC}"/>
              </a:ext>
            </a:extLst>
          </p:cNvPr>
          <p:cNvCxnSpPr>
            <a:cxnSpLocks/>
          </p:cNvCxnSpPr>
          <p:nvPr/>
        </p:nvCxnSpPr>
        <p:spPr>
          <a:xfrm flipV="1">
            <a:off x="2662779" y="5016417"/>
            <a:ext cx="243700" cy="4929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07F185-0ECD-4C4B-BFFC-9AA924DB2E1A}"/>
              </a:ext>
            </a:extLst>
          </p:cNvPr>
          <p:cNvCxnSpPr>
            <a:cxnSpLocks/>
          </p:cNvCxnSpPr>
          <p:nvPr/>
        </p:nvCxnSpPr>
        <p:spPr>
          <a:xfrm flipH="1" flipV="1">
            <a:off x="3609869" y="4983685"/>
            <a:ext cx="995836" cy="68318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6907CE-C327-459B-8B58-530595431FE4}"/>
              </a:ext>
            </a:extLst>
          </p:cNvPr>
          <p:cNvSpPr txBox="1"/>
          <p:nvPr/>
        </p:nvSpPr>
        <p:spPr>
          <a:xfrm>
            <a:off x="5633545" y="1447800"/>
            <a:ext cx="322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Because the ion channels are small compared to cell volume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F14E18-BBF5-46AB-9E72-6FEB7C707C38}"/>
              </a:ext>
            </a:extLst>
          </p:cNvPr>
          <p:cNvCxnSpPr>
            <a:cxnSpLocks/>
          </p:cNvCxnSpPr>
          <p:nvPr/>
        </p:nvCxnSpPr>
        <p:spPr>
          <a:xfrm flipH="1">
            <a:off x="4992414" y="1871680"/>
            <a:ext cx="735725" cy="103570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36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A420-BEF3-4DC9-89A5-CDD00CD8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drift in a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7F43F-0B08-4B0E-8E57-F48CC0079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187831"/>
          </a:xfrm>
        </p:spPr>
        <p:txBody>
          <a:bodyPr/>
          <a:lstStyle/>
          <a:p>
            <a:r>
              <a:rPr lang="en-US" dirty="0"/>
              <a:t>Use Ohm’s Law</a:t>
            </a:r>
          </a:p>
          <a:p>
            <a:pPr lvl="1"/>
            <a:r>
              <a:rPr lang="en-US" i="1" dirty="0" err="1"/>
              <a:t>j</a:t>
            </a:r>
            <a:r>
              <a:rPr lang="en-US" baseline="-25000" dirty="0" err="1"/>
              <a:t>drift,Na</a:t>
            </a:r>
            <a:r>
              <a:rPr lang="en-US" dirty="0"/>
              <a:t> = </a:t>
            </a:r>
            <a:r>
              <a:rPr lang="en-US" i="1" dirty="0" err="1"/>
              <a:t>V</a:t>
            </a:r>
            <a:r>
              <a:rPr lang="en-US" baseline="-25000" dirty="0" err="1"/>
              <a:t>mem</a:t>
            </a:r>
            <a:r>
              <a:rPr lang="en-US" i="1" dirty="0"/>
              <a:t> </a:t>
            </a:r>
            <a:r>
              <a:rPr lang="en-US" dirty="0"/>
              <a:t>/</a:t>
            </a:r>
            <a:r>
              <a:rPr lang="en-US" i="1" dirty="0"/>
              <a:t> </a:t>
            </a:r>
            <a:r>
              <a:rPr lang="en-US" i="1" dirty="0" err="1"/>
              <a:t>R</a:t>
            </a:r>
            <a:r>
              <a:rPr lang="en-US" baseline="-25000" dirty="0" err="1"/>
              <a:t>Na</a:t>
            </a:r>
            <a:endParaRPr lang="en-US" i="1" dirty="0"/>
          </a:p>
          <a:p>
            <a:pPr lvl="1"/>
            <a:r>
              <a:rPr lang="en-US" i="1" dirty="0" err="1"/>
              <a:t>j</a:t>
            </a:r>
            <a:r>
              <a:rPr lang="en-US" baseline="-25000" dirty="0" err="1"/>
              <a:t>drift,Na</a:t>
            </a:r>
            <a:r>
              <a:rPr lang="en-US" dirty="0"/>
              <a:t> = </a:t>
            </a:r>
            <a:r>
              <a:rPr lang="en-US" i="1" dirty="0" err="1"/>
              <a:t>g</a:t>
            </a:r>
            <a:r>
              <a:rPr lang="en-US" baseline="-25000" dirty="0" err="1"/>
              <a:t>Na</a:t>
            </a:r>
            <a:r>
              <a:rPr lang="en-US" i="1" dirty="0" err="1"/>
              <a:t>V</a:t>
            </a:r>
            <a:r>
              <a:rPr lang="en-US" baseline="-25000" dirty="0" err="1"/>
              <a:t>mem</a:t>
            </a:r>
            <a:r>
              <a:rPr lang="en-US" dirty="0"/>
              <a:t> (where </a:t>
            </a:r>
            <a:r>
              <a:rPr lang="en-US" i="1" dirty="0" err="1"/>
              <a:t>g</a:t>
            </a:r>
            <a:r>
              <a:rPr lang="en-US" baseline="-25000" dirty="0" err="1"/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1 /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</a:t>
            </a:r>
            <a:endParaRPr lang="en-US" i="1" dirty="0"/>
          </a:p>
          <a:p>
            <a:r>
              <a:rPr lang="en-US" i="1" dirty="0" err="1"/>
              <a:t>G</a:t>
            </a:r>
            <a:r>
              <a:rPr lang="en-US" baseline="-25000" dirty="0" err="1"/>
              <a:t>Na</a:t>
            </a:r>
            <a:r>
              <a:rPr lang="en-US" dirty="0"/>
              <a:t> is conductance of Na ion channels</a:t>
            </a:r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53CEF-F8D6-4909-948B-08726932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38732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C4C-E152-4196-A449-C49DC4A0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ion pumps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0623F6-3777-4669-9D52-17FB81AFF2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76400"/>
                <a:ext cx="7974724" cy="4419600"/>
              </a:xfrm>
            </p:spPr>
            <p:txBody>
              <a:bodyPr/>
              <a:lstStyle/>
              <a:p>
                <a:r>
                  <a:rPr lang="en-US" dirty="0"/>
                  <a:t>The pump is even easier</a:t>
                </a:r>
              </a:p>
              <a:p>
                <a:r>
                  <a:rPr lang="en-US" dirty="0"/>
                  <a:t>Call it constant fluxes </a:t>
                </a:r>
                <a:r>
                  <a:rPr lang="en-US" i="1" dirty="0" err="1"/>
                  <a:t>j</a:t>
                </a:r>
                <a:r>
                  <a:rPr lang="en-US" baseline="-25000" dirty="0" err="1"/>
                  <a:t>pump,Na</a:t>
                </a:r>
                <a:r>
                  <a:rPr lang="en-US" dirty="0"/>
                  <a:t> and </a:t>
                </a:r>
                <a:r>
                  <a:rPr lang="en-US" i="1" dirty="0" err="1"/>
                  <a:t>j</a:t>
                </a:r>
                <a:r>
                  <a:rPr lang="en-US" baseline="-25000" dirty="0" err="1"/>
                  <a:t>pump,K</a:t>
                </a:r>
                <a:endParaRPr lang="en-US" baseline="-25000" dirty="0"/>
              </a:p>
              <a:p>
                <a:r>
                  <a:rPr lang="en-US" dirty="0"/>
                  <a:t>Not quite so simple in real life: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it pumps faster if you put more fuel (ATP) in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it pumps slower if it’s fighting a big gradient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We’ll ignore both issues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0623F6-3777-4669-9D52-17FB81AFF2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76400"/>
                <a:ext cx="7974724" cy="4419600"/>
              </a:xfrm>
              <a:blipFill>
                <a:blip r:embed="rId2"/>
                <a:stretch>
                  <a:fillRect l="-1376" t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B8897-A13F-4211-9417-5152EADE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85078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55D3-5990-462F-95A5-1F3AA21A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7F941-AEF6-437C-BE0A-F3CB14B40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227" y="1233340"/>
            <a:ext cx="7772400" cy="4536524"/>
          </a:xfrm>
        </p:spPr>
        <p:txBody>
          <a:bodyPr/>
          <a:lstStyle/>
          <a:p>
            <a:r>
              <a:rPr lang="en-US" sz="2400" i="1" dirty="0" err="1"/>
              <a:t>j</a:t>
            </a:r>
            <a:r>
              <a:rPr lang="en-US" sz="2400" baseline="-25000" dirty="0" err="1"/>
              <a:t>total,Na</a:t>
            </a:r>
            <a:r>
              <a:rPr lang="en-US" sz="2400" dirty="0"/>
              <a:t> = </a:t>
            </a:r>
            <a:r>
              <a:rPr lang="en-US" sz="2400" i="1" dirty="0" err="1"/>
              <a:t>j</a:t>
            </a:r>
            <a:r>
              <a:rPr lang="en-US" sz="2400" baseline="-25000" dirty="0" err="1"/>
              <a:t>diff,Na</a:t>
            </a:r>
            <a:r>
              <a:rPr lang="en-US" sz="2400" dirty="0"/>
              <a:t> + </a:t>
            </a:r>
            <a:r>
              <a:rPr lang="en-US" sz="2400" i="1" dirty="0" err="1"/>
              <a:t>g</a:t>
            </a:r>
            <a:r>
              <a:rPr lang="en-US" sz="2400" baseline="-25000" dirty="0" err="1"/>
              <a:t>Na</a:t>
            </a:r>
            <a:r>
              <a:rPr lang="en-US" sz="2400" i="1" dirty="0" err="1"/>
              <a:t>V</a:t>
            </a:r>
            <a:r>
              <a:rPr lang="en-US" sz="2400" baseline="-25000" dirty="0" err="1"/>
              <a:t>mem</a:t>
            </a:r>
            <a:r>
              <a:rPr lang="en-US" sz="2400" dirty="0"/>
              <a:t> +</a:t>
            </a:r>
            <a:r>
              <a:rPr lang="en-US" sz="2400" baseline="-25000" dirty="0"/>
              <a:t>  </a:t>
            </a:r>
            <a:r>
              <a:rPr lang="en-US" sz="2400" i="1" dirty="0" err="1"/>
              <a:t>j</a:t>
            </a:r>
            <a:r>
              <a:rPr lang="en-US" sz="2400" baseline="-25000" dirty="0" err="1"/>
              <a:t>pump,Na</a:t>
            </a:r>
            <a:endParaRPr lang="en-US" sz="2400" baseline="-25000" dirty="0"/>
          </a:p>
          <a:p>
            <a:pPr marL="0" indent="0">
              <a:buNone/>
            </a:pPr>
            <a:r>
              <a:rPr lang="en-US" sz="2400" dirty="0"/>
              <a:t>               = </a:t>
            </a:r>
            <a:r>
              <a:rPr lang="en-US" sz="2400" i="1" dirty="0" err="1"/>
              <a:t>g</a:t>
            </a:r>
            <a:r>
              <a:rPr lang="en-US" sz="2400" baseline="-25000" dirty="0" err="1"/>
              <a:t>Na</a:t>
            </a:r>
            <a:r>
              <a:rPr lang="en-US" sz="2400" dirty="0"/>
              <a:t> (</a:t>
            </a:r>
            <a:r>
              <a:rPr lang="en-US" sz="2400" i="1" dirty="0" err="1"/>
              <a:t>V</a:t>
            </a:r>
            <a:r>
              <a:rPr lang="en-US" sz="2400" baseline="-25000" dirty="0" err="1"/>
              <a:t>mem</a:t>
            </a:r>
            <a:r>
              <a:rPr lang="en-US" sz="2400" dirty="0"/>
              <a:t> + (</a:t>
            </a:r>
            <a:r>
              <a:rPr lang="en-US" sz="2400" i="1" dirty="0" err="1"/>
              <a:t>j</a:t>
            </a:r>
            <a:r>
              <a:rPr lang="en-US" sz="2400" baseline="-25000" dirty="0" err="1"/>
              <a:t>diff,Na</a:t>
            </a:r>
            <a:r>
              <a:rPr lang="en-US" sz="2400" dirty="0"/>
              <a:t>/</a:t>
            </a:r>
            <a:r>
              <a:rPr lang="en-US" sz="2400" i="1" dirty="0" err="1"/>
              <a:t>g</a:t>
            </a:r>
            <a:r>
              <a:rPr lang="en-US" sz="2400" baseline="-25000" dirty="0" err="1"/>
              <a:t>Na</a:t>
            </a:r>
            <a:r>
              <a:rPr lang="en-US" sz="2400" dirty="0"/>
              <a:t>)) + </a:t>
            </a:r>
            <a:r>
              <a:rPr lang="en-US" sz="2400" i="1" dirty="0" err="1"/>
              <a:t>j</a:t>
            </a:r>
            <a:r>
              <a:rPr lang="en-US" sz="2400" baseline="-25000" dirty="0" err="1"/>
              <a:t>pump,Na</a:t>
            </a:r>
            <a:endParaRPr lang="en-US" sz="2400" dirty="0"/>
          </a:p>
          <a:p>
            <a:pPr lvl="1"/>
            <a:r>
              <a:rPr lang="en-US" sz="2000" dirty="0"/>
              <a:t>This is reasonably simple, but we can do even a bit better</a:t>
            </a:r>
            <a:endParaRPr lang="en-US" sz="2400" baseline="-25000" dirty="0"/>
          </a:p>
          <a:p>
            <a:r>
              <a:rPr lang="en-US" sz="2400" dirty="0"/>
              <a:t>Ignore the pump for a moment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We know that, without pumps, diffusion and drift balance (i.e., no net flux) at the Nernst voltage</a:t>
            </a:r>
          </a:p>
          <a:p>
            <a:r>
              <a:rPr lang="en-US" sz="2400" dirty="0"/>
              <a:t>So a revised equation:</a:t>
            </a:r>
          </a:p>
          <a:p>
            <a:r>
              <a:rPr lang="en-US" sz="2400" dirty="0"/>
              <a:t>Is this surprising?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The units work, of course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We know that </a:t>
            </a:r>
            <a:r>
              <a:rPr lang="en-US" sz="2000" i="1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 * </a:t>
            </a:r>
            <a:r>
              <a:rPr lang="en-US" sz="2000" i="1" dirty="0" err="1"/>
              <a:t>g</a:t>
            </a:r>
            <a:r>
              <a:rPr lang="en-US" sz="2000" baseline="-25000" dirty="0" err="1"/>
              <a:t>Na</a:t>
            </a:r>
            <a:r>
              <a:rPr lang="en-US" sz="2000" dirty="0"/>
              <a:t> = </a:t>
            </a:r>
            <a:r>
              <a:rPr lang="en-US" sz="2000" i="1" dirty="0" err="1"/>
              <a:t>j</a:t>
            </a:r>
            <a:r>
              <a:rPr lang="en-US" sz="2000" baseline="-25000" dirty="0" err="1"/>
              <a:t>drift,Na</a:t>
            </a:r>
            <a:r>
              <a:rPr lang="en-US" sz="2000" dirty="0"/>
              <a:t> , which must equal </a:t>
            </a:r>
            <a:r>
              <a:rPr lang="en-US" sz="2000" i="1" dirty="0" err="1"/>
              <a:t>j</a:t>
            </a:r>
            <a:r>
              <a:rPr lang="en-US" sz="2000" baseline="-25000" dirty="0" err="1"/>
              <a:t>diff</a:t>
            </a:r>
            <a:r>
              <a:rPr lang="en-US" sz="2000" dirty="0"/>
              <a:t> when </a:t>
            </a:r>
            <a:r>
              <a:rPr lang="en-US" sz="2000" i="1" dirty="0"/>
              <a:t>V</a:t>
            </a:r>
            <a:r>
              <a:rPr lang="en-US" sz="2000" dirty="0"/>
              <a:t>=</a:t>
            </a:r>
            <a:r>
              <a:rPr lang="en-US" sz="2000" i="1" dirty="0" err="1"/>
              <a:t>V</a:t>
            </a:r>
            <a:r>
              <a:rPr lang="en-US" sz="2000" baseline="30000" dirty="0" err="1"/>
              <a:t>N</a:t>
            </a:r>
            <a:r>
              <a:rPr lang="en-US" sz="2000" baseline="-25000" dirty="0" err="1"/>
              <a:t>Na</a:t>
            </a:r>
            <a:r>
              <a:rPr lang="en-US" sz="2000" dirty="0"/>
              <a:t>. So it’s not at all surprising</a:t>
            </a:r>
          </a:p>
          <a:p>
            <a:r>
              <a:rPr lang="en-US" sz="2400" dirty="0"/>
              <a:t>This is bioelectricity in a nutshell! Does it make sense?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696D8-8F54-4E73-B119-26F66B97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BEC9A-19F9-4C98-B6FB-111A109903C1}"/>
              </a:ext>
            </a:extLst>
          </p:cNvPr>
          <p:cNvSpPr txBox="1"/>
          <p:nvPr/>
        </p:nvSpPr>
        <p:spPr>
          <a:xfrm>
            <a:off x="3902609" y="3512875"/>
            <a:ext cx="4605867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j</a:t>
            </a:r>
            <a:r>
              <a:rPr lang="en-US" baseline="-25000" dirty="0" err="1"/>
              <a:t>total,Na</a:t>
            </a:r>
            <a:r>
              <a:rPr lang="en-US" dirty="0"/>
              <a:t> = </a:t>
            </a:r>
            <a:r>
              <a:rPr lang="en-US" i="1" dirty="0" err="1"/>
              <a:t>g</a:t>
            </a:r>
            <a:r>
              <a:rPr lang="en-US" baseline="-25000" dirty="0" err="1"/>
              <a:t>Na</a:t>
            </a:r>
            <a:r>
              <a:rPr lang="en-US" dirty="0"/>
              <a:t> (</a:t>
            </a:r>
            <a:r>
              <a:rPr lang="en-US" i="1" dirty="0" err="1"/>
              <a:t>V</a:t>
            </a:r>
            <a:r>
              <a:rPr lang="en-US" baseline="-25000" dirty="0" err="1"/>
              <a:t>mem</a:t>
            </a:r>
            <a:r>
              <a:rPr lang="en-US" dirty="0"/>
              <a:t> - </a:t>
            </a:r>
            <a:r>
              <a:rPr lang="en-US" i="1" dirty="0" err="1"/>
              <a:t>V</a:t>
            </a:r>
            <a:r>
              <a:rPr lang="en-US" baseline="30000" dirty="0" err="1"/>
              <a:t>N</a:t>
            </a:r>
            <a:r>
              <a:rPr lang="en-US" baseline="-25000" dirty="0" err="1"/>
              <a:t>Na</a:t>
            </a:r>
            <a:r>
              <a:rPr lang="en-US" dirty="0"/>
              <a:t>) + </a:t>
            </a:r>
            <a:r>
              <a:rPr lang="en-US" i="1" dirty="0" err="1"/>
              <a:t>j</a:t>
            </a:r>
            <a:r>
              <a:rPr lang="en-US" baseline="-25000" dirty="0" err="1"/>
              <a:t>pump,Na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6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E1E9-C5FA-4866-A801-F662E572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model says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45D65-C3F2-420C-868F-F604BF1F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324DC-0606-4334-BB2B-C6003DCCD293}"/>
              </a:ext>
            </a:extLst>
          </p:cNvPr>
          <p:cNvSpPr txBox="1"/>
          <p:nvPr/>
        </p:nvSpPr>
        <p:spPr>
          <a:xfrm>
            <a:off x="2336801" y="2489199"/>
            <a:ext cx="46058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j</a:t>
            </a:r>
            <a:r>
              <a:rPr lang="en-US" baseline="-25000" dirty="0" err="1"/>
              <a:t>total,Na</a:t>
            </a:r>
            <a:r>
              <a:rPr lang="en-US" dirty="0"/>
              <a:t> = </a:t>
            </a:r>
            <a:r>
              <a:rPr lang="en-US" i="1" dirty="0" err="1"/>
              <a:t>g</a:t>
            </a:r>
            <a:r>
              <a:rPr lang="en-US" baseline="-25000" dirty="0" err="1"/>
              <a:t>Na</a:t>
            </a:r>
            <a:r>
              <a:rPr lang="en-US" dirty="0"/>
              <a:t> (</a:t>
            </a:r>
            <a:r>
              <a:rPr lang="en-US" i="1" dirty="0" err="1"/>
              <a:t>V</a:t>
            </a:r>
            <a:r>
              <a:rPr lang="en-US" baseline="-25000" dirty="0" err="1"/>
              <a:t>mem</a:t>
            </a:r>
            <a:r>
              <a:rPr lang="en-US" dirty="0"/>
              <a:t> - </a:t>
            </a:r>
            <a:r>
              <a:rPr lang="en-US" i="1" dirty="0" err="1"/>
              <a:t>V</a:t>
            </a:r>
            <a:r>
              <a:rPr lang="en-US" baseline="30000" dirty="0" err="1"/>
              <a:t>N</a:t>
            </a:r>
            <a:r>
              <a:rPr lang="en-US" baseline="-25000" dirty="0" err="1"/>
              <a:t>Na</a:t>
            </a:r>
            <a:r>
              <a:rPr lang="en-US" dirty="0"/>
              <a:t>) + </a:t>
            </a:r>
            <a:r>
              <a:rPr lang="en-US" i="1" dirty="0" err="1"/>
              <a:t>j</a:t>
            </a:r>
            <a:r>
              <a:rPr lang="en-US" baseline="-25000" dirty="0" err="1"/>
              <a:t>pump,Na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A6AC7-8950-4B02-A452-39563D9369C4}"/>
              </a:ext>
            </a:extLst>
          </p:cNvPr>
          <p:cNvSpPr txBox="1"/>
          <p:nvPr/>
        </p:nvSpPr>
        <p:spPr>
          <a:xfrm>
            <a:off x="6410296" y="1661530"/>
            <a:ext cx="2616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There’s a separate model for each ion. Cl doesn’t have a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1998B-21F5-4216-BE6B-CA8E94C4ADE1}"/>
              </a:ext>
            </a:extLst>
          </p:cNvPr>
          <p:cNvSpPr txBox="1"/>
          <p:nvPr/>
        </p:nvSpPr>
        <p:spPr>
          <a:xfrm>
            <a:off x="2997199" y="1405467"/>
            <a:ext cx="2108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Main input: </a:t>
            </a:r>
            <a:r>
              <a:rPr lang="en-US" sz="2000" i="1" dirty="0" err="1">
                <a:solidFill>
                  <a:schemeClr val="accent2"/>
                </a:solidFill>
              </a:rPr>
              <a:t>V</a:t>
            </a:r>
            <a:r>
              <a:rPr lang="en-US" sz="2000" baseline="-25000" dirty="0" err="1">
                <a:solidFill>
                  <a:schemeClr val="accent2"/>
                </a:solidFill>
              </a:rPr>
              <a:t>mem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28C72-3DF2-4B73-8114-60FB3A1B9484}"/>
              </a:ext>
            </a:extLst>
          </p:cNvPr>
          <p:cNvSpPr txBox="1"/>
          <p:nvPr/>
        </p:nvSpPr>
        <p:spPr>
          <a:xfrm>
            <a:off x="59668" y="2572954"/>
            <a:ext cx="2099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Output: flux (how fast the ion is entering the cell)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F79DCC-4D21-4282-AA07-90FA900A9E28}"/>
              </a:ext>
            </a:extLst>
          </p:cNvPr>
          <p:cNvSpPr txBox="1"/>
          <p:nvPr/>
        </p:nvSpPr>
        <p:spPr>
          <a:xfrm>
            <a:off x="5020731" y="3530601"/>
            <a:ext cx="2432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chemeClr val="accent2"/>
                </a:solidFill>
              </a:rPr>
              <a:t>V</a:t>
            </a:r>
            <a:r>
              <a:rPr lang="en-US" sz="2000" baseline="30000" dirty="0" err="1">
                <a:solidFill>
                  <a:schemeClr val="accent2"/>
                </a:solidFill>
              </a:rPr>
              <a:t>N</a:t>
            </a:r>
            <a:r>
              <a:rPr lang="en-US" sz="2000" baseline="-25000" dirty="0" err="1">
                <a:solidFill>
                  <a:schemeClr val="accent2"/>
                </a:solidFill>
              </a:rPr>
              <a:t>Na</a:t>
            </a:r>
            <a:r>
              <a:rPr lang="en-US" sz="2000" dirty="0">
                <a:solidFill>
                  <a:schemeClr val="accent2"/>
                </a:solidFill>
              </a:rPr>
              <a:t> and </a:t>
            </a:r>
            <a:r>
              <a:rPr lang="en-US" sz="2000" i="1" dirty="0" err="1">
                <a:solidFill>
                  <a:schemeClr val="accent2"/>
                </a:solidFill>
              </a:rPr>
              <a:t>j</a:t>
            </a:r>
            <a:r>
              <a:rPr lang="en-US" sz="2000" baseline="-25000" dirty="0" err="1">
                <a:solidFill>
                  <a:schemeClr val="accent2"/>
                </a:solidFill>
              </a:rPr>
              <a:t>pump,Na</a:t>
            </a:r>
            <a:r>
              <a:rPr lang="en-US" sz="2000" dirty="0">
                <a:solidFill>
                  <a:schemeClr val="accent2"/>
                </a:solidFill>
              </a:rPr>
              <a:t> depend on [Na]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73CF9-BFB4-488F-A9F5-0BA0A1787915}"/>
              </a:ext>
            </a:extLst>
          </p:cNvPr>
          <p:cNvSpPr txBox="1"/>
          <p:nvPr/>
        </p:nvSpPr>
        <p:spPr>
          <a:xfrm>
            <a:off x="6231465" y="4682067"/>
            <a:ext cx="2463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</a:rPr>
              <a:t>Hidden input</a:t>
            </a:r>
            <a:r>
              <a:rPr lang="en-US" sz="2000" dirty="0">
                <a:solidFill>
                  <a:schemeClr val="accent2"/>
                </a:solidFill>
              </a:rPr>
              <a:t>: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[Na]</a:t>
            </a:r>
            <a:r>
              <a:rPr lang="en-US" sz="2000" baseline="-25000" dirty="0">
                <a:solidFill>
                  <a:schemeClr val="accent2"/>
                </a:solidFill>
              </a:rPr>
              <a:t>int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And [Na]</a:t>
            </a:r>
            <a:r>
              <a:rPr lang="en-US" sz="2000" baseline="-25000" dirty="0" err="1">
                <a:solidFill>
                  <a:schemeClr val="accent2"/>
                </a:solidFill>
              </a:rPr>
              <a:t>ext</a:t>
            </a:r>
            <a:r>
              <a:rPr lang="en-US" sz="2000" dirty="0">
                <a:solidFill>
                  <a:schemeClr val="accent2"/>
                </a:solidFill>
              </a:rPr>
              <a:t> is usually assumed constant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783BA-49E1-4BD0-A9C4-229B94A17354}"/>
              </a:ext>
            </a:extLst>
          </p:cNvPr>
          <p:cNvSpPr txBox="1"/>
          <p:nvPr/>
        </p:nvSpPr>
        <p:spPr>
          <a:xfrm>
            <a:off x="2920997" y="4089400"/>
            <a:ext cx="1921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There’s only one </a:t>
            </a:r>
            <a:r>
              <a:rPr lang="en-US" sz="2000" i="1" dirty="0" err="1">
                <a:solidFill>
                  <a:schemeClr val="accent2"/>
                </a:solidFill>
              </a:rPr>
              <a:t>V</a:t>
            </a:r>
            <a:r>
              <a:rPr lang="en-US" sz="2000" baseline="-25000" dirty="0" err="1">
                <a:solidFill>
                  <a:schemeClr val="accent2"/>
                </a:solidFill>
              </a:rPr>
              <a:t>mem</a:t>
            </a:r>
            <a:r>
              <a:rPr lang="en-US" sz="2000" dirty="0">
                <a:solidFill>
                  <a:schemeClr val="accent2"/>
                </a:solidFill>
              </a:rPr>
              <a:t>, shared by all 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31574F-63F3-4F08-813F-4B1E1B63884C}"/>
              </a:ext>
            </a:extLst>
          </p:cNvPr>
          <p:cNvCxnSpPr>
            <a:cxnSpLocks/>
          </p:cNvCxnSpPr>
          <p:nvPr/>
        </p:nvCxnSpPr>
        <p:spPr>
          <a:xfrm flipH="1">
            <a:off x="6620933" y="2572954"/>
            <a:ext cx="321735" cy="15331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005BBB8-D496-4CE8-BE33-562C3B66302E}"/>
              </a:ext>
            </a:extLst>
          </p:cNvPr>
          <p:cNvSpPr/>
          <p:nvPr/>
        </p:nvSpPr>
        <p:spPr>
          <a:xfrm>
            <a:off x="3702670" y="1981200"/>
            <a:ext cx="2596530" cy="728133"/>
          </a:xfrm>
          <a:custGeom>
            <a:avLst/>
            <a:gdLst>
              <a:gd name="connsiteX0" fmla="*/ 2596530 w 2596530"/>
              <a:gd name="connsiteY0" fmla="*/ 0 h 728133"/>
              <a:gd name="connsiteX1" fmla="*/ 361330 w 2596530"/>
              <a:gd name="connsiteY1" fmla="*/ 347133 h 728133"/>
              <a:gd name="connsiteX2" fmla="*/ 31130 w 2596530"/>
              <a:gd name="connsiteY2" fmla="*/ 728133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30" h="728133">
                <a:moveTo>
                  <a:pt x="2596530" y="0"/>
                </a:moveTo>
                <a:cubicBezTo>
                  <a:pt x="1692713" y="112889"/>
                  <a:pt x="788897" y="225778"/>
                  <a:pt x="361330" y="347133"/>
                </a:cubicBezTo>
                <a:cubicBezTo>
                  <a:pt x="-66237" y="468488"/>
                  <a:pt x="-17554" y="598310"/>
                  <a:pt x="31130" y="728133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175FCBF-0FCC-40FB-B1C8-8B945F4F9490}"/>
              </a:ext>
            </a:extLst>
          </p:cNvPr>
          <p:cNvSpPr/>
          <p:nvPr/>
        </p:nvSpPr>
        <p:spPr>
          <a:xfrm>
            <a:off x="2988733" y="1803400"/>
            <a:ext cx="3293534" cy="933850"/>
          </a:xfrm>
          <a:custGeom>
            <a:avLst/>
            <a:gdLst>
              <a:gd name="connsiteX0" fmla="*/ 3293534 w 3293534"/>
              <a:gd name="connsiteY0" fmla="*/ 0 h 933850"/>
              <a:gd name="connsiteX1" fmla="*/ 558800 w 3293534"/>
              <a:gd name="connsiteY1" fmla="*/ 397933 h 933850"/>
              <a:gd name="connsiteX2" fmla="*/ 42334 w 3293534"/>
              <a:gd name="connsiteY2" fmla="*/ 897467 h 933850"/>
              <a:gd name="connsiteX3" fmla="*/ 59267 w 3293534"/>
              <a:gd name="connsiteY3" fmla="*/ 897467 h 933850"/>
              <a:gd name="connsiteX4" fmla="*/ 0 w 3293534"/>
              <a:gd name="connsiteY4" fmla="*/ 914400 h 93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3534" h="933850">
                <a:moveTo>
                  <a:pt x="3293534" y="0"/>
                </a:moveTo>
                <a:cubicBezTo>
                  <a:pt x="2197100" y="124177"/>
                  <a:pt x="1100667" y="248355"/>
                  <a:pt x="558800" y="397933"/>
                </a:cubicBezTo>
                <a:cubicBezTo>
                  <a:pt x="16933" y="547511"/>
                  <a:pt x="42334" y="897467"/>
                  <a:pt x="42334" y="897467"/>
                </a:cubicBezTo>
                <a:cubicBezTo>
                  <a:pt x="-40921" y="980723"/>
                  <a:pt x="66323" y="894645"/>
                  <a:pt x="59267" y="897467"/>
                </a:cubicBezTo>
                <a:cubicBezTo>
                  <a:pt x="52211" y="900289"/>
                  <a:pt x="26105" y="907344"/>
                  <a:pt x="0" y="91440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8082AA-0F83-4B10-A779-51EBDCDEE2A7}"/>
              </a:ext>
            </a:extLst>
          </p:cNvPr>
          <p:cNvCxnSpPr/>
          <p:nvPr/>
        </p:nvCxnSpPr>
        <p:spPr>
          <a:xfrm>
            <a:off x="4301067" y="1794933"/>
            <a:ext cx="0" cy="7874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5F94B4-18C5-42A0-8D9C-267AE1AA6BD4}"/>
              </a:ext>
            </a:extLst>
          </p:cNvPr>
          <p:cNvCxnSpPr>
            <a:stCxn id="11" idx="0"/>
          </p:cNvCxnSpPr>
          <p:nvPr/>
        </p:nvCxnSpPr>
        <p:spPr>
          <a:xfrm flipV="1">
            <a:off x="3881965" y="3073400"/>
            <a:ext cx="317502" cy="10160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B04CC1-4B77-4289-A83C-F10E5B971820}"/>
              </a:ext>
            </a:extLst>
          </p:cNvPr>
          <p:cNvCxnSpPr>
            <a:cxnSpLocks/>
          </p:cNvCxnSpPr>
          <p:nvPr/>
        </p:nvCxnSpPr>
        <p:spPr>
          <a:xfrm flipV="1">
            <a:off x="1696609" y="2835142"/>
            <a:ext cx="606325" cy="22979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8CB8C9-70F2-4868-96E3-463565BEFC32}"/>
              </a:ext>
            </a:extLst>
          </p:cNvPr>
          <p:cNvCxnSpPr/>
          <p:nvPr/>
        </p:nvCxnSpPr>
        <p:spPr>
          <a:xfrm flipH="1" flipV="1">
            <a:off x="6316133" y="4309533"/>
            <a:ext cx="254000" cy="28786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651D8BC-20CF-40D5-B791-9F16264A8AAA}"/>
              </a:ext>
            </a:extLst>
          </p:cNvPr>
          <p:cNvSpPr/>
          <p:nvPr/>
        </p:nvSpPr>
        <p:spPr>
          <a:xfrm>
            <a:off x="4021666" y="2455333"/>
            <a:ext cx="685801" cy="601133"/>
          </a:xfrm>
          <a:prstGeom prst="ellipse">
            <a:avLst/>
          </a:prstGeom>
          <a:noFill/>
          <a:ln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D3EAB2-5D24-4EC5-B955-36468A6B73C8}"/>
              </a:ext>
            </a:extLst>
          </p:cNvPr>
          <p:cNvSpPr txBox="1"/>
          <p:nvPr/>
        </p:nvSpPr>
        <p:spPr>
          <a:xfrm>
            <a:off x="1515532" y="4597401"/>
            <a:ext cx="787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00"/>
                </a:solidFill>
              </a:rPr>
              <a:t>Drift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9B55CE-97B5-4CCE-B8DE-77BA49ACB458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074333" y="2968432"/>
            <a:ext cx="2047766" cy="1722102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3F6C476-367E-4F43-9054-8C7B54544869}"/>
              </a:ext>
            </a:extLst>
          </p:cNvPr>
          <p:cNvSpPr/>
          <p:nvPr/>
        </p:nvSpPr>
        <p:spPr>
          <a:xfrm>
            <a:off x="4741333" y="2438399"/>
            <a:ext cx="829734" cy="601133"/>
          </a:xfrm>
          <a:prstGeom prst="ellipse">
            <a:avLst/>
          </a:prstGeom>
          <a:noFill/>
          <a:ln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A9620C-7FA1-4815-9E98-D63B87E47AE6}"/>
              </a:ext>
            </a:extLst>
          </p:cNvPr>
          <p:cNvSpPr txBox="1"/>
          <p:nvPr/>
        </p:nvSpPr>
        <p:spPr>
          <a:xfrm>
            <a:off x="1904996" y="5130801"/>
            <a:ext cx="127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00"/>
                </a:solidFill>
              </a:rPr>
              <a:t>Diffusion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AEDA9EF-6E0F-4217-9100-757B6E85CCA7}"/>
              </a:ext>
            </a:extLst>
          </p:cNvPr>
          <p:cNvSpPr/>
          <p:nvPr/>
        </p:nvSpPr>
        <p:spPr>
          <a:xfrm>
            <a:off x="3031067" y="3064933"/>
            <a:ext cx="2032000" cy="2226734"/>
          </a:xfrm>
          <a:custGeom>
            <a:avLst/>
            <a:gdLst>
              <a:gd name="connsiteX0" fmla="*/ 0 w 2032000"/>
              <a:gd name="connsiteY0" fmla="*/ 2226734 h 2226734"/>
              <a:gd name="connsiteX1" fmla="*/ 1634066 w 2032000"/>
              <a:gd name="connsiteY1" fmla="*/ 2040467 h 2226734"/>
              <a:gd name="connsiteX2" fmla="*/ 1913466 w 2032000"/>
              <a:gd name="connsiteY2" fmla="*/ 1202267 h 2226734"/>
              <a:gd name="connsiteX3" fmla="*/ 1888066 w 2032000"/>
              <a:gd name="connsiteY3" fmla="*/ 423334 h 2226734"/>
              <a:gd name="connsiteX4" fmla="*/ 2032000 w 2032000"/>
              <a:gd name="connsiteY4" fmla="*/ 0 h 222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2226734">
                <a:moveTo>
                  <a:pt x="0" y="2226734"/>
                </a:moveTo>
                <a:cubicBezTo>
                  <a:pt x="657577" y="2218972"/>
                  <a:pt x="1315155" y="2211211"/>
                  <a:pt x="1634066" y="2040467"/>
                </a:cubicBezTo>
                <a:cubicBezTo>
                  <a:pt x="1952977" y="1869723"/>
                  <a:pt x="1871133" y="1471789"/>
                  <a:pt x="1913466" y="1202267"/>
                </a:cubicBezTo>
                <a:cubicBezTo>
                  <a:pt x="1955799" y="932745"/>
                  <a:pt x="1868310" y="623712"/>
                  <a:pt x="1888066" y="423334"/>
                </a:cubicBezTo>
                <a:cubicBezTo>
                  <a:pt x="1907822" y="222956"/>
                  <a:pt x="1969911" y="111478"/>
                  <a:pt x="2032000" y="0"/>
                </a:cubicBezTo>
              </a:path>
            </a:pathLst>
          </a:custGeom>
          <a:noFill/>
          <a:ln>
            <a:solidFill>
              <a:srgbClr val="0066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80215-A2BF-415B-9357-F284E2E7B7DF}"/>
              </a:ext>
            </a:extLst>
          </p:cNvPr>
          <p:cNvSpPr txBox="1"/>
          <p:nvPr/>
        </p:nvSpPr>
        <p:spPr>
          <a:xfrm>
            <a:off x="177797" y="3707172"/>
            <a:ext cx="2099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How many ion channels there are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DFFE01-DC3F-4ADC-8C07-EC670FB9F6C6}"/>
              </a:ext>
            </a:extLst>
          </p:cNvPr>
          <p:cNvCxnSpPr>
            <a:cxnSpLocks/>
          </p:cNvCxnSpPr>
          <p:nvPr/>
        </p:nvCxnSpPr>
        <p:spPr>
          <a:xfrm flipV="1">
            <a:off x="2040467" y="2926545"/>
            <a:ext cx="1452513" cy="106571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6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20" grpId="0" animBg="1"/>
      <p:bldP spid="21" grpId="0" animBg="1"/>
      <p:bldP spid="32" grpId="0" animBg="1"/>
      <p:bldP spid="33" grpId="0"/>
      <p:bldP spid="36" grpId="0" animBg="1"/>
      <p:bldP spid="39" grpId="0"/>
      <p:bldP spid="40" grpId="0" animBg="1"/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3B5F556-AE74-4F3A-9AE9-272210EDB6DE}"/>
              </a:ext>
            </a:extLst>
          </p:cNvPr>
          <p:cNvSpPr/>
          <p:nvPr/>
        </p:nvSpPr>
        <p:spPr>
          <a:xfrm>
            <a:off x="4035283" y="2325757"/>
            <a:ext cx="1431212" cy="384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90F0C2-25EF-4670-9FDC-93EFAE32FEE0}"/>
              </a:ext>
            </a:extLst>
          </p:cNvPr>
          <p:cNvSpPr/>
          <p:nvPr/>
        </p:nvSpPr>
        <p:spPr>
          <a:xfrm>
            <a:off x="4412970" y="1908313"/>
            <a:ext cx="1431212" cy="384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017B4-0776-4AFE-92C4-E4C80B47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our cell as a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CFD5-7986-490C-A490-597256071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149" y="3424972"/>
            <a:ext cx="3110783" cy="267102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current source</a:t>
            </a:r>
            <a:r>
              <a:rPr lang="en-US" dirty="0"/>
              <a:t> simply provides a constant current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BC2B6-E142-4A25-B820-4DA86D14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95ECEC-8F14-4BEC-9046-EFF704079C14}"/>
                  </a:ext>
                </a:extLst>
              </p:cNvPr>
              <p:cNvSpPr/>
              <p:nvPr/>
            </p:nvSpPr>
            <p:spPr>
              <a:xfrm>
                <a:off x="337675" y="1779825"/>
                <a:ext cx="5571462" cy="1331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𝑚𝑒𝑚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𝑝𝑢𝑚𝑝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𝑚𝑒𝑚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𝑝𝑢𝑚𝑝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𝑚𝑒𝑚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𝐶𝑙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95ECEC-8F14-4BEC-9046-EFF704079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75" y="1779825"/>
                <a:ext cx="5571462" cy="1331968"/>
              </a:xfrm>
              <a:prstGeom prst="rect">
                <a:avLst/>
              </a:prstGeom>
              <a:blipFill>
                <a:blip r:embed="rId2"/>
                <a:stretch>
                  <a:fillRect l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8BBCB6A8-0047-40D4-9C44-922D28D9BE0C}"/>
              </a:ext>
            </a:extLst>
          </p:cNvPr>
          <p:cNvSpPr txBox="1"/>
          <p:nvPr/>
        </p:nvSpPr>
        <p:spPr>
          <a:xfrm>
            <a:off x="2730696" y="3450263"/>
            <a:ext cx="79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FDA729-444C-40B1-A2ED-5525B2FA6327}"/>
              </a:ext>
            </a:extLst>
          </p:cNvPr>
          <p:cNvGrpSpPr/>
          <p:nvPr/>
        </p:nvGrpSpPr>
        <p:grpSpPr>
          <a:xfrm>
            <a:off x="800973" y="3848195"/>
            <a:ext cx="4463779" cy="1617133"/>
            <a:chOff x="800973" y="3848195"/>
            <a:chExt cx="4463779" cy="161713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99EBB45-E50F-45C8-8B48-B0CEAEB41423}"/>
                </a:ext>
              </a:extLst>
            </p:cNvPr>
            <p:cNvSpPr/>
            <p:nvPr/>
          </p:nvSpPr>
          <p:spPr>
            <a:xfrm>
              <a:off x="1298012" y="3895000"/>
              <a:ext cx="606717" cy="14711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2F06EAB-8E63-462E-B6BD-3E52A4D2F6AD}"/>
                </a:ext>
              </a:extLst>
            </p:cNvPr>
            <p:cNvSpPr/>
            <p:nvPr/>
          </p:nvSpPr>
          <p:spPr>
            <a:xfrm>
              <a:off x="800973" y="3902877"/>
              <a:ext cx="606717" cy="14711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42E93D-2912-4C5F-AF34-E17272D314A0}"/>
                </a:ext>
              </a:extLst>
            </p:cNvPr>
            <p:cNvCxnSpPr>
              <a:cxnSpLocks/>
            </p:cNvCxnSpPr>
            <p:nvPr/>
          </p:nvCxnSpPr>
          <p:spPr>
            <a:xfrm>
              <a:off x="1536887" y="3856664"/>
              <a:ext cx="0" cy="16002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F77160-AA0D-4B5C-895F-641F3DD0FEC1}"/>
                </a:ext>
              </a:extLst>
            </p:cNvPr>
            <p:cNvSpPr/>
            <p:nvPr/>
          </p:nvSpPr>
          <p:spPr>
            <a:xfrm>
              <a:off x="1392964" y="4271530"/>
              <a:ext cx="279400" cy="6773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E67583E-C0C1-4AC7-B3DA-6DC371C647E3}"/>
                </a:ext>
              </a:extLst>
            </p:cNvPr>
            <p:cNvCxnSpPr>
              <a:cxnSpLocks/>
            </p:cNvCxnSpPr>
            <p:nvPr/>
          </p:nvCxnSpPr>
          <p:spPr>
            <a:xfrm>
              <a:off x="1228565" y="5448393"/>
              <a:ext cx="3305529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4E2C8C9-0CE8-47E2-B96E-69420C9513CA}"/>
                </a:ext>
              </a:extLst>
            </p:cNvPr>
            <p:cNvGrpSpPr/>
            <p:nvPr/>
          </p:nvGrpSpPr>
          <p:grpSpPr>
            <a:xfrm>
              <a:off x="1968693" y="4996194"/>
              <a:ext cx="926979" cy="377814"/>
              <a:chOff x="5892800" y="3496733"/>
              <a:chExt cx="852363" cy="346805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9426A6E-3152-441A-9BC7-70C7D9970D34}"/>
                  </a:ext>
                </a:extLst>
              </p:cNvPr>
              <p:cNvCxnSpPr/>
              <p:nvPr/>
            </p:nvCxnSpPr>
            <p:spPr>
              <a:xfrm>
                <a:off x="5892800" y="3496733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D92A93E-94A5-471E-ACDA-FD3645950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4399" y="3598332"/>
                <a:ext cx="2540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5FFA8B-6AE4-459C-BED7-82FAF08D1C93}"/>
                  </a:ext>
                </a:extLst>
              </p:cNvPr>
              <p:cNvSpPr txBox="1"/>
              <p:nvPr/>
            </p:nvSpPr>
            <p:spPr>
              <a:xfrm>
                <a:off x="6214533" y="3589275"/>
                <a:ext cx="530630" cy="254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/>
                  <a:t>77mV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D552D6C-A231-4138-B6E0-F37DD6179611}"/>
                </a:ext>
              </a:extLst>
            </p:cNvPr>
            <p:cNvGrpSpPr/>
            <p:nvPr/>
          </p:nvGrpSpPr>
          <p:grpSpPr>
            <a:xfrm>
              <a:off x="3196359" y="4974261"/>
              <a:ext cx="975758" cy="336266"/>
              <a:chOff x="5892800" y="3496733"/>
              <a:chExt cx="975758" cy="33626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EBB0EAE-A58E-4D3A-91B7-94878D842F48}"/>
                  </a:ext>
                </a:extLst>
              </p:cNvPr>
              <p:cNvCxnSpPr/>
              <p:nvPr/>
            </p:nvCxnSpPr>
            <p:spPr>
              <a:xfrm>
                <a:off x="5892800" y="3496733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B92DCBF-C169-4BC0-AB31-E6918681A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4399" y="3598332"/>
                <a:ext cx="2540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37C53B-F206-4207-89B9-30835549A921}"/>
                  </a:ext>
                </a:extLst>
              </p:cNvPr>
              <p:cNvSpPr txBox="1"/>
              <p:nvPr/>
            </p:nvSpPr>
            <p:spPr>
              <a:xfrm>
                <a:off x="6214533" y="3556000"/>
                <a:ext cx="654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/>
                  <a:t>-89mV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FF7F19F-1012-4786-B568-39DF0F2A41A7}"/>
                </a:ext>
              </a:extLst>
            </p:cNvPr>
            <p:cNvGrpSpPr/>
            <p:nvPr/>
          </p:nvGrpSpPr>
          <p:grpSpPr>
            <a:xfrm>
              <a:off x="4288558" y="4974261"/>
              <a:ext cx="975758" cy="361666"/>
              <a:chOff x="5892800" y="3496733"/>
              <a:chExt cx="975758" cy="36166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FCA2530-F152-4CEE-B4FD-15FE768A12FB}"/>
                  </a:ext>
                </a:extLst>
              </p:cNvPr>
              <p:cNvCxnSpPr/>
              <p:nvPr/>
            </p:nvCxnSpPr>
            <p:spPr>
              <a:xfrm>
                <a:off x="5892800" y="3496733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FDA6FAC-4495-4973-B5C7-5FB9A864D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4399" y="3598332"/>
                <a:ext cx="2540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E26CC0-22A0-4DBA-A2B0-E0C8D4ED2F9A}"/>
                  </a:ext>
                </a:extLst>
              </p:cNvPr>
              <p:cNvSpPr txBox="1"/>
              <p:nvPr/>
            </p:nvSpPr>
            <p:spPr>
              <a:xfrm>
                <a:off x="6214533" y="3581400"/>
                <a:ext cx="654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/>
                  <a:t>-71mV</a:t>
                </a:r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98707BF-7315-4EC9-83ED-CDF85C0A6303}"/>
                </a:ext>
              </a:extLst>
            </p:cNvPr>
            <p:cNvCxnSpPr>
              <a:cxnSpLocks/>
            </p:cNvCxnSpPr>
            <p:nvPr/>
          </p:nvCxnSpPr>
          <p:spPr>
            <a:xfrm>
              <a:off x="2205762" y="5075862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3558792-39F3-48F2-92B3-A932F1335DBB}"/>
                </a:ext>
              </a:extLst>
            </p:cNvPr>
            <p:cNvCxnSpPr>
              <a:cxnSpLocks/>
            </p:cNvCxnSpPr>
            <p:nvPr/>
          </p:nvCxnSpPr>
          <p:spPr>
            <a:xfrm>
              <a:off x="3424964" y="5084323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20F390-01F6-4192-AD7E-8755EA591263}"/>
                </a:ext>
              </a:extLst>
            </p:cNvPr>
            <p:cNvCxnSpPr>
              <a:cxnSpLocks/>
            </p:cNvCxnSpPr>
            <p:nvPr/>
          </p:nvCxnSpPr>
          <p:spPr>
            <a:xfrm>
              <a:off x="4525629" y="5084328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16463E-14ED-4CEE-AF0F-287B132CA438}"/>
                </a:ext>
              </a:extLst>
            </p:cNvPr>
            <p:cNvGrpSpPr/>
            <p:nvPr/>
          </p:nvGrpSpPr>
          <p:grpSpPr>
            <a:xfrm>
              <a:off x="1833227" y="4093729"/>
              <a:ext cx="381000" cy="685800"/>
              <a:chOff x="5562600" y="3429000"/>
              <a:chExt cx="381000" cy="68580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83FACBC-896A-4ECE-8E5C-F37EF6ED60AB}"/>
                  </a:ext>
                </a:extLst>
              </p:cNvPr>
              <p:cNvCxnSpPr/>
              <p:nvPr/>
            </p:nvCxnSpPr>
            <p:spPr>
              <a:xfrm>
                <a:off x="5715000" y="3429000"/>
                <a:ext cx="228600" cy="762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94EE440-2E84-43C6-8AE4-0E64AB1A620D}"/>
                  </a:ext>
                </a:extLst>
              </p:cNvPr>
              <p:cNvCxnSpPr/>
              <p:nvPr/>
            </p:nvCxnSpPr>
            <p:spPr>
              <a:xfrm flipV="1">
                <a:off x="5562600" y="35052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2485AFA-D6EB-4DC9-BA25-B826AE8BCD53}"/>
                  </a:ext>
                </a:extLst>
              </p:cNvPr>
              <p:cNvCxnSpPr/>
              <p:nvPr/>
            </p:nvCxnSpPr>
            <p:spPr>
              <a:xfrm flipH="1" flipV="1">
                <a:off x="5562600" y="36576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0C9D768-8B1A-44CB-9827-74B28BC9FE89}"/>
                  </a:ext>
                </a:extLst>
              </p:cNvPr>
              <p:cNvCxnSpPr/>
              <p:nvPr/>
            </p:nvCxnSpPr>
            <p:spPr>
              <a:xfrm flipV="1">
                <a:off x="5562600" y="38100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DDB293F-84EB-4366-9FB9-6E9B13CE570C}"/>
                  </a:ext>
                </a:extLst>
              </p:cNvPr>
              <p:cNvCxnSpPr/>
              <p:nvPr/>
            </p:nvCxnSpPr>
            <p:spPr>
              <a:xfrm flipH="1" flipV="1">
                <a:off x="5562600" y="39624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867676F-ED4B-4F2C-99BA-9965CB56CD1D}"/>
                </a:ext>
              </a:extLst>
            </p:cNvPr>
            <p:cNvCxnSpPr>
              <a:cxnSpLocks/>
            </p:cNvCxnSpPr>
            <p:nvPr/>
          </p:nvCxnSpPr>
          <p:spPr>
            <a:xfrm>
              <a:off x="2205760" y="4762597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C19B9A4-92F0-44EB-B901-3328BC791419}"/>
                </a:ext>
              </a:extLst>
            </p:cNvPr>
            <p:cNvGrpSpPr/>
            <p:nvPr/>
          </p:nvGrpSpPr>
          <p:grpSpPr>
            <a:xfrm>
              <a:off x="3035493" y="4093727"/>
              <a:ext cx="381000" cy="685800"/>
              <a:chOff x="5562600" y="3429000"/>
              <a:chExt cx="381000" cy="6858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87FB7CF-D271-4D46-87EB-AC7B438386FF}"/>
                  </a:ext>
                </a:extLst>
              </p:cNvPr>
              <p:cNvCxnSpPr/>
              <p:nvPr/>
            </p:nvCxnSpPr>
            <p:spPr>
              <a:xfrm>
                <a:off x="5715000" y="3429000"/>
                <a:ext cx="228600" cy="762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A873492-66A7-4669-B6CD-68A31D83C9D3}"/>
                  </a:ext>
                </a:extLst>
              </p:cNvPr>
              <p:cNvCxnSpPr/>
              <p:nvPr/>
            </p:nvCxnSpPr>
            <p:spPr>
              <a:xfrm flipV="1">
                <a:off x="5562600" y="35052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FC30352-EB10-45FD-ACBE-E3B79EB7415A}"/>
                  </a:ext>
                </a:extLst>
              </p:cNvPr>
              <p:cNvCxnSpPr/>
              <p:nvPr/>
            </p:nvCxnSpPr>
            <p:spPr>
              <a:xfrm flipH="1" flipV="1">
                <a:off x="5562600" y="36576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04095E3-FCC6-4362-BD38-EB21B58273C9}"/>
                  </a:ext>
                </a:extLst>
              </p:cNvPr>
              <p:cNvCxnSpPr/>
              <p:nvPr/>
            </p:nvCxnSpPr>
            <p:spPr>
              <a:xfrm flipV="1">
                <a:off x="5562600" y="38100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042C4AB-5678-4DFF-AC36-1C45603DC394}"/>
                  </a:ext>
                </a:extLst>
              </p:cNvPr>
              <p:cNvCxnSpPr/>
              <p:nvPr/>
            </p:nvCxnSpPr>
            <p:spPr>
              <a:xfrm flipH="1" flipV="1">
                <a:off x="5562600" y="39624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832D2F-02A6-414D-994E-CBF3A4472604}"/>
                </a:ext>
              </a:extLst>
            </p:cNvPr>
            <p:cNvCxnSpPr>
              <a:cxnSpLocks/>
            </p:cNvCxnSpPr>
            <p:nvPr/>
          </p:nvCxnSpPr>
          <p:spPr>
            <a:xfrm>
              <a:off x="3408026" y="4762595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7007D85-BA49-40F7-9D8A-BF424FDFAC48}"/>
                </a:ext>
              </a:extLst>
            </p:cNvPr>
            <p:cNvGrpSpPr/>
            <p:nvPr/>
          </p:nvGrpSpPr>
          <p:grpSpPr>
            <a:xfrm>
              <a:off x="4153097" y="4093724"/>
              <a:ext cx="381000" cy="685800"/>
              <a:chOff x="5562600" y="3429000"/>
              <a:chExt cx="381000" cy="685800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CAE411F-E513-4DE0-8365-069F07337A5A}"/>
                  </a:ext>
                </a:extLst>
              </p:cNvPr>
              <p:cNvCxnSpPr/>
              <p:nvPr/>
            </p:nvCxnSpPr>
            <p:spPr>
              <a:xfrm>
                <a:off x="5715000" y="3429000"/>
                <a:ext cx="228600" cy="762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DC30496-6CB2-4DC0-A9EB-51EBD9037CE9}"/>
                  </a:ext>
                </a:extLst>
              </p:cNvPr>
              <p:cNvCxnSpPr/>
              <p:nvPr/>
            </p:nvCxnSpPr>
            <p:spPr>
              <a:xfrm flipV="1">
                <a:off x="5562600" y="35052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606D98B-79A7-4CCA-86D3-66E324788A46}"/>
                  </a:ext>
                </a:extLst>
              </p:cNvPr>
              <p:cNvCxnSpPr/>
              <p:nvPr/>
            </p:nvCxnSpPr>
            <p:spPr>
              <a:xfrm flipH="1" flipV="1">
                <a:off x="5562600" y="36576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6D6029D-63EC-42D1-978E-321E32954E21}"/>
                  </a:ext>
                </a:extLst>
              </p:cNvPr>
              <p:cNvCxnSpPr/>
              <p:nvPr/>
            </p:nvCxnSpPr>
            <p:spPr>
              <a:xfrm flipV="1">
                <a:off x="5562600" y="38100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3E5035A-3DCF-4B2B-9B4B-7A42911FC0CF}"/>
                  </a:ext>
                </a:extLst>
              </p:cNvPr>
              <p:cNvCxnSpPr/>
              <p:nvPr/>
            </p:nvCxnSpPr>
            <p:spPr>
              <a:xfrm flipH="1" flipV="1">
                <a:off x="5562600" y="39624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C9C15AD-B48D-4D51-88E4-8720DDD923AA}"/>
                </a:ext>
              </a:extLst>
            </p:cNvPr>
            <p:cNvCxnSpPr>
              <a:cxnSpLocks/>
            </p:cNvCxnSpPr>
            <p:nvPr/>
          </p:nvCxnSpPr>
          <p:spPr>
            <a:xfrm>
              <a:off x="4525630" y="4762592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F621D8-CD5F-410E-B1E5-8F805C0A275C}"/>
                </a:ext>
              </a:extLst>
            </p:cNvPr>
            <p:cNvCxnSpPr>
              <a:cxnSpLocks/>
            </p:cNvCxnSpPr>
            <p:nvPr/>
          </p:nvCxnSpPr>
          <p:spPr>
            <a:xfrm>
              <a:off x="1220098" y="3873594"/>
              <a:ext cx="311079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DFB9FD7-6502-4F77-A1C3-EE31E5498967}"/>
                </a:ext>
              </a:extLst>
            </p:cNvPr>
            <p:cNvCxnSpPr>
              <a:cxnSpLocks/>
            </p:cNvCxnSpPr>
            <p:nvPr/>
          </p:nvCxnSpPr>
          <p:spPr>
            <a:xfrm>
              <a:off x="2002555" y="3882065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3E15917-B8C1-47E2-800C-4BB5FB3AB6D1}"/>
                </a:ext>
              </a:extLst>
            </p:cNvPr>
            <p:cNvCxnSpPr>
              <a:cxnSpLocks/>
            </p:cNvCxnSpPr>
            <p:nvPr/>
          </p:nvCxnSpPr>
          <p:spPr>
            <a:xfrm>
              <a:off x="3204821" y="3898995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6891AB-5778-4DB6-BB26-3BC59D346A0B}"/>
                </a:ext>
              </a:extLst>
            </p:cNvPr>
            <p:cNvCxnSpPr>
              <a:cxnSpLocks/>
            </p:cNvCxnSpPr>
            <p:nvPr/>
          </p:nvCxnSpPr>
          <p:spPr>
            <a:xfrm>
              <a:off x="4313954" y="3890532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6528E8D-9D99-4C89-A1DB-8DED50E6C3C8}"/>
                </a:ext>
              </a:extLst>
            </p:cNvPr>
            <p:cNvSpPr txBox="1"/>
            <p:nvPr/>
          </p:nvSpPr>
          <p:spPr>
            <a:xfrm>
              <a:off x="2205757" y="4169927"/>
              <a:ext cx="38472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err="1"/>
                <a:t>G</a:t>
              </a:r>
              <a:r>
                <a:rPr lang="en-US" sz="2000" baseline="-25000" dirty="0" err="1"/>
                <a:t>Na</a:t>
              </a:r>
              <a:endParaRPr lang="en-US" sz="2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5D65AA3-4337-4171-A538-7D0096B2A1D1}"/>
                </a:ext>
              </a:extLst>
            </p:cNvPr>
            <p:cNvSpPr txBox="1"/>
            <p:nvPr/>
          </p:nvSpPr>
          <p:spPr>
            <a:xfrm>
              <a:off x="3357224" y="4152993"/>
              <a:ext cx="30938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G</a:t>
              </a:r>
              <a:r>
                <a:rPr lang="en-US" sz="2000" baseline="-25000" dirty="0"/>
                <a:t>K</a:t>
              </a:r>
              <a:endParaRPr lang="en-US" sz="2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71B1B6E-34AA-4DA1-A6E0-A900F63F1D7E}"/>
                </a:ext>
              </a:extLst>
            </p:cNvPr>
            <p:cNvSpPr txBox="1"/>
            <p:nvPr/>
          </p:nvSpPr>
          <p:spPr>
            <a:xfrm>
              <a:off x="4542557" y="4169927"/>
              <a:ext cx="34785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err="1"/>
                <a:t>G</a:t>
              </a:r>
              <a:r>
                <a:rPr lang="en-US" sz="2000" baseline="-25000" dirty="0" err="1"/>
                <a:t>Cl</a:t>
              </a:r>
              <a:endParaRPr lang="en-US" sz="20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63DD878-36FA-41EF-81DA-DA2193279A78}"/>
                </a:ext>
              </a:extLst>
            </p:cNvPr>
            <p:cNvCxnSpPr>
              <a:cxnSpLocks/>
            </p:cNvCxnSpPr>
            <p:nvPr/>
          </p:nvCxnSpPr>
          <p:spPr>
            <a:xfrm>
              <a:off x="1532664" y="4457797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34C62A6-C76B-4C2D-99E0-9773A4A73A81}"/>
                </a:ext>
              </a:extLst>
            </p:cNvPr>
            <p:cNvCxnSpPr>
              <a:cxnSpLocks/>
            </p:cNvCxnSpPr>
            <p:nvPr/>
          </p:nvCxnSpPr>
          <p:spPr>
            <a:xfrm>
              <a:off x="1223621" y="3848195"/>
              <a:ext cx="0" cy="16002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5FBE0AB-11D0-466B-8861-7EDA7F5485F8}"/>
                </a:ext>
              </a:extLst>
            </p:cNvPr>
            <p:cNvSpPr/>
            <p:nvPr/>
          </p:nvSpPr>
          <p:spPr>
            <a:xfrm>
              <a:off x="1079698" y="4263061"/>
              <a:ext cx="279400" cy="6773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20EE502-22D8-45C5-AEC6-2C3C8EF693B4}"/>
                </a:ext>
              </a:extLst>
            </p:cNvPr>
            <p:cNvCxnSpPr>
              <a:cxnSpLocks/>
            </p:cNvCxnSpPr>
            <p:nvPr/>
          </p:nvCxnSpPr>
          <p:spPr>
            <a:xfrm>
              <a:off x="1219398" y="4449328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DD9404-7825-41A5-97F3-C83039373477}"/>
                </a:ext>
              </a:extLst>
            </p:cNvPr>
            <p:cNvSpPr txBox="1"/>
            <p:nvPr/>
          </p:nvSpPr>
          <p:spPr>
            <a:xfrm>
              <a:off x="901894" y="3924391"/>
              <a:ext cx="26930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err="1"/>
                <a:t>j</a:t>
              </a:r>
              <a:r>
                <a:rPr lang="en-US" sz="2000" baseline="-25000" dirty="0" err="1"/>
                <a:t>Na</a:t>
              </a:r>
              <a:endParaRPr lang="en-US" sz="2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2910A0-6B49-4657-A1C4-9143B4A90321}"/>
                </a:ext>
              </a:extLst>
            </p:cNvPr>
            <p:cNvSpPr txBox="1"/>
            <p:nvPr/>
          </p:nvSpPr>
          <p:spPr>
            <a:xfrm>
              <a:off x="1589964" y="3915926"/>
              <a:ext cx="19396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err="1"/>
                <a:t>j</a:t>
              </a:r>
              <a:r>
                <a:rPr lang="en-US" sz="2000" baseline="-25000" dirty="0" err="1"/>
                <a:t>K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7359CF74-F00F-4C29-8672-C19893A701F0}"/>
                    </a:ext>
                  </a:extLst>
                </p:cNvPr>
                <p:cNvSpPr/>
                <p:nvPr/>
              </p:nvSpPr>
              <p:spPr>
                <a:xfrm>
                  <a:off x="2390482" y="4751944"/>
                  <a:ext cx="479991" cy="406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7359CF74-F00F-4C29-8672-C19893A701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0482" y="4751944"/>
                  <a:ext cx="479991" cy="406201"/>
                </a:xfrm>
                <a:prstGeom prst="rect">
                  <a:avLst/>
                </a:prstGeom>
                <a:blipFill>
                  <a:blip r:embed="rId3"/>
                  <a:stretch>
                    <a:fillRect r="-11392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B82F388-2990-4D27-A12C-917F0F69EA4F}"/>
                    </a:ext>
                  </a:extLst>
                </p:cNvPr>
                <p:cNvSpPr/>
                <p:nvPr/>
              </p:nvSpPr>
              <p:spPr>
                <a:xfrm>
                  <a:off x="3647756" y="4727345"/>
                  <a:ext cx="479991" cy="4045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B82F388-2990-4D27-A12C-917F0F69EA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756" y="4727345"/>
                  <a:ext cx="479991" cy="404598"/>
                </a:xfrm>
                <a:prstGeom prst="rect">
                  <a:avLst/>
                </a:prstGeom>
                <a:blipFill>
                  <a:blip r:embed="rId4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AEBBB6A7-1751-4DE0-ACB6-1DE08AB243EE}"/>
                    </a:ext>
                  </a:extLst>
                </p:cNvPr>
                <p:cNvSpPr/>
                <p:nvPr/>
              </p:nvSpPr>
              <p:spPr>
                <a:xfrm>
                  <a:off x="4784761" y="4703184"/>
                  <a:ext cx="479991" cy="4128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𝐶𝑙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AEBBB6A7-1751-4DE0-ACB6-1DE08AB243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761" y="4703184"/>
                  <a:ext cx="479991" cy="412870"/>
                </a:xfrm>
                <a:prstGeom prst="rect">
                  <a:avLst/>
                </a:prstGeom>
                <a:blipFill>
                  <a:blip r:embed="rId5"/>
                  <a:stretch>
                    <a:fillRect b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20132C3-E809-4360-9189-F5D2766B7569}"/>
              </a:ext>
            </a:extLst>
          </p:cNvPr>
          <p:cNvSpPr txBox="1"/>
          <p:nvPr/>
        </p:nvSpPr>
        <p:spPr>
          <a:xfrm>
            <a:off x="2010171" y="5409780"/>
            <a:ext cx="79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ECF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0392D1-6556-4938-B7A8-E7D2F8B3F159}"/>
              </a:ext>
            </a:extLst>
          </p:cNvPr>
          <p:cNvSpPr txBox="1"/>
          <p:nvPr/>
        </p:nvSpPr>
        <p:spPr>
          <a:xfrm>
            <a:off x="69583" y="3848195"/>
            <a:ext cx="430887" cy="1181333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2800" i="1" dirty="0" err="1"/>
              <a:t>V</a:t>
            </a:r>
            <a:r>
              <a:rPr lang="en-US" sz="2800" baseline="-25000" dirty="0" err="1"/>
              <a:t>mem</a:t>
            </a:r>
            <a:endParaRPr lang="en-US" sz="2800" i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542EB2-107E-4F27-A27E-D583D8069DDB}"/>
              </a:ext>
            </a:extLst>
          </p:cNvPr>
          <p:cNvCxnSpPr/>
          <p:nvPr/>
        </p:nvCxnSpPr>
        <p:spPr>
          <a:xfrm>
            <a:off x="241949" y="5172027"/>
            <a:ext cx="0" cy="46858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D2640E-7EDA-4746-A4EC-4534AC984872}"/>
              </a:ext>
            </a:extLst>
          </p:cNvPr>
          <p:cNvCxnSpPr>
            <a:cxnSpLocks/>
          </p:cNvCxnSpPr>
          <p:nvPr/>
        </p:nvCxnSpPr>
        <p:spPr>
          <a:xfrm flipV="1">
            <a:off x="285026" y="3835521"/>
            <a:ext cx="0" cy="46858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8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0" grpId="0" animBg="1"/>
      <p:bldP spid="70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0B614A5-3AEB-4EA1-8594-8A5E577C3CC1}"/>
              </a:ext>
            </a:extLst>
          </p:cNvPr>
          <p:cNvSpPr/>
          <p:nvPr/>
        </p:nvSpPr>
        <p:spPr>
          <a:xfrm>
            <a:off x="4324940" y="4755967"/>
            <a:ext cx="1046638" cy="579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DA98F85-D668-470C-9724-260F6061D41C}"/>
              </a:ext>
            </a:extLst>
          </p:cNvPr>
          <p:cNvSpPr/>
          <p:nvPr/>
        </p:nvSpPr>
        <p:spPr>
          <a:xfrm>
            <a:off x="3324746" y="2689948"/>
            <a:ext cx="494258" cy="384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9EBB45-E50F-45C8-8B48-B0CEAEB41423}"/>
              </a:ext>
            </a:extLst>
          </p:cNvPr>
          <p:cNvSpPr/>
          <p:nvPr/>
        </p:nvSpPr>
        <p:spPr>
          <a:xfrm>
            <a:off x="3138870" y="4762592"/>
            <a:ext cx="1046638" cy="579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3B5F556-AE74-4F3A-9AE9-272210EDB6DE}"/>
              </a:ext>
            </a:extLst>
          </p:cNvPr>
          <p:cNvSpPr/>
          <p:nvPr/>
        </p:nvSpPr>
        <p:spPr>
          <a:xfrm>
            <a:off x="3172346" y="2272508"/>
            <a:ext cx="494258" cy="384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F06EAB-8E63-462E-B6BD-3E52A4D2F6AD}"/>
              </a:ext>
            </a:extLst>
          </p:cNvPr>
          <p:cNvSpPr/>
          <p:nvPr/>
        </p:nvSpPr>
        <p:spPr>
          <a:xfrm>
            <a:off x="1953912" y="4813394"/>
            <a:ext cx="949869" cy="5606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90F0C2-25EF-4670-9FDC-93EFAE32FEE0}"/>
              </a:ext>
            </a:extLst>
          </p:cNvPr>
          <p:cNvSpPr/>
          <p:nvPr/>
        </p:nvSpPr>
        <p:spPr>
          <a:xfrm>
            <a:off x="3500789" y="1852501"/>
            <a:ext cx="479725" cy="384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017B4-0776-4AFE-92C4-E4C80B47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our cell as a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CFD5-7986-490C-A490-597256071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149" y="3424972"/>
            <a:ext cx="3110783" cy="267102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voltage source</a:t>
            </a:r>
            <a:r>
              <a:rPr lang="en-US" dirty="0"/>
              <a:t> (a.k.a. a </a:t>
            </a:r>
            <a:r>
              <a:rPr lang="en-US" i="1" dirty="0"/>
              <a:t>battery</a:t>
            </a:r>
            <a:r>
              <a:rPr lang="en-US" dirty="0"/>
              <a:t>) simply provides a constant voltage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BC2B6-E142-4A25-B820-4DA86D14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95ECEC-8F14-4BEC-9046-EFF704079C14}"/>
                  </a:ext>
                </a:extLst>
              </p:cNvPr>
              <p:cNvSpPr/>
              <p:nvPr/>
            </p:nvSpPr>
            <p:spPr>
              <a:xfrm>
                <a:off x="337675" y="1779825"/>
                <a:ext cx="5660332" cy="1331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𝑚𝑒𝑚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𝑝𝑢𝑚𝑝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𝑚𝑒𝑚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𝑝𝑢𝑚𝑝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𝑚𝑒𝑚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𝐶𝑙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95ECEC-8F14-4BEC-9046-EFF704079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75" y="1779825"/>
                <a:ext cx="5660332" cy="1331968"/>
              </a:xfrm>
              <a:prstGeom prst="rect">
                <a:avLst/>
              </a:prstGeo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42E93D-2912-4C5F-AF34-E17272D314A0}"/>
              </a:ext>
            </a:extLst>
          </p:cNvPr>
          <p:cNvCxnSpPr>
            <a:cxnSpLocks/>
          </p:cNvCxnSpPr>
          <p:nvPr/>
        </p:nvCxnSpPr>
        <p:spPr>
          <a:xfrm>
            <a:off x="1536887" y="3856664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5F77160-AA0D-4B5C-895F-641F3DD0FEC1}"/>
              </a:ext>
            </a:extLst>
          </p:cNvPr>
          <p:cNvSpPr/>
          <p:nvPr/>
        </p:nvSpPr>
        <p:spPr>
          <a:xfrm>
            <a:off x="1392964" y="4271530"/>
            <a:ext cx="279400" cy="6773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67583E-C0C1-4AC7-B3DA-6DC371C647E3}"/>
              </a:ext>
            </a:extLst>
          </p:cNvPr>
          <p:cNvCxnSpPr>
            <a:cxnSpLocks/>
          </p:cNvCxnSpPr>
          <p:nvPr/>
        </p:nvCxnSpPr>
        <p:spPr>
          <a:xfrm>
            <a:off x="1228565" y="5448393"/>
            <a:ext cx="33055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E2C8C9-0CE8-47E2-B96E-69420C9513CA}"/>
              </a:ext>
            </a:extLst>
          </p:cNvPr>
          <p:cNvGrpSpPr/>
          <p:nvPr/>
        </p:nvGrpSpPr>
        <p:grpSpPr>
          <a:xfrm>
            <a:off x="1968693" y="4996194"/>
            <a:ext cx="926979" cy="377814"/>
            <a:chOff x="5892800" y="3496733"/>
            <a:chExt cx="852363" cy="34680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426A6E-3152-441A-9BC7-70C7D9970D34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92A93E-94A5-471E-ACDA-FD3645950A25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5FFA8B-6AE4-459C-BED7-82FAF08D1C93}"/>
                </a:ext>
              </a:extLst>
            </p:cNvPr>
            <p:cNvSpPr txBox="1"/>
            <p:nvPr/>
          </p:nvSpPr>
          <p:spPr>
            <a:xfrm>
              <a:off x="6214533" y="3589275"/>
              <a:ext cx="530630" cy="2542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77mV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552D6C-A231-4138-B6E0-F37DD6179611}"/>
              </a:ext>
            </a:extLst>
          </p:cNvPr>
          <p:cNvGrpSpPr/>
          <p:nvPr/>
        </p:nvGrpSpPr>
        <p:grpSpPr>
          <a:xfrm>
            <a:off x="3196359" y="4974261"/>
            <a:ext cx="975758" cy="336266"/>
            <a:chOff x="5892800" y="3496733"/>
            <a:chExt cx="975758" cy="33626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EBB0EAE-A58E-4D3A-91B7-94878D842F48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92DCBF-C169-4BC0-AB31-E6918681A705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37C53B-F206-4207-89B9-30835549A921}"/>
                </a:ext>
              </a:extLst>
            </p:cNvPr>
            <p:cNvSpPr txBox="1"/>
            <p:nvPr/>
          </p:nvSpPr>
          <p:spPr>
            <a:xfrm>
              <a:off x="6214533" y="3556000"/>
              <a:ext cx="65402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-89mV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F7F19F-1012-4786-B568-39DF0F2A41A7}"/>
              </a:ext>
            </a:extLst>
          </p:cNvPr>
          <p:cNvGrpSpPr/>
          <p:nvPr/>
        </p:nvGrpSpPr>
        <p:grpSpPr>
          <a:xfrm>
            <a:off x="4288558" y="4974261"/>
            <a:ext cx="975758" cy="361666"/>
            <a:chOff x="5892800" y="3496733"/>
            <a:chExt cx="975758" cy="36166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CA2530-F152-4CEE-B4FD-15FE768A12FB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FDA6FAC-4495-4973-B5C7-5FB9A864DBE4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E26CC0-22A0-4DBA-A2B0-E0C8D4ED2F9A}"/>
                </a:ext>
              </a:extLst>
            </p:cNvPr>
            <p:cNvSpPr txBox="1"/>
            <p:nvPr/>
          </p:nvSpPr>
          <p:spPr>
            <a:xfrm>
              <a:off x="6214533" y="3581400"/>
              <a:ext cx="65402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-71mV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8707BF-7315-4EC9-83ED-CDF85C0A6303}"/>
              </a:ext>
            </a:extLst>
          </p:cNvPr>
          <p:cNvCxnSpPr>
            <a:cxnSpLocks/>
          </p:cNvCxnSpPr>
          <p:nvPr/>
        </p:nvCxnSpPr>
        <p:spPr>
          <a:xfrm>
            <a:off x="2205762" y="5075862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558792-39F3-48F2-92B3-A932F1335DBB}"/>
              </a:ext>
            </a:extLst>
          </p:cNvPr>
          <p:cNvCxnSpPr>
            <a:cxnSpLocks/>
          </p:cNvCxnSpPr>
          <p:nvPr/>
        </p:nvCxnSpPr>
        <p:spPr>
          <a:xfrm>
            <a:off x="3424964" y="5084323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20F390-01F6-4192-AD7E-8755EA591263}"/>
              </a:ext>
            </a:extLst>
          </p:cNvPr>
          <p:cNvCxnSpPr>
            <a:cxnSpLocks/>
          </p:cNvCxnSpPr>
          <p:nvPr/>
        </p:nvCxnSpPr>
        <p:spPr>
          <a:xfrm>
            <a:off x="4525629" y="5084328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16463E-14ED-4CEE-AF0F-287B132CA438}"/>
              </a:ext>
            </a:extLst>
          </p:cNvPr>
          <p:cNvGrpSpPr/>
          <p:nvPr/>
        </p:nvGrpSpPr>
        <p:grpSpPr>
          <a:xfrm>
            <a:off x="1833227" y="4093729"/>
            <a:ext cx="381000" cy="685800"/>
            <a:chOff x="5562600" y="3429000"/>
            <a:chExt cx="381000" cy="6858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83FACBC-896A-4ECE-8E5C-F37EF6ED60AB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4EE440-2E84-43C6-8AE4-0E64AB1A620D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2485AFA-D6EB-4DC9-BA25-B826AE8BCD53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C9D768-8B1A-44CB-9827-74B28BC9FE89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DB293F-84EB-4366-9FB9-6E9B13CE570C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67676F-ED4B-4F2C-99BA-9965CB56CD1D}"/>
              </a:ext>
            </a:extLst>
          </p:cNvPr>
          <p:cNvCxnSpPr>
            <a:cxnSpLocks/>
          </p:cNvCxnSpPr>
          <p:nvPr/>
        </p:nvCxnSpPr>
        <p:spPr>
          <a:xfrm>
            <a:off x="2205760" y="4762597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19B9A4-92F0-44EB-B901-3328BC791419}"/>
              </a:ext>
            </a:extLst>
          </p:cNvPr>
          <p:cNvGrpSpPr/>
          <p:nvPr/>
        </p:nvGrpSpPr>
        <p:grpSpPr>
          <a:xfrm>
            <a:off x="3035493" y="4093727"/>
            <a:ext cx="381000" cy="685800"/>
            <a:chOff x="5562600" y="3429000"/>
            <a:chExt cx="381000" cy="6858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87FB7CF-D271-4D46-87EB-AC7B438386FF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873492-66A7-4669-B6CD-68A31D83C9D3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C30352-EB10-45FD-ACBE-E3B79EB7415A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4095E3-FCC6-4362-BD38-EB21B58273C9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42C4AB-5678-4DFF-AC36-1C45603DC394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832D2F-02A6-414D-994E-CBF3A4472604}"/>
              </a:ext>
            </a:extLst>
          </p:cNvPr>
          <p:cNvCxnSpPr>
            <a:cxnSpLocks/>
          </p:cNvCxnSpPr>
          <p:nvPr/>
        </p:nvCxnSpPr>
        <p:spPr>
          <a:xfrm>
            <a:off x="3408026" y="4762595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007D85-BA49-40F7-9D8A-BF424FDFAC48}"/>
              </a:ext>
            </a:extLst>
          </p:cNvPr>
          <p:cNvGrpSpPr/>
          <p:nvPr/>
        </p:nvGrpSpPr>
        <p:grpSpPr>
          <a:xfrm>
            <a:off x="4153097" y="4093724"/>
            <a:ext cx="381000" cy="685800"/>
            <a:chOff x="5562600" y="3429000"/>
            <a:chExt cx="381000" cy="6858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CAE411F-E513-4DE0-8365-069F07337A5A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DC30496-6CB2-4DC0-A9EB-51EBD9037CE9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606D98B-79A7-4CCA-86D3-66E324788A46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D6029D-63EC-42D1-978E-321E32954E21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3E5035A-3DCF-4B2B-9B4B-7A42911FC0CF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9C15AD-B48D-4D51-88E4-8720DDD923AA}"/>
              </a:ext>
            </a:extLst>
          </p:cNvPr>
          <p:cNvCxnSpPr>
            <a:cxnSpLocks/>
          </p:cNvCxnSpPr>
          <p:nvPr/>
        </p:nvCxnSpPr>
        <p:spPr>
          <a:xfrm>
            <a:off x="4525630" y="4762592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2F621D8-CD5F-410E-B1E5-8F805C0A275C}"/>
              </a:ext>
            </a:extLst>
          </p:cNvPr>
          <p:cNvCxnSpPr>
            <a:cxnSpLocks/>
          </p:cNvCxnSpPr>
          <p:nvPr/>
        </p:nvCxnSpPr>
        <p:spPr>
          <a:xfrm>
            <a:off x="1220098" y="3873594"/>
            <a:ext cx="311079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FB9FD7-6502-4F77-A1C3-EE31E5498967}"/>
              </a:ext>
            </a:extLst>
          </p:cNvPr>
          <p:cNvCxnSpPr>
            <a:cxnSpLocks/>
          </p:cNvCxnSpPr>
          <p:nvPr/>
        </p:nvCxnSpPr>
        <p:spPr>
          <a:xfrm>
            <a:off x="2002555" y="3882065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E15917-B8C1-47E2-800C-4BB5FB3AB6D1}"/>
              </a:ext>
            </a:extLst>
          </p:cNvPr>
          <p:cNvCxnSpPr>
            <a:cxnSpLocks/>
          </p:cNvCxnSpPr>
          <p:nvPr/>
        </p:nvCxnSpPr>
        <p:spPr>
          <a:xfrm>
            <a:off x="3204821" y="3898995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26891AB-5778-4DB6-BB26-3BC59D346A0B}"/>
              </a:ext>
            </a:extLst>
          </p:cNvPr>
          <p:cNvCxnSpPr>
            <a:cxnSpLocks/>
          </p:cNvCxnSpPr>
          <p:nvPr/>
        </p:nvCxnSpPr>
        <p:spPr>
          <a:xfrm>
            <a:off x="4313954" y="3890532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CB6A8-0047-40D4-9C44-922D28D9BE0C}"/>
              </a:ext>
            </a:extLst>
          </p:cNvPr>
          <p:cNvSpPr txBox="1"/>
          <p:nvPr/>
        </p:nvSpPr>
        <p:spPr>
          <a:xfrm>
            <a:off x="2730696" y="3450263"/>
            <a:ext cx="79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ICF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528E8D-9D99-4C89-A1DB-8DED50E6C3C8}"/>
              </a:ext>
            </a:extLst>
          </p:cNvPr>
          <p:cNvSpPr txBox="1"/>
          <p:nvPr/>
        </p:nvSpPr>
        <p:spPr>
          <a:xfrm>
            <a:off x="2205757" y="4169927"/>
            <a:ext cx="38472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err="1"/>
              <a:t>G</a:t>
            </a:r>
            <a:r>
              <a:rPr lang="en-US" sz="2000" baseline="-25000" dirty="0" err="1"/>
              <a:t>Na</a:t>
            </a:r>
            <a:endParaRPr lang="en-US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D65AA3-4337-4171-A538-7D0096B2A1D1}"/>
              </a:ext>
            </a:extLst>
          </p:cNvPr>
          <p:cNvSpPr txBox="1"/>
          <p:nvPr/>
        </p:nvSpPr>
        <p:spPr>
          <a:xfrm>
            <a:off x="3357224" y="4152993"/>
            <a:ext cx="3093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G</a:t>
            </a:r>
            <a:r>
              <a:rPr lang="en-US" sz="2000" baseline="-25000" dirty="0"/>
              <a:t>K</a:t>
            </a:r>
            <a:endParaRPr lang="en-US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1B1B6E-34AA-4DA1-A6E0-A900F63F1D7E}"/>
              </a:ext>
            </a:extLst>
          </p:cNvPr>
          <p:cNvSpPr txBox="1"/>
          <p:nvPr/>
        </p:nvSpPr>
        <p:spPr>
          <a:xfrm>
            <a:off x="4542557" y="4169927"/>
            <a:ext cx="34785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err="1"/>
              <a:t>G</a:t>
            </a:r>
            <a:r>
              <a:rPr lang="en-US" sz="2000" baseline="-25000" dirty="0" err="1"/>
              <a:t>Cl</a:t>
            </a:r>
            <a:endParaRPr lang="en-US" sz="20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63DD878-36FA-41EF-81DA-DA2193279A78}"/>
              </a:ext>
            </a:extLst>
          </p:cNvPr>
          <p:cNvCxnSpPr>
            <a:cxnSpLocks/>
          </p:cNvCxnSpPr>
          <p:nvPr/>
        </p:nvCxnSpPr>
        <p:spPr>
          <a:xfrm>
            <a:off x="1532664" y="4457797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4C62A6-C76B-4C2D-99E0-9773A4A73A81}"/>
              </a:ext>
            </a:extLst>
          </p:cNvPr>
          <p:cNvCxnSpPr>
            <a:cxnSpLocks/>
          </p:cNvCxnSpPr>
          <p:nvPr/>
        </p:nvCxnSpPr>
        <p:spPr>
          <a:xfrm>
            <a:off x="1223621" y="3848195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A5FBE0AB-11D0-466B-8861-7EDA7F5485F8}"/>
              </a:ext>
            </a:extLst>
          </p:cNvPr>
          <p:cNvSpPr/>
          <p:nvPr/>
        </p:nvSpPr>
        <p:spPr>
          <a:xfrm>
            <a:off x="1079698" y="4263061"/>
            <a:ext cx="279400" cy="6773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0EE502-22D8-45C5-AEC6-2C3C8EF693B4}"/>
              </a:ext>
            </a:extLst>
          </p:cNvPr>
          <p:cNvCxnSpPr>
            <a:cxnSpLocks/>
          </p:cNvCxnSpPr>
          <p:nvPr/>
        </p:nvCxnSpPr>
        <p:spPr>
          <a:xfrm>
            <a:off x="1219398" y="4449328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CDD9404-7825-41A5-97F3-C83039373477}"/>
              </a:ext>
            </a:extLst>
          </p:cNvPr>
          <p:cNvSpPr txBox="1"/>
          <p:nvPr/>
        </p:nvSpPr>
        <p:spPr>
          <a:xfrm>
            <a:off x="901894" y="3924391"/>
            <a:ext cx="26930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err="1"/>
              <a:t>j</a:t>
            </a:r>
            <a:r>
              <a:rPr lang="en-US" sz="2000" baseline="-25000" dirty="0" err="1"/>
              <a:t>Na</a:t>
            </a:r>
            <a:endParaRPr lang="en-US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2910A0-6B49-4657-A1C4-9143B4A90321}"/>
              </a:ext>
            </a:extLst>
          </p:cNvPr>
          <p:cNvSpPr txBox="1"/>
          <p:nvPr/>
        </p:nvSpPr>
        <p:spPr>
          <a:xfrm>
            <a:off x="1567937" y="3915926"/>
            <a:ext cx="2144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err="1"/>
              <a:t>j</a:t>
            </a:r>
            <a:r>
              <a:rPr lang="en-US" sz="2000" baseline="-25000" dirty="0" err="1"/>
              <a:t>K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359CF74-F00F-4C29-8672-C19893A701F0}"/>
                  </a:ext>
                </a:extLst>
              </p:cNvPr>
              <p:cNvSpPr/>
              <p:nvPr/>
            </p:nvSpPr>
            <p:spPr>
              <a:xfrm>
                <a:off x="2390482" y="4751944"/>
                <a:ext cx="479991" cy="406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359CF74-F00F-4C29-8672-C19893A70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482" y="4751944"/>
                <a:ext cx="479991" cy="406201"/>
              </a:xfrm>
              <a:prstGeom prst="rect">
                <a:avLst/>
              </a:prstGeom>
              <a:blipFill>
                <a:blip r:embed="rId3"/>
                <a:stretch>
                  <a:fillRect r="-11392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B82F388-2990-4D27-A12C-917F0F69EA4F}"/>
                  </a:ext>
                </a:extLst>
              </p:cNvPr>
              <p:cNvSpPr/>
              <p:nvPr/>
            </p:nvSpPr>
            <p:spPr>
              <a:xfrm>
                <a:off x="3647756" y="4727345"/>
                <a:ext cx="479991" cy="40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B82F388-2990-4D27-A12C-917F0F69E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56" y="4727345"/>
                <a:ext cx="479991" cy="404598"/>
              </a:xfrm>
              <a:prstGeom prst="rect">
                <a:avLst/>
              </a:prstGeom>
              <a:blipFill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BBB6A7-1751-4DE0-ACB6-1DE08AB243EE}"/>
                  </a:ext>
                </a:extLst>
              </p:cNvPr>
              <p:cNvSpPr/>
              <p:nvPr/>
            </p:nvSpPr>
            <p:spPr>
              <a:xfrm>
                <a:off x="4784761" y="4703184"/>
                <a:ext cx="479991" cy="41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BBB6A7-1751-4DE0-ACB6-1DE08AB24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61" y="4703184"/>
                <a:ext cx="479991" cy="412870"/>
              </a:xfrm>
              <a:prstGeom prst="rect">
                <a:avLst/>
              </a:prstGeom>
              <a:blipFill>
                <a:blip r:embed="rId5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E20132C3-E809-4360-9189-F5D2766B7569}"/>
              </a:ext>
            </a:extLst>
          </p:cNvPr>
          <p:cNvSpPr txBox="1"/>
          <p:nvPr/>
        </p:nvSpPr>
        <p:spPr>
          <a:xfrm>
            <a:off x="2010171" y="5409780"/>
            <a:ext cx="79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ECF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0392D1-6556-4938-B7A8-E7D2F8B3F159}"/>
              </a:ext>
            </a:extLst>
          </p:cNvPr>
          <p:cNvSpPr txBox="1"/>
          <p:nvPr/>
        </p:nvSpPr>
        <p:spPr>
          <a:xfrm>
            <a:off x="69583" y="3848195"/>
            <a:ext cx="430887" cy="1181333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2800" i="1" dirty="0" err="1"/>
              <a:t>V</a:t>
            </a:r>
            <a:r>
              <a:rPr lang="en-US" sz="2800" baseline="-25000" dirty="0" err="1"/>
              <a:t>mem</a:t>
            </a:r>
            <a:endParaRPr lang="en-US" sz="2800" i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542EB2-107E-4F27-A27E-D583D8069DDB}"/>
              </a:ext>
            </a:extLst>
          </p:cNvPr>
          <p:cNvCxnSpPr/>
          <p:nvPr/>
        </p:nvCxnSpPr>
        <p:spPr>
          <a:xfrm>
            <a:off x="241949" y="5172027"/>
            <a:ext cx="0" cy="46858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D2640E-7EDA-4746-A4EC-4534AC984872}"/>
              </a:ext>
            </a:extLst>
          </p:cNvPr>
          <p:cNvCxnSpPr>
            <a:cxnSpLocks/>
          </p:cNvCxnSpPr>
          <p:nvPr/>
        </p:nvCxnSpPr>
        <p:spPr>
          <a:xfrm flipV="1">
            <a:off x="285026" y="3835521"/>
            <a:ext cx="0" cy="46858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75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4" grpId="0" animBg="1"/>
      <p:bldP spid="74" grpId="1" animBg="1"/>
      <p:bldP spid="72" grpId="0" animBg="1"/>
      <p:bldP spid="72" grpId="1" animBg="1"/>
      <p:bldP spid="73" grpId="0" animBg="1"/>
      <p:bldP spid="73" grpId="1" animBg="1"/>
      <p:bldP spid="71" grpId="0" animBg="1"/>
      <p:bldP spid="71" grpId="1" animBg="1"/>
      <p:bldP spid="70" grpId="0" animBg="1"/>
      <p:bldP spid="70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901B0563-17C5-471A-AFB5-E94F14D3617B}"/>
              </a:ext>
            </a:extLst>
          </p:cNvPr>
          <p:cNvSpPr/>
          <p:nvPr/>
        </p:nvSpPr>
        <p:spPr>
          <a:xfrm>
            <a:off x="4033392" y="4040349"/>
            <a:ext cx="908592" cy="7221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438B4C-FDDD-4978-913F-4EC12A60C84D}"/>
              </a:ext>
            </a:extLst>
          </p:cNvPr>
          <p:cNvSpPr/>
          <p:nvPr/>
        </p:nvSpPr>
        <p:spPr>
          <a:xfrm>
            <a:off x="1694730" y="2716455"/>
            <a:ext cx="494258" cy="384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EFCC5A-DB16-4268-8905-57B581E50248}"/>
              </a:ext>
            </a:extLst>
          </p:cNvPr>
          <p:cNvSpPr/>
          <p:nvPr/>
        </p:nvSpPr>
        <p:spPr>
          <a:xfrm>
            <a:off x="1833077" y="4052728"/>
            <a:ext cx="908592" cy="7221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9EBB45-E50F-45C8-8B48-B0CEAEB41423}"/>
              </a:ext>
            </a:extLst>
          </p:cNvPr>
          <p:cNvSpPr/>
          <p:nvPr/>
        </p:nvSpPr>
        <p:spPr>
          <a:xfrm>
            <a:off x="2953340" y="4033721"/>
            <a:ext cx="908592" cy="7221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3B5F556-AE74-4F3A-9AE9-272210EDB6DE}"/>
              </a:ext>
            </a:extLst>
          </p:cNvPr>
          <p:cNvSpPr/>
          <p:nvPr/>
        </p:nvSpPr>
        <p:spPr>
          <a:xfrm>
            <a:off x="1621842" y="2299012"/>
            <a:ext cx="494258" cy="384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90F0C2-25EF-4670-9FDC-93EFAE32FEE0}"/>
              </a:ext>
            </a:extLst>
          </p:cNvPr>
          <p:cNvSpPr/>
          <p:nvPr/>
        </p:nvSpPr>
        <p:spPr>
          <a:xfrm>
            <a:off x="1831013" y="1852501"/>
            <a:ext cx="479725" cy="384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017B4-0776-4AFE-92C4-E4C80B47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our cell as a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CFD5-7986-490C-A490-597256071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149" y="3424972"/>
            <a:ext cx="3305529" cy="267102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resistor</a:t>
            </a:r>
            <a:r>
              <a:rPr lang="en-US" dirty="0"/>
              <a:t> operates according to Ohm’s Law: I=V/R (or I=GV with G</a:t>
            </a:r>
            <a:r>
              <a:rPr lang="en-US" dirty="0">
                <a:sym typeface="Symbol" panose="05050102010706020507" pitchFamily="18" charset="2"/>
              </a:rPr>
              <a:t>1/R)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BC2B6-E142-4A25-B820-4DA86D14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95ECEC-8F14-4BEC-9046-EFF704079C14}"/>
                  </a:ext>
                </a:extLst>
              </p:cNvPr>
              <p:cNvSpPr/>
              <p:nvPr/>
            </p:nvSpPr>
            <p:spPr>
              <a:xfrm>
                <a:off x="337675" y="1779825"/>
                <a:ext cx="5571462" cy="1331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𝑚𝑒𝑚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𝑝𝑢𝑚𝑝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𝑚𝑒𝑚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𝑝𝑢𝑚𝑝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𝑚𝑒𝑚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𝐶𝑙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95ECEC-8F14-4BEC-9046-EFF704079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75" y="1779825"/>
                <a:ext cx="5571462" cy="1331968"/>
              </a:xfrm>
              <a:prstGeom prst="rect">
                <a:avLst/>
              </a:prstGeom>
              <a:blipFill>
                <a:blip r:embed="rId2"/>
                <a:stretch>
                  <a:fillRect l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42E93D-2912-4C5F-AF34-E17272D314A0}"/>
              </a:ext>
            </a:extLst>
          </p:cNvPr>
          <p:cNvCxnSpPr>
            <a:cxnSpLocks/>
          </p:cNvCxnSpPr>
          <p:nvPr/>
        </p:nvCxnSpPr>
        <p:spPr>
          <a:xfrm>
            <a:off x="1536887" y="3856664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5F77160-AA0D-4B5C-895F-641F3DD0FEC1}"/>
              </a:ext>
            </a:extLst>
          </p:cNvPr>
          <p:cNvSpPr/>
          <p:nvPr/>
        </p:nvSpPr>
        <p:spPr>
          <a:xfrm>
            <a:off x="1392964" y="4271530"/>
            <a:ext cx="279400" cy="6773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67583E-C0C1-4AC7-B3DA-6DC371C647E3}"/>
              </a:ext>
            </a:extLst>
          </p:cNvPr>
          <p:cNvCxnSpPr>
            <a:cxnSpLocks/>
          </p:cNvCxnSpPr>
          <p:nvPr/>
        </p:nvCxnSpPr>
        <p:spPr>
          <a:xfrm>
            <a:off x="1228565" y="5448393"/>
            <a:ext cx="33055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E2C8C9-0CE8-47E2-B96E-69420C9513CA}"/>
              </a:ext>
            </a:extLst>
          </p:cNvPr>
          <p:cNvGrpSpPr/>
          <p:nvPr/>
        </p:nvGrpSpPr>
        <p:grpSpPr>
          <a:xfrm>
            <a:off x="1968693" y="4996194"/>
            <a:ext cx="926979" cy="377814"/>
            <a:chOff x="5892800" y="3496733"/>
            <a:chExt cx="852363" cy="34680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426A6E-3152-441A-9BC7-70C7D9970D34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92A93E-94A5-471E-ACDA-FD3645950A25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5FFA8B-6AE4-459C-BED7-82FAF08D1C93}"/>
                </a:ext>
              </a:extLst>
            </p:cNvPr>
            <p:cNvSpPr txBox="1"/>
            <p:nvPr/>
          </p:nvSpPr>
          <p:spPr>
            <a:xfrm>
              <a:off x="6214533" y="3589275"/>
              <a:ext cx="530630" cy="2542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77mV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552D6C-A231-4138-B6E0-F37DD6179611}"/>
              </a:ext>
            </a:extLst>
          </p:cNvPr>
          <p:cNvGrpSpPr/>
          <p:nvPr/>
        </p:nvGrpSpPr>
        <p:grpSpPr>
          <a:xfrm>
            <a:off x="3196359" y="4974261"/>
            <a:ext cx="975758" cy="336266"/>
            <a:chOff x="5892800" y="3496733"/>
            <a:chExt cx="975758" cy="33626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EBB0EAE-A58E-4D3A-91B7-94878D842F48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92DCBF-C169-4BC0-AB31-E6918681A705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37C53B-F206-4207-89B9-30835549A921}"/>
                </a:ext>
              </a:extLst>
            </p:cNvPr>
            <p:cNvSpPr txBox="1"/>
            <p:nvPr/>
          </p:nvSpPr>
          <p:spPr>
            <a:xfrm>
              <a:off x="6214533" y="3556000"/>
              <a:ext cx="65402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-89mV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F7F19F-1012-4786-B568-39DF0F2A41A7}"/>
              </a:ext>
            </a:extLst>
          </p:cNvPr>
          <p:cNvGrpSpPr/>
          <p:nvPr/>
        </p:nvGrpSpPr>
        <p:grpSpPr>
          <a:xfrm>
            <a:off x="4288558" y="4974261"/>
            <a:ext cx="975758" cy="361666"/>
            <a:chOff x="5892800" y="3496733"/>
            <a:chExt cx="975758" cy="36166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CA2530-F152-4CEE-B4FD-15FE768A12FB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FDA6FAC-4495-4973-B5C7-5FB9A864DBE4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E26CC0-22A0-4DBA-A2B0-E0C8D4ED2F9A}"/>
                </a:ext>
              </a:extLst>
            </p:cNvPr>
            <p:cNvSpPr txBox="1"/>
            <p:nvPr/>
          </p:nvSpPr>
          <p:spPr>
            <a:xfrm>
              <a:off x="6214533" y="3581400"/>
              <a:ext cx="65402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-71mV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8707BF-7315-4EC9-83ED-CDF85C0A6303}"/>
              </a:ext>
            </a:extLst>
          </p:cNvPr>
          <p:cNvCxnSpPr>
            <a:cxnSpLocks/>
          </p:cNvCxnSpPr>
          <p:nvPr/>
        </p:nvCxnSpPr>
        <p:spPr>
          <a:xfrm>
            <a:off x="2205762" y="5075862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558792-39F3-48F2-92B3-A932F1335DBB}"/>
              </a:ext>
            </a:extLst>
          </p:cNvPr>
          <p:cNvCxnSpPr>
            <a:cxnSpLocks/>
          </p:cNvCxnSpPr>
          <p:nvPr/>
        </p:nvCxnSpPr>
        <p:spPr>
          <a:xfrm>
            <a:off x="3424964" y="5084323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20F390-01F6-4192-AD7E-8755EA591263}"/>
              </a:ext>
            </a:extLst>
          </p:cNvPr>
          <p:cNvCxnSpPr>
            <a:cxnSpLocks/>
          </p:cNvCxnSpPr>
          <p:nvPr/>
        </p:nvCxnSpPr>
        <p:spPr>
          <a:xfrm>
            <a:off x="4525629" y="5084328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16463E-14ED-4CEE-AF0F-287B132CA438}"/>
              </a:ext>
            </a:extLst>
          </p:cNvPr>
          <p:cNvGrpSpPr/>
          <p:nvPr/>
        </p:nvGrpSpPr>
        <p:grpSpPr>
          <a:xfrm>
            <a:off x="1833227" y="4093729"/>
            <a:ext cx="381000" cy="685800"/>
            <a:chOff x="5562600" y="3429000"/>
            <a:chExt cx="381000" cy="6858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83FACBC-896A-4ECE-8E5C-F37EF6ED60AB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4EE440-2E84-43C6-8AE4-0E64AB1A620D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2485AFA-D6EB-4DC9-BA25-B826AE8BCD53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C9D768-8B1A-44CB-9827-74B28BC9FE89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DB293F-84EB-4366-9FB9-6E9B13CE570C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67676F-ED4B-4F2C-99BA-9965CB56CD1D}"/>
              </a:ext>
            </a:extLst>
          </p:cNvPr>
          <p:cNvCxnSpPr>
            <a:cxnSpLocks/>
          </p:cNvCxnSpPr>
          <p:nvPr/>
        </p:nvCxnSpPr>
        <p:spPr>
          <a:xfrm>
            <a:off x="2205760" y="4762597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19B9A4-92F0-44EB-B901-3328BC791419}"/>
              </a:ext>
            </a:extLst>
          </p:cNvPr>
          <p:cNvGrpSpPr/>
          <p:nvPr/>
        </p:nvGrpSpPr>
        <p:grpSpPr>
          <a:xfrm>
            <a:off x="3035493" y="4093727"/>
            <a:ext cx="381000" cy="685800"/>
            <a:chOff x="5562600" y="3429000"/>
            <a:chExt cx="381000" cy="6858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87FB7CF-D271-4D46-87EB-AC7B438386FF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873492-66A7-4669-B6CD-68A31D83C9D3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C30352-EB10-45FD-ACBE-E3B79EB7415A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4095E3-FCC6-4362-BD38-EB21B58273C9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42C4AB-5678-4DFF-AC36-1C45603DC394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832D2F-02A6-414D-994E-CBF3A4472604}"/>
              </a:ext>
            </a:extLst>
          </p:cNvPr>
          <p:cNvCxnSpPr>
            <a:cxnSpLocks/>
          </p:cNvCxnSpPr>
          <p:nvPr/>
        </p:nvCxnSpPr>
        <p:spPr>
          <a:xfrm>
            <a:off x="3408026" y="4762595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007D85-BA49-40F7-9D8A-BF424FDFAC48}"/>
              </a:ext>
            </a:extLst>
          </p:cNvPr>
          <p:cNvGrpSpPr/>
          <p:nvPr/>
        </p:nvGrpSpPr>
        <p:grpSpPr>
          <a:xfrm>
            <a:off x="4153097" y="4093724"/>
            <a:ext cx="381000" cy="685800"/>
            <a:chOff x="5562600" y="3429000"/>
            <a:chExt cx="381000" cy="6858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CAE411F-E513-4DE0-8365-069F07337A5A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DC30496-6CB2-4DC0-A9EB-51EBD9037CE9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606D98B-79A7-4CCA-86D3-66E324788A46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D6029D-63EC-42D1-978E-321E32954E21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3E5035A-3DCF-4B2B-9B4B-7A42911FC0CF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9C15AD-B48D-4D51-88E4-8720DDD923AA}"/>
              </a:ext>
            </a:extLst>
          </p:cNvPr>
          <p:cNvCxnSpPr>
            <a:cxnSpLocks/>
          </p:cNvCxnSpPr>
          <p:nvPr/>
        </p:nvCxnSpPr>
        <p:spPr>
          <a:xfrm>
            <a:off x="4525630" y="4762592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2F621D8-CD5F-410E-B1E5-8F805C0A275C}"/>
              </a:ext>
            </a:extLst>
          </p:cNvPr>
          <p:cNvCxnSpPr>
            <a:cxnSpLocks/>
          </p:cNvCxnSpPr>
          <p:nvPr/>
        </p:nvCxnSpPr>
        <p:spPr>
          <a:xfrm>
            <a:off x="1220098" y="3873594"/>
            <a:ext cx="311079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FB9FD7-6502-4F77-A1C3-EE31E5498967}"/>
              </a:ext>
            </a:extLst>
          </p:cNvPr>
          <p:cNvCxnSpPr>
            <a:cxnSpLocks/>
          </p:cNvCxnSpPr>
          <p:nvPr/>
        </p:nvCxnSpPr>
        <p:spPr>
          <a:xfrm>
            <a:off x="2002555" y="3882065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E15917-B8C1-47E2-800C-4BB5FB3AB6D1}"/>
              </a:ext>
            </a:extLst>
          </p:cNvPr>
          <p:cNvCxnSpPr>
            <a:cxnSpLocks/>
          </p:cNvCxnSpPr>
          <p:nvPr/>
        </p:nvCxnSpPr>
        <p:spPr>
          <a:xfrm>
            <a:off x="3204821" y="3898995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26891AB-5778-4DB6-BB26-3BC59D346A0B}"/>
              </a:ext>
            </a:extLst>
          </p:cNvPr>
          <p:cNvCxnSpPr>
            <a:cxnSpLocks/>
          </p:cNvCxnSpPr>
          <p:nvPr/>
        </p:nvCxnSpPr>
        <p:spPr>
          <a:xfrm>
            <a:off x="4313954" y="3890532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CB6A8-0047-40D4-9C44-922D28D9BE0C}"/>
              </a:ext>
            </a:extLst>
          </p:cNvPr>
          <p:cNvSpPr txBox="1"/>
          <p:nvPr/>
        </p:nvSpPr>
        <p:spPr>
          <a:xfrm>
            <a:off x="2730696" y="3450263"/>
            <a:ext cx="79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ICF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528E8D-9D99-4C89-A1DB-8DED50E6C3C8}"/>
              </a:ext>
            </a:extLst>
          </p:cNvPr>
          <p:cNvSpPr txBox="1"/>
          <p:nvPr/>
        </p:nvSpPr>
        <p:spPr>
          <a:xfrm>
            <a:off x="2205757" y="4169927"/>
            <a:ext cx="38472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err="1"/>
              <a:t>G</a:t>
            </a:r>
            <a:r>
              <a:rPr lang="en-US" sz="2000" baseline="-25000" dirty="0" err="1"/>
              <a:t>Na</a:t>
            </a:r>
            <a:endParaRPr lang="en-US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D65AA3-4337-4171-A538-7D0096B2A1D1}"/>
              </a:ext>
            </a:extLst>
          </p:cNvPr>
          <p:cNvSpPr txBox="1"/>
          <p:nvPr/>
        </p:nvSpPr>
        <p:spPr>
          <a:xfrm>
            <a:off x="3357224" y="4152993"/>
            <a:ext cx="3093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G</a:t>
            </a:r>
            <a:r>
              <a:rPr lang="en-US" sz="2000" baseline="-25000" dirty="0"/>
              <a:t>K</a:t>
            </a:r>
            <a:endParaRPr lang="en-US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1B1B6E-34AA-4DA1-A6E0-A900F63F1D7E}"/>
              </a:ext>
            </a:extLst>
          </p:cNvPr>
          <p:cNvSpPr txBox="1"/>
          <p:nvPr/>
        </p:nvSpPr>
        <p:spPr>
          <a:xfrm>
            <a:off x="4542557" y="4169927"/>
            <a:ext cx="34785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err="1"/>
              <a:t>G</a:t>
            </a:r>
            <a:r>
              <a:rPr lang="en-US" sz="2000" baseline="-25000" dirty="0" err="1"/>
              <a:t>Cl</a:t>
            </a:r>
            <a:endParaRPr lang="en-US" sz="20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63DD878-36FA-41EF-81DA-DA2193279A78}"/>
              </a:ext>
            </a:extLst>
          </p:cNvPr>
          <p:cNvCxnSpPr>
            <a:cxnSpLocks/>
          </p:cNvCxnSpPr>
          <p:nvPr/>
        </p:nvCxnSpPr>
        <p:spPr>
          <a:xfrm>
            <a:off x="1532664" y="4457797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4C62A6-C76B-4C2D-99E0-9773A4A73A81}"/>
              </a:ext>
            </a:extLst>
          </p:cNvPr>
          <p:cNvCxnSpPr>
            <a:cxnSpLocks/>
          </p:cNvCxnSpPr>
          <p:nvPr/>
        </p:nvCxnSpPr>
        <p:spPr>
          <a:xfrm>
            <a:off x="1223621" y="3848195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A5FBE0AB-11D0-466B-8861-7EDA7F5485F8}"/>
              </a:ext>
            </a:extLst>
          </p:cNvPr>
          <p:cNvSpPr/>
          <p:nvPr/>
        </p:nvSpPr>
        <p:spPr>
          <a:xfrm>
            <a:off x="1079698" y="4263061"/>
            <a:ext cx="279400" cy="6773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0EE502-22D8-45C5-AEC6-2C3C8EF693B4}"/>
              </a:ext>
            </a:extLst>
          </p:cNvPr>
          <p:cNvCxnSpPr>
            <a:cxnSpLocks/>
          </p:cNvCxnSpPr>
          <p:nvPr/>
        </p:nvCxnSpPr>
        <p:spPr>
          <a:xfrm>
            <a:off x="1219398" y="4449328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CDD9404-7825-41A5-97F3-C83039373477}"/>
              </a:ext>
            </a:extLst>
          </p:cNvPr>
          <p:cNvSpPr txBox="1"/>
          <p:nvPr/>
        </p:nvSpPr>
        <p:spPr>
          <a:xfrm>
            <a:off x="901894" y="3924391"/>
            <a:ext cx="26930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err="1"/>
              <a:t>j</a:t>
            </a:r>
            <a:r>
              <a:rPr lang="en-US" sz="2000" baseline="-25000" dirty="0" err="1"/>
              <a:t>Na</a:t>
            </a:r>
            <a:endParaRPr lang="en-US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2910A0-6B49-4657-A1C4-9143B4A90321}"/>
              </a:ext>
            </a:extLst>
          </p:cNvPr>
          <p:cNvSpPr txBox="1"/>
          <p:nvPr/>
        </p:nvSpPr>
        <p:spPr>
          <a:xfrm>
            <a:off x="1567938" y="3915926"/>
            <a:ext cx="19396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err="1"/>
              <a:t>j</a:t>
            </a:r>
            <a:r>
              <a:rPr lang="en-US" sz="2000" baseline="-25000" dirty="0" err="1"/>
              <a:t>K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359CF74-F00F-4C29-8672-C19893A701F0}"/>
                  </a:ext>
                </a:extLst>
              </p:cNvPr>
              <p:cNvSpPr/>
              <p:nvPr/>
            </p:nvSpPr>
            <p:spPr>
              <a:xfrm>
                <a:off x="2390482" y="4751944"/>
                <a:ext cx="479991" cy="406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359CF74-F00F-4C29-8672-C19893A70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482" y="4751944"/>
                <a:ext cx="479991" cy="406201"/>
              </a:xfrm>
              <a:prstGeom prst="rect">
                <a:avLst/>
              </a:prstGeom>
              <a:blipFill>
                <a:blip r:embed="rId3"/>
                <a:stretch>
                  <a:fillRect r="-11392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B82F388-2990-4D27-A12C-917F0F69EA4F}"/>
                  </a:ext>
                </a:extLst>
              </p:cNvPr>
              <p:cNvSpPr/>
              <p:nvPr/>
            </p:nvSpPr>
            <p:spPr>
              <a:xfrm>
                <a:off x="3647756" y="4727345"/>
                <a:ext cx="479991" cy="40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B82F388-2990-4D27-A12C-917F0F69E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56" y="4727345"/>
                <a:ext cx="479991" cy="404598"/>
              </a:xfrm>
              <a:prstGeom prst="rect">
                <a:avLst/>
              </a:prstGeom>
              <a:blipFill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BBB6A7-1751-4DE0-ACB6-1DE08AB243EE}"/>
                  </a:ext>
                </a:extLst>
              </p:cNvPr>
              <p:cNvSpPr/>
              <p:nvPr/>
            </p:nvSpPr>
            <p:spPr>
              <a:xfrm>
                <a:off x="4784761" y="4703184"/>
                <a:ext cx="479991" cy="41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BBB6A7-1751-4DE0-ACB6-1DE08AB24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61" y="4703184"/>
                <a:ext cx="479991" cy="412870"/>
              </a:xfrm>
              <a:prstGeom prst="rect">
                <a:avLst/>
              </a:prstGeom>
              <a:blipFill>
                <a:blip r:embed="rId5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E20132C3-E809-4360-9189-F5D2766B7569}"/>
              </a:ext>
            </a:extLst>
          </p:cNvPr>
          <p:cNvSpPr txBox="1"/>
          <p:nvPr/>
        </p:nvSpPr>
        <p:spPr>
          <a:xfrm>
            <a:off x="2010171" y="5409780"/>
            <a:ext cx="79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ECF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0392D1-6556-4938-B7A8-E7D2F8B3F159}"/>
              </a:ext>
            </a:extLst>
          </p:cNvPr>
          <p:cNvSpPr txBox="1"/>
          <p:nvPr/>
        </p:nvSpPr>
        <p:spPr>
          <a:xfrm>
            <a:off x="69583" y="3848195"/>
            <a:ext cx="430887" cy="1181333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2800" i="1" dirty="0" err="1"/>
              <a:t>V</a:t>
            </a:r>
            <a:r>
              <a:rPr lang="en-US" sz="2800" baseline="-25000" dirty="0" err="1"/>
              <a:t>mem</a:t>
            </a:r>
            <a:endParaRPr lang="en-US" sz="2800" i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542EB2-107E-4F27-A27E-D583D8069DDB}"/>
              </a:ext>
            </a:extLst>
          </p:cNvPr>
          <p:cNvCxnSpPr/>
          <p:nvPr/>
        </p:nvCxnSpPr>
        <p:spPr>
          <a:xfrm>
            <a:off x="241949" y="5172027"/>
            <a:ext cx="0" cy="46858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D2640E-7EDA-4746-A4EC-4534AC984872}"/>
              </a:ext>
            </a:extLst>
          </p:cNvPr>
          <p:cNvCxnSpPr>
            <a:cxnSpLocks/>
          </p:cNvCxnSpPr>
          <p:nvPr/>
        </p:nvCxnSpPr>
        <p:spPr>
          <a:xfrm flipV="1">
            <a:off x="285026" y="3835521"/>
            <a:ext cx="0" cy="46858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68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5" grpId="0" animBg="1"/>
      <p:bldP spid="75" grpId="1" animBg="1"/>
      <p:bldP spid="74" grpId="0" animBg="1"/>
      <p:bldP spid="74" grpId="1" animBg="1"/>
      <p:bldP spid="72" grpId="0" animBg="1"/>
      <p:bldP spid="72" grpId="1" animBg="1"/>
      <p:bldP spid="73" grpId="0" animBg="1"/>
      <p:bldP spid="73" grpId="1" animBg="1"/>
      <p:bldP spid="70" grpId="0" animBg="1"/>
      <p:bldP spid="70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A2E6-4F43-44AE-890A-8146710B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1CF3-3003-4479-A532-3371B55B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371588"/>
            <a:ext cx="8071701" cy="4419600"/>
          </a:xfrm>
        </p:spPr>
        <p:txBody>
          <a:bodyPr/>
          <a:lstStyle/>
          <a:p>
            <a:r>
              <a:rPr lang="en-US" sz="2400" dirty="0"/>
              <a:t>We can build a simulator (BITSEY)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flux tells us how fast the concentrations are changing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If there are 2 moles of Na in the cell, and a flux of .3 M/second entering, then if we simulate for 1s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there are now 2.3 moles of Na.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 simulator just does this over and over (each time computing new </a:t>
            </a:r>
            <a:r>
              <a:rPr lang="en-US" sz="2000" i="1" dirty="0" err="1"/>
              <a:t>j</a:t>
            </a:r>
            <a:r>
              <a:rPr lang="en-US" sz="2000" baseline="-25000" dirty="0" err="1"/>
              <a:t>diff</a:t>
            </a:r>
            <a:r>
              <a:rPr lang="en-US" sz="2000" dirty="0"/>
              <a:t>, </a:t>
            </a:r>
            <a:r>
              <a:rPr lang="en-US" sz="2000" i="1" dirty="0"/>
              <a:t>g</a:t>
            </a:r>
            <a:r>
              <a:rPr lang="en-US" sz="2000" dirty="0"/>
              <a:t> and </a:t>
            </a:r>
            <a:r>
              <a:rPr lang="en-US" sz="2000" i="1" dirty="0"/>
              <a:t>V</a:t>
            </a:r>
            <a:r>
              <a:rPr lang="en-US" sz="2000" baseline="-25000" dirty="0"/>
              <a:t>N</a:t>
            </a:r>
            <a:r>
              <a:rPr lang="en-US" sz="2000" dirty="0"/>
              <a:t> for the new [Na]</a:t>
            </a:r>
          </a:p>
          <a:p>
            <a:r>
              <a:rPr lang="en-US" sz="2400" dirty="0"/>
              <a:t>We said that total charge in the cell determines </a:t>
            </a:r>
            <a:r>
              <a:rPr lang="en-US" sz="2400" i="1" dirty="0" err="1"/>
              <a:t>V</a:t>
            </a:r>
            <a:r>
              <a:rPr lang="en-US" sz="2400" baseline="-25000" dirty="0" err="1"/>
              <a:t>mem</a:t>
            </a:r>
            <a:r>
              <a:rPr lang="en-US" sz="2400" dirty="0"/>
              <a:t> (</a:t>
            </a:r>
            <a:r>
              <a:rPr lang="en-US" sz="2400" i="1" dirty="0"/>
              <a:t>Q</a:t>
            </a:r>
            <a:r>
              <a:rPr lang="en-US" sz="2400" dirty="0"/>
              <a:t>=</a:t>
            </a:r>
            <a:r>
              <a:rPr lang="en-US" sz="2400" i="1" dirty="0"/>
              <a:t>CV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So our simulator will also tell us </a:t>
            </a:r>
            <a:r>
              <a:rPr lang="en-US" sz="2000" i="1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 over time</a:t>
            </a:r>
          </a:p>
          <a:p>
            <a:r>
              <a:rPr lang="en-US" sz="2400" dirty="0"/>
              <a:t>Run the simulator until things stabilize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Then we’ve computed the steady-state </a:t>
            </a:r>
            <a:r>
              <a:rPr lang="en-US" sz="2000" i="1" dirty="0" err="1"/>
              <a:t>V</a:t>
            </a:r>
            <a:r>
              <a:rPr lang="en-US" sz="2000" baseline="-25000" dirty="0" err="1"/>
              <a:t>mem</a:t>
            </a:r>
            <a:r>
              <a:rPr lang="en-US" sz="2000" dirty="0"/>
              <a:t> for a cell 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In fact, that’s Lab #2</a:t>
            </a:r>
          </a:p>
          <a:p>
            <a:r>
              <a:rPr lang="en-US" sz="2400" dirty="0"/>
              <a:t>Simulate short transients around steady state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that’s how neurons work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14C0E-59AE-436E-9908-731F868B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43255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6F59-AA31-43B1-928A-A74E8DA1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8949-F217-4021-876D-4F83D408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3995"/>
            <a:ext cx="8051800" cy="4588938"/>
          </a:xfrm>
        </p:spPr>
        <p:txBody>
          <a:bodyPr/>
          <a:lstStyle/>
          <a:p>
            <a:r>
              <a:rPr lang="en-US" dirty="0"/>
              <a:t>+ and - ions attract each other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Like there’s a big invisible rubber band between them</a:t>
            </a:r>
          </a:p>
          <a:p>
            <a:pPr lvl="1">
              <a:spcBef>
                <a:spcPts val="0"/>
              </a:spcBef>
            </a:pPr>
            <a:r>
              <a:rPr lang="en-US" dirty="0"/>
              <a:t>You pull them apart &amp; they go back together!</a:t>
            </a:r>
          </a:p>
          <a:p>
            <a:r>
              <a:rPr lang="en-US" dirty="0"/>
              <a:t>Two positive ions (or two negative) repel each other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Push them together &amp; they run away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That’s pretty much what charge is</a:t>
            </a:r>
          </a:p>
          <a:p>
            <a:r>
              <a:rPr lang="en-US" dirty="0"/>
              <a:t>“Coulomb’s Law” says how hard they push and pull</a:t>
            </a:r>
          </a:p>
          <a:p>
            <a:pPr lvl="1">
              <a:spcBef>
                <a:spcPts val="0"/>
              </a:spcBef>
            </a:pPr>
            <a:r>
              <a:rPr lang="en-US" dirty="0"/>
              <a:t>We’ll get quantitative soon enough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unit of charge is a “Coulomb” (named after Charles-Augustin de Coulomb)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A3BCD-3CDB-4084-9A80-FFD1EC4E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2370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5101-541D-420A-B7DC-F9DA2851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 with the basics!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7C3C9-B934-4253-9590-740D2765C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part of bioelectricity is done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But we haven’t built anything yet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What’s coming next:</a:t>
            </a:r>
          </a:p>
          <a:p>
            <a:pPr lvl="1">
              <a:spcBef>
                <a:spcPts val="0"/>
              </a:spcBef>
            </a:pPr>
            <a:r>
              <a:rPr lang="en-US" dirty="0"/>
              <a:t>lab #1 (Skittles diffusion) is hopefully a bit fun</a:t>
            </a:r>
          </a:p>
          <a:p>
            <a:pPr lvl="1">
              <a:spcBef>
                <a:spcPts val="0"/>
              </a:spcBef>
            </a:pPr>
            <a:r>
              <a:rPr lang="en-US" dirty="0"/>
              <a:t>lab #2 (simple </a:t>
            </a:r>
            <a:r>
              <a:rPr lang="en-US" dirty="0" err="1"/>
              <a:t>Bitsey</a:t>
            </a:r>
            <a:r>
              <a:rPr lang="en-US" dirty="0"/>
              <a:t>) solidifies what we’ve learned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add a few more details (QSS) and build a neuron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add one more detail (GJs) and build cardiomyocytes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build worms</a:t>
            </a:r>
          </a:p>
          <a:p>
            <a:r>
              <a:rPr lang="en-US" dirty="0"/>
              <a:t>But the hard part is done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74CF5-417C-4954-B599-67FD4447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21425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A356-34FD-4AF1-9BC5-EAA1BAE1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49632-D874-4D6E-AB6F-B0D3B90BDC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01496"/>
                <a:ext cx="8092440" cy="2632378"/>
              </a:xfrm>
            </p:spPr>
            <p:txBody>
              <a:bodyPr/>
              <a:lstStyle/>
              <a:p>
                <a:r>
                  <a:rPr lang="en-US" dirty="0"/>
                  <a:t>Can you explain the letters in the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𝑚𝑒𝑚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26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𝑚𝑉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Why doesn’t the Nernst equation work for Na or K in a cell?</a:t>
                </a:r>
              </a:p>
              <a:p>
                <a:r>
                  <a:rPr lang="en-US" dirty="0"/>
                  <a:t>Can you explain the pieces of the model below?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49632-D874-4D6E-AB6F-B0D3B90BD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01496"/>
                <a:ext cx="8092440" cy="2632378"/>
              </a:xfrm>
              <a:blipFill>
                <a:blip r:embed="rId2"/>
                <a:stretch>
                  <a:fillRect l="-1356" t="-2552" b="-7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C6632-8A18-4427-9E08-C9F465B8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7750230-F6E4-455E-93DA-25188E55FEB1}"/>
              </a:ext>
            </a:extLst>
          </p:cNvPr>
          <p:cNvGrpSpPr/>
          <p:nvPr/>
        </p:nvGrpSpPr>
        <p:grpSpPr>
          <a:xfrm>
            <a:off x="4330894" y="4495598"/>
            <a:ext cx="4362858" cy="2005426"/>
            <a:chOff x="4330894" y="4495598"/>
            <a:chExt cx="4362858" cy="200542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D1B8883-767D-411D-9ED0-8DFCBC0139F8}"/>
                </a:ext>
              </a:extLst>
            </p:cNvPr>
            <p:cNvCxnSpPr>
              <a:cxnSpLocks/>
            </p:cNvCxnSpPr>
            <p:nvPr/>
          </p:nvCxnSpPr>
          <p:spPr>
            <a:xfrm>
              <a:off x="4965887" y="4504067"/>
              <a:ext cx="0" cy="16002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131ABC6-D77C-4D69-A19C-6765EC23C90D}"/>
                </a:ext>
              </a:extLst>
            </p:cNvPr>
            <p:cNvSpPr/>
            <p:nvPr/>
          </p:nvSpPr>
          <p:spPr>
            <a:xfrm>
              <a:off x="4821964" y="4918933"/>
              <a:ext cx="279400" cy="6773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B0F0E27-3217-4E7C-8C14-72A8BF1BC8AF}"/>
                </a:ext>
              </a:extLst>
            </p:cNvPr>
            <p:cNvCxnSpPr>
              <a:cxnSpLocks/>
            </p:cNvCxnSpPr>
            <p:nvPr/>
          </p:nvCxnSpPr>
          <p:spPr>
            <a:xfrm>
              <a:off x="4657565" y="6095796"/>
              <a:ext cx="3305529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37C992E-4A0A-4ADC-9A18-0A7F4ECFEB8C}"/>
                </a:ext>
              </a:extLst>
            </p:cNvPr>
            <p:cNvGrpSpPr/>
            <p:nvPr/>
          </p:nvGrpSpPr>
          <p:grpSpPr>
            <a:xfrm>
              <a:off x="5397693" y="5643597"/>
              <a:ext cx="926979" cy="377814"/>
              <a:chOff x="5892800" y="3496733"/>
              <a:chExt cx="852363" cy="346805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8B87A73-F99A-404C-B2BC-10800A478363}"/>
                  </a:ext>
                </a:extLst>
              </p:cNvPr>
              <p:cNvCxnSpPr/>
              <p:nvPr/>
            </p:nvCxnSpPr>
            <p:spPr>
              <a:xfrm>
                <a:off x="5892800" y="3496733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5E4276B-2913-4F34-8CF9-222FA85C3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4399" y="3598332"/>
                <a:ext cx="2540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62DC3C-27BF-4812-AA7C-D43AC55AC2FF}"/>
                  </a:ext>
                </a:extLst>
              </p:cNvPr>
              <p:cNvSpPr txBox="1"/>
              <p:nvPr/>
            </p:nvSpPr>
            <p:spPr>
              <a:xfrm>
                <a:off x="6214533" y="3589275"/>
                <a:ext cx="530630" cy="254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/>
                  <a:t>77mV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BC588CC-5642-480D-A9B1-5AC3E5653054}"/>
                </a:ext>
              </a:extLst>
            </p:cNvPr>
            <p:cNvGrpSpPr/>
            <p:nvPr/>
          </p:nvGrpSpPr>
          <p:grpSpPr>
            <a:xfrm>
              <a:off x="6625359" y="5621664"/>
              <a:ext cx="975758" cy="336266"/>
              <a:chOff x="5892800" y="3496733"/>
              <a:chExt cx="975758" cy="336266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67438FC-0AE9-4DBA-B34C-62A790E59D0F}"/>
                  </a:ext>
                </a:extLst>
              </p:cNvPr>
              <p:cNvCxnSpPr/>
              <p:nvPr/>
            </p:nvCxnSpPr>
            <p:spPr>
              <a:xfrm>
                <a:off x="5892800" y="3496733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E164AC3-709A-4F34-87B9-46BE37878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4399" y="3598332"/>
                <a:ext cx="2540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40FA41-8990-4448-8DC7-A68DF49C5225}"/>
                  </a:ext>
                </a:extLst>
              </p:cNvPr>
              <p:cNvSpPr txBox="1"/>
              <p:nvPr/>
            </p:nvSpPr>
            <p:spPr>
              <a:xfrm>
                <a:off x="6214533" y="3556000"/>
                <a:ext cx="654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/>
                  <a:t>-89mV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FB33E8A-F95B-4D83-9107-BE571ECF15C2}"/>
                </a:ext>
              </a:extLst>
            </p:cNvPr>
            <p:cNvGrpSpPr/>
            <p:nvPr/>
          </p:nvGrpSpPr>
          <p:grpSpPr>
            <a:xfrm>
              <a:off x="7717558" y="5621664"/>
              <a:ext cx="975758" cy="361666"/>
              <a:chOff x="5892800" y="3496733"/>
              <a:chExt cx="975758" cy="361666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2CFB15D-27A0-417E-B175-50A208D6BFF1}"/>
                  </a:ext>
                </a:extLst>
              </p:cNvPr>
              <p:cNvCxnSpPr/>
              <p:nvPr/>
            </p:nvCxnSpPr>
            <p:spPr>
              <a:xfrm>
                <a:off x="5892800" y="3496733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D499131-0B2F-4DD2-B06C-F041EC1E6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4399" y="3598332"/>
                <a:ext cx="2540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5C7E198-6D53-42D5-B77C-9B17D44C0569}"/>
                  </a:ext>
                </a:extLst>
              </p:cNvPr>
              <p:cNvSpPr txBox="1"/>
              <p:nvPr/>
            </p:nvSpPr>
            <p:spPr>
              <a:xfrm>
                <a:off x="6214533" y="3581400"/>
                <a:ext cx="654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/>
                  <a:t>-71mV</a:t>
                </a: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DC7107-7981-4221-A948-F4DA5EE4CC9A}"/>
                </a:ext>
              </a:extLst>
            </p:cNvPr>
            <p:cNvCxnSpPr>
              <a:cxnSpLocks/>
            </p:cNvCxnSpPr>
            <p:nvPr/>
          </p:nvCxnSpPr>
          <p:spPr>
            <a:xfrm>
              <a:off x="5634762" y="5723265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77F6BD-3E51-4092-83AB-480FD89EC0C5}"/>
                </a:ext>
              </a:extLst>
            </p:cNvPr>
            <p:cNvCxnSpPr>
              <a:cxnSpLocks/>
            </p:cNvCxnSpPr>
            <p:nvPr/>
          </p:nvCxnSpPr>
          <p:spPr>
            <a:xfrm>
              <a:off x="6853964" y="5731726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0CE11F-673D-4E6E-8806-666CDDD3B199}"/>
                </a:ext>
              </a:extLst>
            </p:cNvPr>
            <p:cNvCxnSpPr>
              <a:cxnSpLocks/>
            </p:cNvCxnSpPr>
            <p:nvPr/>
          </p:nvCxnSpPr>
          <p:spPr>
            <a:xfrm>
              <a:off x="7954629" y="5731731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9D79E8E-8C91-49EE-8AF2-5EC98897D3AE}"/>
                </a:ext>
              </a:extLst>
            </p:cNvPr>
            <p:cNvGrpSpPr/>
            <p:nvPr/>
          </p:nvGrpSpPr>
          <p:grpSpPr>
            <a:xfrm>
              <a:off x="5262227" y="4741132"/>
              <a:ext cx="381000" cy="685800"/>
              <a:chOff x="5562600" y="3429000"/>
              <a:chExt cx="381000" cy="685800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BE8E9A2-F1B3-4B48-AE02-40197FE2D67B}"/>
                  </a:ext>
                </a:extLst>
              </p:cNvPr>
              <p:cNvCxnSpPr/>
              <p:nvPr/>
            </p:nvCxnSpPr>
            <p:spPr>
              <a:xfrm>
                <a:off x="5715000" y="3429000"/>
                <a:ext cx="228600" cy="762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65DE95A-B5F0-40CF-849A-435BA2422EA9}"/>
                  </a:ext>
                </a:extLst>
              </p:cNvPr>
              <p:cNvCxnSpPr/>
              <p:nvPr/>
            </p:nvCxnSpPr>
            <p:spPr>
              <a:xfrm flipV="1">
                <a:off x="5562600" y="35052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5430040-CA5A-48E6-89D6-69CAA24943D1}"/>
                  </a:ext>
                </a:extLst>
              </p:cNvPr>
              <p:cNvCxnSpPr/>
              <p:nvPr/>
            </p:nvCxnSpPr>
            <p:spPr>
              <a:xfrm flipH="1" flipV="1">
                <a:off x="5562600" y="36576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FB41010-1C5D-42CE-8AC2-F4115E93BCA8}"/>
                  </a:ext>
                </a:extLst>
              </p:cNvPr>
              <p:cNvCxnSpPr/>
              <p:nvPr/>
            </p:nvCxnSpPr>
            <p:spPr>
              <a:xfrm flipV="1">
                <a:off x="5562600" y="38100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3394D43-337F-4AC2-8BB1-E0C6477660E1}"/>
                  </a:ext>
                </a:extLst>
              </p:cNvPr>
              <p:cNvCxnSpPr/>
              <p:nvPr/>
            </p:nvCxnSpPr>
            <p:spPr>
              <a:xfrm flipH="1" flipV="1">
                <a:off x="5562600" y="39624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D10C01-9A5C-48EA-B970-1F1A6B09A593}"/>
                </a:ext>
              </a:extLst>
            </p:cNvPr>
            <p:cNvCxnSpPr>
              <a:cxnSpLocks/>
            </p:cNvCxnSpPr>
            <p:nvPr/>
          </p:nvCxnSpPr>
          <p:spPr>
            <a:xfrm>
              <a:off x="5634760" y="5410000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42DFFC0-D4AF-4DCD-861C-719EE180FE6E}"/>
                </a:ext>
              </a:extLst>
            </p:cNvPr>
            <p:cNvGrpSpPr/>
            <p:nvPr/>
          </p:nvGrpSpPr>
          <p:grpSpPr>
            <a:xfrm>
              <a:off x="6464493" y="4741130"/>
              <a:ext cx="381000" cy="685800"/>
              <a:chOff x="5562600" y="3429000"/>
              <a:chExt cx="381000" cy="68580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2EDD93B-7D04-44D6-8118-FB8EEC554E37}"/>
                  </a:ext>
                </a:extLst>
              </p:cNvPr>
              <p:cNvCxnSpPr/>
              <p:nvPr/>
            </p:nvCxnSpPr>
            <p:spPr>
              <a:xfrm>
                <a:off x="5715000" y="3429000"/>
                <a:ext cx="228600" cy="762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385B77D-3B51-465C-BB4E-33507E409A74}"/>
                  </a:ext>
                </a:extLst>
              </p:cNvPr>
              <p:cNvCxnSpPr/>
              <p:nvPr/>
            </p:nvCxnSpPr>
            <p:spPr>
              <a:xfrm flipV="1">
                <a:off x="5562600" y="35052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2BE83D6-0E12-440F-9F89-011E516EE74C}"/>
                  </a:ext>
                </a:extLst>
              </p:cNvPr>
              <p:cNvCxnSpPr/>
              <p:nvPr/>
            </p:nvCxnSpPr>
            <p:spPr>
              <a:xfrm flipH="1" flipV="1">
                <a:off x="5562600" y="36576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A3A0A80-0D9C-4DEC-81A4-1DEC3011FDB5}"/>
                  </a:ext>
                </a:extLst>
              </p:cNvPr>
              <p:cNvCxnSpPr/>
              <p:nvPr/>
            </p:nvCxnSpPr>
            <p:spPr>
              <a:xfrm flipV="1">
                <a:off x="5562600" y="38100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1DE5D78-1A3A-4624-8226-F3E622718EE9}"/>
                  </a:ext>
                </a:extLst>
              </p:cNvPr>
              <p:cNvCxnSpPr/>
              <p:nvPr/>
            </p:nvCxnSpPr>
            <p:spPr>
              <a:xfrm flipH="1" flipV="1">
                <a:off x="5562600" y="39624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2E75248-7EA2-4CB7-B15C-FB1FED5DFDAD}"/>
                </a:ext>
              </a:extLst>
            </p:cNvPr>
            <p:cNvCxnSpPr>
              <a:cxnSpLocks/>
            </p:cNvCxnSpPr>
            <p:nvPr/>
          </p:nvCxnSpPr>
          <p:spPr>
            <a:xfrm>
              <a:off x="6837026" y="5409998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DF16DC1-87D0-4728-B210-0FC621FE9BC8}"/>
                </a:ext>
              </a:extLst>
            </p:cNvPr>
            <p:cNvGrpSpPr/>
            <p:nvPr/>
          </p:nvGrpSpPr>
          <p:grpSpPr>
            <a:xfrm>
              <a:off x="7582097" y="4741127"/>
              <a:ext cx="381000" cy="685800"/>
              <a:chOff x="5562600" y="3429000"/>
              <a:chExt cx="381000" cy="6858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04FDBF1-96C6-46F0-B42B-2BAFF953CD40}"/>
                  </a:ext>
                </a:extLst>
              </p:cNvPr>
              <p:cNvCxnSpPr/>
              <p:nvPr/>
            </p:nvCxnSpPr>
            <p:spPr>
              <a:xfrm>
                <a:off x="5715000" y="3429000"/>
                <a:ext cx="228600" cy="762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52776A2-2D35-4915-A57B-3C0406CC4158}"/>
                  </a:ext>
                </a:extLst>
              </p:cNvPr>
              <p:cNvCxnSpPr/>
              <p:nvPr/>
            </p:nvCxnSpPr>
            <p:spPr>
              <a:xfrm flipV="1">
                <a:off x="5562600" y="35052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00A2266-8666-4CA9-BE54-2AB2B630A692}"/>
                  </a:ext>
                </a:extLst>
              </p:cNvPr>
              <p:cNvCxnSpPr/>
              <p:nvPr/>
            </p:nvCxnSpPr>
            <p:spPr>
              <a:xfrm flipH="1" flipV="1">
                <a:off x="5562600" y="36576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5E3EF58-4690-4D4A-93D9-28F7C43D1A44}"/>
                  </a:ext>
                </a:extLst>
              </p:cNvPr>
              <p:cNvCxnSpPr/>
              <p:nvPr/>
            </p:nvCxnSpPr>
            <p:spPr>
              <a:xfrm flipV="1">
                <a:off x="5562600" y="38100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CF3616D-8B19-4295-96AC-25D63D299360}"/>
                  </a:ext>
                </a:extLst>
              </p:cNvPr>
              <p:cNvCxnSpPr/>
              <p:nvPr/>
            </p:nvCxnSpPr>
            <p:spPr>
              <a:xfrm flipH="1" flipV="1">
                <a:off x="5562600" y="3962400"/>
                <a:ext cx="381000" cy="1524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EDD2B8-95F7-4C19-9577-3EA4E60E8889}"/>
                </a:ext>
              </a:extLst>
            </p:cNvPr>
            <p:cNvCxnSpPr>
              <a:cxnSpLocks/>
            </p:cNvCxnSpPr>
            <p:nvPr/>
          </p:nvCxnSpPr>
          <p:spPr>
            <a:xfrm>
              <a:off x="7954630" y="5409995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D53136-6280-48D3-B185-46D92D96D213}"/>
                </a:ext>
              </a:extLst>
            </p:cNvPr>
            <p:cNvCxnSpPr>
              <a:cxnSpLocks/>
            </p:cNvCxnSpPr>
            <p:nvPr/>
          </p:nvCxnSpPr>
          <p:spPr>
            <a:xfrm>
              <a:off x="4649098" y="4520997"/>
              <a:ext cx="311079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081931-5C18-4B36-9140-19F4C2DE15F6}"/>
                </a:ext>
              </a:extLst>
            </p:cNvPr>
            <p:cNvCxnSpPr>
              <a:cxnSpLocks/>
            </p:cNvCxnSpPr>
            <p:nvPr/>
          </p:nvCxnSpPr>
          <p:spPr>
            <a:xfrm>
              <a:off x="5431555" y="4529468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6540B6-1A36-4F8E-A7D7-7137E9B1102C}"/>
                </a:ext>
              </a:extLst>
            </p:cNvPr>
            <p:cNvCxnSpPr>
              <a:cxnSpLocks/>
            </p:cNvCxnSpPr>
            <p:nvPr/>
          </p:nvCxnSpPr>
          <p:spPr>
            <a:xfrm>
              <a:off x="6633821" y="4546398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64527A-62D2-4D78-8F29-8775A34E6BFD}"/>
                </a:ext>
              </a:extLst>
            </p:cNvPr>
            <p:cNvCxnSpPr>
              <a:cxnSpLocks/>
            </p:cNvCxnSpPr>
            <p:nvPr/>
          </p:nvCxnSpPr>
          <p:spPr>
            <a:xfrm>
              <a:off x="7742954" y="4537935"/>
              <a:ext cx="0" cy="20319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0E5E3D-0336-4414-84BA-BD0084EC475A}"/>
                </a:ext>
              </a:extLst>
            </p:cNvPr>
            <p:cNvSpPr txBox="1"/>
            <p:nvPr/>
          </p:nvSpPr>
          <p:spPr>
            <a:xfrm>
              <a:off x="5485733" y="6039359"/>
              <a:ext cx="795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ECF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49B66B-45D9-4675-9F64-0324D38C32EE}"/>
                </a:ext>
              </a:extLst>
            </p:cNvPr>
            <p:cNvSpPr txBox="1"/>
            <p:nvPr/>
          </p:nvSpPr>
          <p:spPr>
            <a:xfrm>
              <a:off x="5634757" y="4817330"/>
              <a:ext cx="38472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err="1"/>
                <a:t>G</a:t>
              </a:r>
              <a:r>
                <a:rPr lang="en-US" sz="2000" baseline="-25000" dirty="0" err="1"/>
                <a:t>Na</a:t>
              </a:r>
              <a:endParaRPr lang="en-US" sz="2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49EA85-E341-437E-9229-6DE8693240CE}"/>
                </a:ext>
              </a:extLst>
            </p:cNvPr>
            <p:cNvSpPr txBox="1"/>
            <p:nvPr/>
          </p:nvSpPr>
          <p:spPr>
            <a:xfrm>
              <a:off x="6786224" y="4800396"/>
              <a:ext cx="30938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/>
                <a:t>G</a:t>
              </a:r>
              <a:r>
                <a:rPr lang="en-US" sz="2000" baseline="-25000" dirty="0"/>
                <a:t>K</a:t>
              </a:r>
              <a:endParaRPr lang="en-US" sz="2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FAC8DE-8D3B-4D68-8BC1-505BE5850E63}"/>
                </a:ext>
              </a:extLst>
            </p:cNvPr>
            <p:cNvSpPr txBox="1"/>
            <p:nvPr/>
          </p:nvSpPr>
          <p:spPr>
            <a:xfrm>
              <a:off x="7971557" y="4817330"/>
              <a:ext cx="34785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err="1"/>
                <a:t>G</a:t>
              </a:r>
              <a:r>
                <a:rPr lang="en-US" sz="2000" baseline="-25000" dirty="0" err="1"/>
                <a:t>Cl</a:t>
              </a:r>
              <a:endParaRPr lang="en-US" sz="2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C55D01-9988-405D-8040-E2EBBE0B44A1}"/>
                </a:ext>
              </a:extLst>
            </p:cNvPr>
            <p:cNvCxnSpPr>
              <a:cxnSpLocks/>
            </p:cNvCxnSpPr>
            <p:nvPr/>
          </p:nvCxnSpPr>
          <p:spPr>
            <a:xfrm>
              <a:off x="4961664" y="5105200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2999C2-2509-436D-82F3-D0DB87C6C513}"/>
                </a:ext>
              </a:extLst>
            </p:cNvPr>
            <p:cNvCxnSpPr>
              <a:cxnSpLocks/>
            </p:cNvCxnSpPr>
            <p:nvPr/>
          </p:nvCxnSpPr>
          <p:spPr>
            <a:xfrm>
              <a:off x="4652621" y="4495598"/>
              <a:ext cx="0" cy="16002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450330-4B64-4B89-97BC-E0BBC621A022}"/>
                </a:ext>
              </a:extLst>
            </p:cNvPr>
            <p:cNvSpPr/>
            <p:nvPr/>
          </p:nvSpPr>
          <p:spPr>
            <a:xfrm>
              <a:off x="4508698" y="4910464"/>
              <a:ext cx="279400" cy="6773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E8F0AD7-CA3A-4BA4-940F-84B52C0A2944}"/>
                </a:ext>
              </a:extLst>
            </p:cNvPr>
            <p:cNvCxnSpPr>
              <a:cxnSpLocks/>
            </p:cNvCxnSpPr>
            <p:nvPr/>
          </p:nvCxnSpPr>
          <p:spPr>
            <a:xfrm>
              <a:off x="4648398" y="5096731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B9FCEB-CBB5-44E8-81F1-B17F5136DDFF}"/>
                </a:ext>
              </a:extLst>
            </p:cNvPr>
            <p:cNvSpPr txBox="1"/>
            <p:nvPr/>
          </p:nvSpPr>
          <p:spPr>
            <a:xfrm>
              <a:off x="4330894" y="4571794"/>
              <a:ext cx="26930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err="1"/>
                <a:t>j</a:t>
              </a:r>
              <a:r>
                <a:rPr lang="en-US" sz="2000" baseline="-25000" dirty="0" err="1"/>
                <a:t>Na</a:t>
              </a:r>
              <a:endParaRPr lang="en-US" sz="2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34A1D7-780F-487A-900A-F298DFB57AD4}"/>
                </a:ext>
              </a:extLst>
            </p:cNvPr>
            <p:cNvSpPr txBox="1"/>
            <p:nvPr/>
          </p:nvSpPr>
          <p:spPr>
            <a:xfrm>
              <a:off x="5019516" y="4563329"/>
              <a:ext cx="19396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err="1"/>
                <a:t>j</a:t>
              </a:r>
              <a:r>
                <a:rPr lang="en-US" sz="2000" baseline="-25000" dirty="0" err="1"/>
                <a:t>K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24DB214-0615-4BD0-9A2B-DAB413B7289F}"/>
                    </a:ext>
                  </a:extLst>
                </p:cNvPr>
                <p:cNvSpPr/>
                <p:nvPr/>
              </p:nvSpPr>
              <p:spPr>
                <a:xfrm>
                  <a:off x="5819482" y="5399347"/>
                  <a:ext cx="479991" cy="406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24DB214-0615-4BD0-9A2B-DAB413B728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9482" y="5399347"/>
                  <a:ext cx="479991" cy="406201"/>
                </a:xfrm>
                <a:prstGeom prst="rect">
                  <a:avLst/>
                </a:prstGeom>
                <a:blipFill>
                  <a:blip r:embed="rId3"/>
                  <a:stretch>
                    <a:fillRect r="-11538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704CF0A-3CB5-4866-BBFE-3FE4F0B3B986}"/>
                    </a:ext>
                  </a:extLst>
                </p:cNvPr>
                <p:cNvSpPr/>
                <p:nvPr/>
              </p:nvSpPr>
              <p:spPr>
                <a:xfrm>
                  <a:off x="7076756" y="5374748"/>
                  <a:ext cx="479991" cy="4045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704CF0A-3CB5-4866-BBFE-3FE4F0B3B9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6756" y="5374748"/>
                  <a:ext cx="479991" cy="404598"/>
                </a:xfrm>
                <a:prstGeom prst="rect">
                  <a:avLst/>
                </a:prstGeom>
                <a:blipFill>
                  <a:blip r:embed="rId4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0AE5355-9770-4C6B-A8C0-D94FECE29B20}"/>
                    </a:ext>
                  </a:extLst>
                </p:cNvPr>
                <p:cNvSpPr/>
                <p:nvPr/>
              </p:nvSpPr>
              <p:spPr>
                <a:xfrm>
                  <a:off x="8213761" y="5350587"/>
                  <a:ext cx="479991" cy="4128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𝐶𝑙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0AE5355-9770-4C6B-A8C0-D94FECE29B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761" y="5350587"/>
                  <a:ext cx="479991" cy="412870"/>
                </a:xfrm>
                <a:prstGeom prst="rect">
                  <a:avLst/>
                </a:prstGeom>
                <a:blipFill>
                  <a:blip r:embed="rId5"/>
                  <a:stretch>
                    <a:fillRect b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69812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C5AC-683F-47C2-8E14-A098ABE4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0541F-977B-446A-BA08-D8FBCF6E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48489-F658-4C03-BAFD-083A84F9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123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414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DE27-9E61-4DEF-9614-42B52E30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of </a:t>
            </a:r>
            <a:r>
              <a:rPr lang="en-US"/>
              <a:t>Lab #2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07EB-BF81-4EE2-B98C-A7EE440A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Lab #2 in class</a:t>
            </a:r>
          </a:p>
          <a:p>
            <a:pPr lvl="1"/>
            <a:r>
              <a:rPr lang="en-US" dirty="0"/>
              <a:t>Learn about </a:t>
            </a:r>
            <a:r>
              <a:rPr lang="en-US" dirty="0" err="1"/>
              <a:t>Bitsey</a:t>
            </a:r>
            <a:endParaRPr lang="en-US" dirty="0"/>
          </a:p>
          <a:p>
            <a:pPr lvl="1"/>
            <a:r>
              <a:rPr lang="en-US" dirty="0"/>
              <a:t>Run the 5-second simulations</a:t>
            </a:r>
          </a:p>
          <a:p>
            <a:r>
              <a:rPr lang="en-US" dirty="0"/>
              <a:t>Then run the long simulations at home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FD4D6-508F-42D4-A970-6C945A68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803269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1A2F-EF76-4771-A03D-DFC0BC54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C8DA8-4163-4661-A79B-D3D4BFCD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59" y="1676400"/>
            <a:ext cx="8165970" cy="2269061"/>
          </a:xfrm>
        </p:spPr>
        <p:txBody>
          <a:bodyPr/>
          <a:lstStyle/>
          <a:p>
            <a:r>
              <a:rPr lang="en-US" dirty="0"/>
              <a:t>Material to potentially be taught by the EEs:</a:t>
            </a:r>
          </a:p>
          <a:p>
            <a:pPr lvl="1"/>
            <a:r>
              <a:rPr lang="en-US" dirty="0"/>
              <a:t>Draw the model as an equivalent </a:t>
            </a:r>
            <a:r>
              <a:rPr lang="en-US" dirty="0" err="1"/>
              <a:t>ckt</a:t>
            </a:r>
            <a:r>
              <a:rPr lang="en-US" dirty="0"/>
              <a:t> that has V &amp; R for Na &amp; K, R for Cl.</a:t>
            </a:r>
          </a:p>
          <a:p>
            <a:pPr lvl="1"/>
            <a:r>
              <a:rPr lang="en-US" dirty="0"/>
              <a:t>Show how it reaches a final voltage</a:t>
            </a:r>
          </a:p>
          <a:p>
            <a:pPr lvl="1"/>
            <a:r>
              <a:rPr lang="en-US" dirty="0"/>
              <a:t>Show how changing each R affects the voltage (for lab #1)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FCCAA-EAB5-4821-B403-664207D7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318B127-4970-4ADC-87AC-4856F4102857}"/>
              </a:ext>
            </a:extLst>
          </p:cNvPr>
          <p:cNvCxnSpPr>
            <a:cxnSpLocks/>
          </p:cNvCxnSpPr>
          <p:nvPr/>
        </p:nvCxnSpPr>
        <p:spPr>
          <a:xfrm>
            <a:off x="1781435" y="4292601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A99F1870-EFC2-411B-8175-9225166B818B}"/>
              </a:ext>
            </a:extLst>
          </p:cNvPr>
          <p:cNvSpPr/>
          <p:nvPr/>
        </p:nvSpPr>
        <p:spPr>
          <a:xfrm>
            <a:off x="1637512" y="4707467"/>
            <a:ext cx="279400" cy="6773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902590B-A34F-4A05-8707-A4699AEE7993}"/>
              </a:ext>
            </a:extLst>
          </p:cNvPr>
          <p:cNvCxnSpPr>
            <a:cxnSpLocks/>
          </p:cNvCxnSpPr>
          <p:nvPr/>
        </p:nvCxnSpPr>
        <p:spPr>
          <a:xfrm>
            <a:off x="1473113" y="5884330"/>
            <a:ext cx="330552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EEE1B3B-91C5-4434-82A8-167A941A467B}"/>
              </a:ext>
            </a:extLst>
          </p:cNvPr>
          <p:cNvGrpSpPr/>
          <p:nvPr/>
        </p:nvGrpSpPr>
        <p:grpSpPr>
          <a:xfrm>
            <a:off x="2213241" y="5432131"/>
            <a:ext cx="926979" cy="377814"/>
            <a:chOff x="5892800" y="3496733"/>
            <a:chExt cx="852363" cy="346805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399319-C5AA-4982-A0E7-E2457FC50973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A681C02-4F09-46A8-ADCB-DD169769B7FD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5196EEB-7206-42AD-B026-7E623C73E651}"/>
                </a:ext>
              </a:extLst>
            </p:cNvPr>
            <p:cNvSpPr txBox="1"/>
            <p:nvPr/>
          </p:nvSpPr>
          <p:spPr>
            <a:xfrm>
              <a:off x="6214533" y="3589275"/>
              <a:ext cx="530630" cy="2542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77mV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CD79149-8E4C-43A6-B532-EC0DE6C1ED84}"/>
              </a:ext>
            </a:extLst>
          </p:cNvPr>
          <p:cNvGrpSpPr/>
          <p:nvPr/>
        </p:nvGrpSpPr>
        <p:grpSpPr>
          <a:xfrm>
            <a:off x="3440907" y="5410198"/>
            <a:ext cx="975758" cy="336266"/>
            <a:chOff x="5892800" y="3496733"/>
            <a:chExt cx="975758" cy="33626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F49D64-6169-43DF-ADFE-BADFA260C3F5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99A1D4F-BA57-42B0-A32D-0B668D6CD1DD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9FE85E4-40B3-4D27-B6C2-C7045663F96E}"/>
                </a:ext>
              </a:extLst>
            </p:cNvPr>
            <p:cNvSpPr txBox="1"/>
            <p:nvPr/>
          </p:nvSpPr>
          <p:spPr>
            <a:xfrm>
              <a:off x="6214533" y="3556000"/>
              <a:ext cx="65402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-89mV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8A3A0F3-4CB3-403C-959E-6B8D3C443D6B}"/>
              </a:ext>
            </a:extLst>
          </p:cNvPr>
          <p:cNvGrpSpPr/>
          <p:nvPr/>
        </p:nvGrpSpPr>
        <p:grpSpPr>
          <a:xfrm>
            <a:off x="4533106" y="5410198"/>
            <a:ext cx="975758" cy="361666"/>
            <a:chOff x="5892800" y="3496733"/>
            <a:chExt cx="975758" cy="36166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86662AB-241C-4BDE-9BA2-2934A567E34A}"/>
                </a:ext>
              </a:extLst>
            </p:cNvPr>
            <p:cNvCxnSpPr/>
            <p:nvPr/>
          </p:nvCxnSpPr>
          <p:spPr>
            <a:xfrm>
              <a:off x="5892800" y="349673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6B7F6CE-E843-4440-848E-55159AB2E735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9" y="3598332"/>
              <a:ext cx="2540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9342B3C-E7E6-4DE2-9DD5-73D10A55CEB5}"/>
                </a:ext>
              </a:extLst>
            </p:cNvPr>
            <p:cNvSpPr txBox="1"/>
            <p:nvPr/>
          </p:nvSpPr>
          <p:spPr>
            <a:xfrm>
              <a:off x="6214533" y="3581400"/>
              <a:ext cx="65402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-71mV</a:t>
              </a: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C05F0AF-E6AE-491E-BFD4-77E31D44D086}"/>
              </a:ext>
            </a:extLst>
          </p:cNvPr>
          <p:cNvCxnSpPr>
            <a:cxnSpLocks/>
          </p:cNvCxnSpPr>
          <p:nvPr/>
        </p:nvCxnSpPr>
        <p:spPr>
          <a:xfrm>
            <a:off x="2450310" y="5511799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2C802CC-9E0B-4C5E-8DD2-03A53EADB3A5}"/>
              </a:ext>
            </a:extLst>
          </p:cNvPr>
          <p:cNvCxnSpPr>
            <a:cxnSpLocks/>
          </p:cNvCxnSpPr>
          <p:nvPr/>
        </p:nvCxnSpPr>
        <p:spPr>
          <a:xfrm>
            <a:off x="3669512" y="552026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5564783-4798-4A16-B63A-B3814AEC7699}"/>
              </a:ext>
            </a:extLst>
          </p:cNvPr>
          <p:cNvCxnSpPr>
            <a:cxnSpLocks/>
          </p:cNvCxnSpPr>
          <p:nvPr/>
        </p:nvCxnSpPr>
        <p:spPr>
          <a:xfrm>
            <a:off x="4770177" y="5520265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AEFBA30-88D0-4789-94AC-E7F548741AA7}"/>
              </a:ext>
            </a:extLst>
          </p:cNvPr>
          <p:cNvGrpSpPr/>
          <p:nvPr/>
        </p:nvGrpSpPr>
        <p:grpSpPr>
          <a:xfrm>
            <a:off x="2077775" y="4529666"/>
            <a:ext cx="381000" cy="685800"/>
            <a:chOff x="5562600" y="3429000"/>
            <a:chExt cx="381000" cy="6858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A700123-12D7-4E56-890D-FBCA0980378B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7D8C8B-CFD6-45C1-9FE8-F9F2AA6499FE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CAF1CA1-4FC6-45E0-A175-66F57BD182D8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F3810EB-38D3-43C3-9641-92F7D1D997E1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7072F8E-6B33-4A1A-A98B-CE7657E41CF7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59A2712-4C24-4904-A500-2273B3FC4B2B}"/>
              </a:ext>
            </a:extLst>
          </p:cNvPr>
          <p:cNvCxnSpPr>
            <a:cxnSpLocks/>
          </p:cNvCxnSpPr>
          <p:nvPr/>
        </p:nvCxnSpPr>
        <p:spPr>
          <a:xfrm>
            <a:off x="2450308" y="5198534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86B3F85-ADB4-4C30-B0BC-611225034708}"/>
              </a:ext>
            </a:extLst>
          </p:cNvPr>
          <p:cNvGrpSpPr/>
          <p:nvPr/>
        </p:nvGrpSpPr>
        <p:grpSpPr>
          <a:xfrm>
            <a:off x="3280041" y="4529664"/>
            <a:ext cx="381000" cy="685800"/>
            <a:chOff x="5562600" y="3429000"/>
            <a:chExt cx="381000" cy="68580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8AADAD5-C689-4734-AB8A-17902FD21185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E99EE34-907F-4F7D-81DF-B3C9B10F52DC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91F0336-AEB3-45F5-BFA6-E3B5735AD1B7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EF4FE1B-5AC7-4DE4-A372-CFF721505C85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56AF041-B142-4B8B-8A16-29F1C8F875A3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7CD5BE-066C-4A7A-8AF8-08BD75F1FD52}"/>
              </a:ext>
            </a:extLst>
          </p:cNvPr>
          <p:cNvCxnSpPr>
            <a:cxnSpLocks/>
          </p:cNvCxnSpPr>
          <p:nvPr/>
        </p:nvCxnSpPr>
        <p:spPr>
          <a:xfrm>
            <a:off x="3652574" y="5198532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A3493C2-92C3-48AA-9865-3C77696B475C}"/>
              </a:ext>
            </a:extLst>
          </p:cNvPr>
          <p:cNvGrpSpPr/>
          <p:nvPr/>
        </p:nvGrpSpPr>
        <p:grpSpPr>
          <a:xfrm>
            <a:off x="4397645" y="4529661"/>
            <a:ext cx="381000" cy="685800"/>
            <a:chOff x="5562600" y="3429000"/>
            <a:chExt cx="381000" cy="6858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F8B57C5-4E83-42FB-835C-87A848F22110}"/>
                </a:ext>
              </a:extLst>
            </p:cNvPr>
            <p:cNvCxnSpPr/>
            <p:nvPr/>
          </p:nvCxnSpPr>
          <p:spPr>
            <a:xfrm>
              <a:off x="5715000" y="3429000"/>
              <a:ext cx="2286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02D18AC-9429-496B-991E-4E8B8DC37DD7}"/>
                </a:ext>
              </a:extLst>
            </p:cNvPr>
            <p:cNvCxnSpPr/>
            <p:nvPr/>
          </p:nvCxnSpPr>
          <p:spPr>
            <a:xfrm flipV="1">
              <a:off x="5562600" y="35052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BEF7F5D-C61D-430C-BAB9-CA390A14EBAD}"/>
                </a:ext>
              </a:extLst>
            </p:cNvPr>
            <p:cNvCxnSpPr/>
            <p:nvPr/>
          </p:nvCxnSpPr>
          <p:spPr>
            <a:xfrm flipH="1" flipV="1">
              <a:off x="5562600" y="36576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1A40091-42DB-4939-9BF8-5BFD9EF9A9CF}"/>
                </a:ext>
              </a:extLst>
            </p:cNvPr>
            <p:cNvCxnSpPr/>
            <p:nvPr/>
          </p:nvCxnSpPr>
          <p:spPr>
            <a:xfrm flipV="1">
              <a:off x="5562600" y="38100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37C6AB1-B184-470C-873A-4C70A28A54C8}"/>
                </a:ext>
              </a:extLst>
            </p:cNvPr>
            <p:cNvCxnSpPr/>
            <p:nvPr/>
          </p:nvCxnSpPr>
          <p:spPr>
            <a:xfrm flipH="1" flipV="1">
              <a:off x="5562600" y="3962400"/>
              <a:ext cx="381000" cy="1524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3730A0B-F06E-4AB6-A1F9-1AA14070DA52}"/>
              </a:ext>
            </a:extLst>
          </p:cNvPr>
          <p:cNvCxnSpPr>
            <a:cxnSpLocks/>
          </p:cNvCxnSpPr>
          <p:nvPr/>
        </p:nvCxnSpPr>
        <p:spPr>
          <a:xfrm>
            <a:off x="4770178" y="5198529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15FCE44-494A-428A-8372-A2E785ABE616}"/>
              </a:ext>
            </a:extLst>
          </p:cNvPr>
          <p:cNvCxnSpPr>
            <a:cxnSpLocks/>
          </p:cNvCxnSpPr>
          <p:nvPr/>
        </p:nvCxnSpPr>
        <p:spPr>
          <a:xfrm>
            <a:off x="1464646" y="4309531"/>
            <a:ext cx="311079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FF16DC2-48D2-4227-B1FE-7A6DECD31BBF}"/>
              </a:ext>
            </a:extLst>
          </p:cNvPr>
          <p:cNvCxnSpPr>
            <a:cxnSpLocks/>
          </p:cNvCxnSpPr>
          <p:nvPr/>
        </p:nvCxnSpPr>
        <p:spPr>
          <a:xfrm>
            <a:off x="2247103" y="4318002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854A898-1FCE-4862-BAB1-A9A31950F116}"/>
              </a:ext>
            </a:extLst>
          </p:cNvPr>
          <p:cNvCxnSpPr>
            <a:cxnSpLocks/>
          </p:cNvCxnSpPr>
          <p:nvPr/>
        </p:nvCxnSpPr>
        <p:spPr>
          <a:xfrm>
            <a:off x="3449369" y="4334932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BE83004-1975-4DC9-BE15-3679622D3EC0}"/>
              </a:ext>
            </a:extLst>
          </p:cNvPr>
          <p:cNvCxnSpPr>
            <a:cxnSpLocks/>
          </p:cNvCxnSpPr>
          <p:nvPr/>
        </p:nvCxnSpPr>
        <p:spPr>
          <a:xfrm>
            <a:off x="4558502" y="4326469"/>
            <a:ext cx="0" cy="203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639BD59-88B2-45BB-87B6-46858C7E4BFD}"/>
              </a:ext>
            </a:extLst>
          </p:cNvPr>
          <p:cNvSpPr txBox="1"/>
          <p:nvPr/>
        </p:nvSpPr>
        <p:spPr>
          <a:xfrm>
            <a:off x="1657815" y="5477934"/>
            <a:ext cx="79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ECF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01D248-4357-4985-938E-E582F1B1495E}"/>
              </a:ext>
            </a:extLst>
          </p:cNvPr>
          <p:cNvSpPr txBox="1"/>
          <p:nvPr/>
        </p:nvSpPr>
        <p:spPr>
          <a:xfrm>
            <a:off x="2975244" y="3886200"/>
            <a:ext cx="79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ICF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B68B3A-9530-4A7E-8DC7-72D934B84055}"/>
              </a:ext>
            </a:extLst>
          </p:cNvPr>
          <p:cNvSpPr txBox="1"/>
          <p:nvPr/>
        </p:nvSpPr>
        <p:spPr>
          <a:xfrm>
            <a:off x="2450305" y="4605864"/>
            <a:ext cx="38472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err="1"/>
              <a:t>G</a:t>
            </a:r>
            <a:r>
              <a:rPr lang="en-US" sz="2000" baseline="-25000" dirty="0" err="1"/>
              <a:t>Na</a:t>
            </a:r>
            <a:endParaRPr lang="en-US" sz="2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EC8A56-9E96-461F-9D90-A2C2914BC2D3}"/>
              </a:ext>
            </a:extLst>
          </p:cNvPr>
          <p:cNvSpPr txBox="1"/>
          <p:nvPr/>
        </p:nvSpPr>
        <p:spPr>
          <a:xfrm>
            <a:off x="3601772" y="4588930"/>
            <a:ext cx="3093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G</a:t>
            </a:r>
            <a:r>
              <a:rPr lang="en-US" sz="2000" baseline="-25000" dirty="0"/>
              <a:t>K</a:t>
            </a:r>
            <a:endParaRPr lang="en-US" sz="2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460CD4-A6A6-4F00-925E-3FC97797F95E}"/>
              </a:ext>
            </a:extLst>
          </p:cNvPr>
          <p:cNvSpPr txBox="1"/>
          <p:nvPr/>
        </p:nvSpPr>
        <p:spPr>
          <a:xfrm>
            <a:off x="4787105" y="4605864"/>
            <a:ext cx="34785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err="1"/>
              <a:t>G</a:t>
            </a:r>
            <a:r>
              <a:rPr lang="en-US" sz="2000" baseline="-25000" dirty="0" err="1"/>
              <a:t>Cl</a:t>
            </a:r>
            <a:endParaRPr lang="en-US" sz="20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B0CE5C0-511E-4F29-B952-1DA2FE7446CA}"/>
              </a:ext>
            </a:extLst>
          </p:cNvPr>
          <p:cNvCxnSpPr>
            <a:cxnSpLocks/>
          </p:cNvCxnSpPr>
          <p:nvPr/>
        </p:nvCxnSpPr>
        <p:spPr>
          <a:xfrm>
            <a:off x="1777212" y="4893734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C9AD8BD-0389-4096-AE05-3C53BAD03306}"/>
              </a:ext>
            </a:extLst>
          </p:cNvPr>
          <p:cNvCxnSpPr>
            <a:cxnSpLocks/>
          </p:cNvCxnSpPr>
          <p:nvPr/>
        </p:nvCxnSpPr>
        <p:spPr>
          <a:xfrm>
            <a:off x="1468169" y="4284132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8EC7C866-A2A6-49BB-809D-BA2997E5C516}"/>
              </a:ext>
            </a:extLst>
          </p:cNvPr>
          <p:cNvSpPr/>
          <p:nvPr/>
        </p:nvSpPr>
        <p:spPr>
          <a:xfrm>
            <a:off x="1324246" y="4698998"/>
            <a:ext cx="279400" cy="6773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523F524-BC30-465A-BE61-6E2CAD23DC0D}"/>
              </a:ext>
            </a:extLst>
          </p:cNvPr>
          <p:cNvCxnSpPr>
            <a:cxnSpLocks/>
          </p:cNvCxnSpPr>
          <p:nvPr/>
        </p:nvCxnSpPr>
        <p:spPr>
          <a:xfrm>
            <a:off x="1463946" y="4885265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0D20AF1-0B07-4660-A57C-4F5E2EB55543}"/>
              </a:ext>
            </a:extLst>
          </p:cNvPr>
          <p:cNvSpPr txBox="1"/>
          <p:nvPr/>
        </p:nvSpPr>
        <p:spPr>
          <a:xfrm>
            <a:off x="1146442" y="4360328"/>
            <a:ext cx="28373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err="1"/>
              <a:t>I</a:t>
            </a:r>
            <a:r>
              <a:rPr lang="en-US" sz="2000" baseline="-25000" dirty="0" err="1"/>
              <a:t>Na</a:t>
            </a:r>
            <a:endParaRPr lang="en-US" sz="2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8B5B1B-A03C-4262-BD8D-3B5073403D07}"/>
              </a:ext>
            </a:extLst>
          </p:cNvPr>
          <p:cNvSpPr txBox="1"/>
          <p:nvPr/>
        </p:nvSpPr>
        <p:spPr>
          <a:xfrm>
            <a:off x="1789908" y="4351863"/>
            <a:ext cx="2083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baseline="-25000" dirty="0"/>
              <a:t>K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697103F-63A9-489D-AE24-D81D4E5A90A6}"/>
                  </a:ext>
                </a:extLst>
              </p:cNvPr>
              <p:cNvSpPr/>
              <p:nvPr/>
            </p:nvSpPr>
            <p:spPr>
              <a:xfrm>
                <a:off x="2635030" y="5187881"/>
                <a:ext cx="479991" cy="406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697103F-63A9-489D-AE24-D81D4E5A9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30" y="5187881"/>
                <a:ext cx="479991" cy="406201"/>
              </a:xfrm>
              <a:prstGeom prst="rect">
                <a:avLst/>
              </a:prstGeom>
              <a:blipFill>
                <a:blip r:embed="rId3"/>
                <a:stretch>
                  <a:fillRect r="-11392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B5725DF3-FB82-407C-B022-52B07C3AC252}"/>
                  </a:ext>
                </a:extLst>
              </p:cNvPr>
              <p:cNvSpPr/>
              <p:nvPr/>
            </p:nvSpPr>
            <p:spPr>
              <a:xfrm>
                <a:off x="3892304" y="5163282"/>
                <a:ext cx="479991" cy="40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B5725DF3-FB82-407C-B022-52B07C3AC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304" y="5163282"/>
                <a:ext cx="479991" cy="404598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D1F4CDC-5265-413B-A040-1FC52170D73D}"/>
                  </a:ext>
                </a:extLst>
              </p:cNvPr>
              <p:cNvSpPr/>
              <p:nvPr/>
            </p:nvSpPr>
            <p:spPr>
              <a:xfrm>
                <a:off x="5029309" y="5139121"/>
                <a:ext cx="479991" cy="41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D1F4CDC-5265-413B-A040-1FC52170D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309" y="5139121"/>
                <a:ext cx="479991" cy="412870"/>
              </a:xfrm>
              <a:prstGeom prst="rect">
                <a:avLst/>
              </a:prstGeom>
              <a:blipFill>
                <a:blip r:embed="rId5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5398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CFDB-DA0A-4864-B029-009F111F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Ions in a giant squid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2105-FAC1-4BCD-98A1-296F8F41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8" y="4250265"/>
            <a:ext cx="8238066" cy="1978007"/>
          </a:xfrm>
        </p:spPr>
        <p:txBody>
          <a:bodyPr/>
          <a:lstStyle/>
          <a:p>
            <a:r>
              <a:rPr lang="en-US" sz="2400" dirty="0"/>
              <a:t>Observation: ICF and ECF each have high ion concentrations, but are roughly charge neutral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Consequence: a small charge flow can greatly change the net charge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and hence the net voltage</a:t>
            </a:r>
          </a:p>
          <a:p>
            <a:r>
              <a:rPr lang="en-US" sz="2200" dirty="0"/>
              <a:t>That’s what allows our nervous system to react quickly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F19C6-A25B-4766-A8E5-4F7BC4B3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7EFF95-B53D-4D0C-85A1-5D8F3F0BC11C}"/>
              </a:ext>
            </a:extLst>
          </p:cNvPr>
          <p:cNvSpPr/>
          <p:nvPr/>
        </p:nvSpPr>
        <p:spPr>
          <a:xfrm>
            <a:off x="1473201" y="1363134"/>
            <a:ext cx="2904066" cy="25230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13C23-6A5C-403B-A27C-1B302DE01E49}"/>
              </a:ext>
            </a:extLst>
          </p:cNvPr>
          <p:cNvSpPr txBox="1"/>
          <p:nvPr/>
        </p:nvSpPr>
        <p:spPr>
          <a:xfrm>
            <a:off x="2125133" y="2048933"/>
            <a:ext cx="1413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]=400mM</a:t>
            </a:r>
          </a:p>
          <a:p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]=50mM</a:t>
            </a:r>
          </a:p>
          <a:p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]=52mM</a:t>
            </a:r>
          </a:p>
          <a:p>
            <a:r>
              <a:rPr lang="en-US" sz="1600" dirty="0" err="1"/>
              <a:t>Pr</a:t>
            </a:r>
            <a:r>
              <a:rPr lang="en-US" sz="1600" baseline="30000" dirty="0"/>
              <a:t> -</a:t>
            </a:r>
            <a:r>
              <a:rPr lang="en-US" sz="1600" dirty="0"/>
              <a:t>=408mM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0E69F-98DF-4169-82C2-F1C1A62334A5}"/>
              </a:ext>
            </a:extLst>
          </p:cNvPr>
          <p:cNvSpPr txBox="1"/>
          <p:nvPr/>
        </p:nvSpPr>
        <p:spPr>
          <a:xfrm>
            <a:off x="118533" y="2633133"/>
            <a:ext cx="1479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[K</a:t>
            </a:r>
            <a:r>
              <a:rPr lang="en-US" sz="1600" baseline="30000" dirty="0"/>
              <a:t>+</a:t>
            </a:r>
            <a:r>
              <a:rPr lang="en-US" sz="1600" dirty="0"/>
              <a:t>]=20mM</a:t>
            </a:r>
          </a:p>
          <a:p>
            <a:r>
              <a:rPr lang="en-US" sz="1600" dirty="0"/>
              <a:t>[Na</a:t>
            </a:r>
            <a:r>
              <a:rPr lang="en-US" sz="1600" baseline="30000" dirty="0"/>
              <a:t>+</a:t>
            </a:r>
            <a:r>
              <a:rPr lang="en-US" sz="1600" dirty="0"/>
              <a:t>]=440mM</a:t>
            </a:r>
          </a:p>
          <a:p>
            <a:r>
              <a:rPr lang="en-US" sz="1600" dirty="0"/>
              <a:t>[Cl</a:t>
            </a:r>
            <a:r>
              <a:rPr lang="en-US" sz="1600" baseline="30000" dirty="0"/>
              <a:t>-</a:t>
            </a:r>
            <a:r>
              <a:rPr lang="en-US" sz="1600" dirty="0"/>
              <a:t>]=560mM</a:t>
            </a:r>
          </a:p>
          <a:p>
            <a:r>
              <a:rPr lang="en-US" sz="1600" dirty="0"/>
              <a:t>other</a:t>
            </a:r>
            <a:r>
              <a:rPr lang="en-US" sz="1600" baseline="30000" dirty="0"/>
              <a:t>+</a:t>
            </a:r>
            <a:r>
              <a:rPr lang="en-US" sz="1600" dirty="0"/>
              <a:t>=110mM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90AED-213A-4BC4-B8D2-47729A7A82C8}"/>
              </a:ext>
            </a:extLst>
          </p:cNvPr>
          <p:cNvSpPr txBox="1"/>
          <p:nvPr/>
        </p:nvSpPr>
        <p:spPr>
          <a:xfrm>
            <a:off x="2438400" y="3039533"/>
            <a:ext cx="1515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intra-cellular fluid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25237-0DC5-4787-A41A-8329596AFF2E}"/>
              </a:ext>
            </a:extLst>
          </p:cNvPr>
          <p:cNvSpPr txBox="1"/>
          <p:nvPr/>
        </p:nvSpPr>
        <p:spPr>
          <a:xfrm>
            <a:off x="135466" y="1363134"/>
            <a:ext cx="1634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extra-cellular fluid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644280-D458-443C-B32E-495B108E57AF}"/>
              </a:ext>
            </a:extLst>
          </p:cNvPr>
          <p:cNvSpPr txBox="1"/>
          <p:nvPr/>
        </p:nvSpPr>
        <p:spPr>
          <a:xfrm>
            <a:off x="6044751" y="3228722"/>
            <a:ext cx="1391830" cy="46166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 = CV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3C0442-98BB-4B05-93DF-2FE99BB13AF4}"/>
              </a:ext>
            </a:extLst>
          </p:cNvPr>
          <p:cNvCxnSpPr>
            <a:cxnSpLocks/>
          </p:cNvCxnSpPr>
          <p:nvPr/>
        </p:nvCxnSpPr>
        <p:spPr>
          <a:xfrm flipH="1">
            <a:off x="4218317" y="3738520"/>
            <a:ext cx="2255311" cy="17478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08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9D2F-4CD9-4F80-8240-C43D64CD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Inaccuracies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A86514-FBB9-44DB-A9AE-48172E37F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76400"/>
                <a:ext cx="7772400" cy="3861758"/>
              </a:xfrm>
            </p:spPr>
            <p:txBody>
              <a:bodyPr/>
              <a:lstStyle/>
              <a:p>
                <a:r>
                  <a:rPr lang="en-US" sz="2400" dirty="0"/>
                  <a:t>The model is not perfectly accurate</a:t>
                </a:r>
              </a:p>
              <a:p>
                <a:r>
                  <a:rPr lang="en-US" sz="2400" dirty="0"/>
                  <a:t>Our basic equations for drift and diffusion are correct</a:t>
                </a:r>
              </a:p>
              <a:p>
                <a:r>
                  <a:rPr lang="en-US" sz="2400" dirty="0"/>
                  <a:t>But we made big assumptions in applying them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Diffusion: we assumed that the diffusion gradient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000" dirty="0"/>
                  <a:t> is just a number – i.e., that it’s constant across the membrane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I.e., that [Na] varies linearly across the membrane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For drift, we assumed that [Na] was constant across the membrane Clearly both cannot be true!</a:t>
                </a:r>
              </a:p>
              <a:p>
                <a:r>
                  <a:rPr lang="en-US" sz="2400" dirty="0"/>
                  <a:t>Another model, Goldman-Hodges-Katz (GHK), is more accurate. </a:t>
                </a:r>
                <a:r>
                  <a:rPr lang="en-US" sz="2400" dirty="0" err="1"/>
                  <a:t>Bitsey</a:t>
                </a:r>
                <a:r>
                  <a:rPr lang="en-US" sz="2400" dirty="0"/>
                  <a:t> uses GHK to model ion channels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A86514-FBB9-44DB-A9AE-48172E37F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76400"/>
                <a:ext cx="7772400" cy="3861758"/>
              </a:xfrm>
              <a:blipFill>
                <a:blip r:embed="rId2"/>
                <a:stretch>
                  <a:fillRect l="-1098" t="-1264" r="-392" b="-2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B426B-9C30-452A-9A48-B50A61DC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29054-F98D-4F56-97F0-8AF811E725A1}"/>
              </a:ext>
            </a:extLst>
          </p:cNvPr>
          <p:cNvSpPr txBox="1"/>
          <p:nvPr/>
        </p:nvSpPr>
        <p:spPr>
          <a:xfrm>
            <a:off x="5816338" y="5722070"/>
            <a:ext cx="321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potential final project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4CB42B-3CA3-4B9D-A6BA-6459B657C81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402318" y="5448693"/>
            <a:ext cx="1414020" cy="50421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8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8787-2467-4199-B158-EF253DE4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 is imperfect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80F8-6E95-422C-B106-55581ADE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“All models are wrong. Some are still useful,” George Box</a:t>
            </a:r>
          </a:p>
          <a:p>
            <a:r>
              <a:rPr lang="en-US" dirty="0"/>
              <a:t>Our model had a hidden input [Na]</a:t>
            </a:r>
            <a:r>
              <a:rPr lang="en-US" baseline="-25000" dirty="0" err="1"/>
              <a:t>int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The model only works at that [Na]</a:t>
            </a:r>
            <a:r>
              <a:rPr lang="en-US" baseline="-25000" dirty="0" err="1"/>
              <a:t>int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But the model is still “reasonably” good if we’re “reasonably” near that [Na]</a:t>
            </a:r>
            <a:r>
              <a:rPr lang="en-US" baseline="-25000" dirty="0" err="1"/>
              <a:t>int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We must re-compute 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baseline="-25000" dirty="0"/>
              <a:t>N</a:t>
            </a:r>
            <a:r>
              <a:rPr lang="en-US" dirty="0"/>
              <a:t> and </a:t>
            </a:r>
            <a:r>
              <a:rPr lang="en-US" i="1" dirty="0" err="1"/>
              <a:t>j</a:t>
            </a:r>
            <a:r>
              <a:rPr lang="en-US" baseline="-25000" dirty="0" err="1"/>
              <a:t>pump</a:t>
            </a:r>
            <a:r>
              <a:rPr lang="en-US" dirty="0"/>
              <a:t> when [Na]</a:t>
            </a:r>
            <a:r>
              <a:rPr lang="en-US" baseline="-25000" dirty="0"/>
              <a:t>int</a:t>
            </a:r>
            <a:r>
              <a:rPr lang="en-US" dirty="0"/>
              <a:t> changes substantially</a:t>
            </a:r>
          </a:p>
          <a:p>
            <a:r>
              <a:rPr lang="en-US" dirty="0"/>
              <a:t>Most important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simple model = intuitive</a:t>
            </a:r>
          </a:p>
          <a:p>
            <a:pPr lvl="1">
              <a:spcBef>
                <a:spcPts val="0"/>
              </a:spcBef>
            </a:pPr>
            <a:r>
              <a:rPr lang="en-US" dirty="0"/>
              <a:t>helps us to understand how cells behave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D2D04-2F2F-4111-8DF6-A5E919B7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2FD2B-A1E1-4F8D-8A7C-2AE6191841DB}"/>
              </a:ext>
            </a:extLst>
          </p:cNvPr>
          <p:cNvSpPr txBox="1"/>
          <p:nvPr/>
        </p:nvSpPr>
        <p:spPr>
          <a:xfrm>
            <a:off x="4146747" y="2129002"/>
            <a:ext cx="46058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j</a:t>
            </a:r>
            <a:r>
              <a:rPr lang="en-US" baseline="-25000" dirty="0" err="1"/>
              <a:t>total,Na</a:t>
            </a:r>
            <a:r>
              <a:rPr lang="en-US" dirty="0"/>
              <a:t> = </a:t>
            </a:r>
            <a:r>
              <a:rPr lang="en-US" i="1" dirty="0" err="1"/>
              <a:t>g</a:t>
            </a:r>
            <a:r>
              <a:rPr lang="en-US" baseline="-25000" dirty="0" err="1"/>
              <a:t>Na</a:t>
            </a:r>
            <a:r>
              <a:rPr lang="en-US" dirty="0"/>
              <a:t> (</a:t>
            </a:r>
            <a:r>
              <a:rPr lang="en-US" i="1" dirty="0" err="1"/>
              <a:t>V</a:t>
            </a:r>
            <a:r>
              <a:rPr lang="en-US" baseline="-25000" dirty="0" err="1"/>
              <a:t>mem</a:t>
            </a:r>
            <a:r>
              <a:rPr lang="en-US" dirty="0"/>
              <a:t> - </a:t>
            </a:r>
            <a:r>
              <a:rPr lang="en-US" i="1" dirty="0" err="1"/>
              <a:t>V</a:t>
            </a:r>
            <a:r>
              <a:rPr lang="en-US" baseline="30000" dirty="0" err="1"/>
              <a:t>N</a:t>
            </a:r>
            <a:r>
              <a:rPr lang="en-US" baseline="-25000" dirty="0" err="1"/>
              <a:t>Na</a:t>
            </a:r>
            <a:r>
              <a:rPr lang="en-US" dirty="0"/>
              <a:t>) + </a:t>
            </a:r>
            <a:r>
              <a:rPr lang="en-US" i="1" dirty="0" err="1"/>
              <a:t>j</a:t>
            </a:r>
            <a:r>
              <a:rPr lang="en-US" baseline="-25000" dirty="0" err="1"/>
              <a:t>pump,Na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0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2E85-C9C7-4A49-8B19-252E0774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55F5C-B44C-4E91-8D6A-37CB6C0CE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0" y="4656668"/>
            <a:ext cx="7061200" cy="1439332"/>
          </a:xfrm>
        </p:spPr>
        <p:txBody>
          <a:bodyPr/>
          <a:lstStyle/>
          <a:p>
            <a:r>
              <a:rPr lang="en-US" dirty="0"/>
              <a:t>Opposite charges attracting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70AB3-7BB9-4528-875D-98000F94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pic>
        <p:nvPicPr>
          <p:cNvPr id="6" name="Graphic 5" descr="Grinning Face with No Fill">
            <a:extLst>
              <a:ext uri="{FF2B5EF4-FFF2-40B4-BE49-F238E27FC236}">
                <a16:creationId xmlns:a16="http://schemas.microsoft.com/office/drawing/2014/main" id="{EE299C8B-CFD7-4A43-AF01-A37DF76FCB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3067" y="3149600"/>
            <a:ext cx="914400" cy="914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D9B476A-8065-4ADE-BE58-8DB6C04780AD}"/>
              </a:ext>
            </a:extLst>
          </p:cNvPr>
          <p:cNvSpPr/>
          <p:nvPr/>
        </p:nvSpPr>
        <p:spPr>
          <a:xfrm>
            <a:off x="1278467" y="2129367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0B55E9-CF55-4379-B329-656BEE293FF6}"/>
              </a:ext>
            </a:extLst>
          </p:cNvPr>
          <p:cNvSpPr/>
          <p:nvPr/>
        </p:nvSpPr>
        <p:spPr>
          <a:xfrm>
            <a:off x="6815666" y="2129367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</a:t>
            </a:r>
            <a:r>
              <a:rPr lang="en-US" sz="2000" baseline="30000" dirty="0">
                <a:solidFill>
                  <a:schemeClr val="tx1"/>
                </a:solidFill>
              </a:rPr>
              <a:t>-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741E-7 L 0.26354 7.40741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26059 7.40741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2E85-C9C7-4A49-8B19-252E0774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55F5C-B44C-4E91-8D6A-37CB6C0CE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534" y="3429000"/>
            <a:ext cx="7052733" cy="2302934"/>
          </a:xfrm>
        </p:spPr>
        <p:txBody>
          <a:bodyPr/>
          <a:lstStyle/>
          <a:p>
            <a:r>
              <a:rPr lang="en-US" sz="2400" dirty="0"/>
              <a:t>Two positive charges repel</a:t>
            </a:r>
          </a:p>
          <a:p>
            <a:r>
              <a:rPr lang="en-US" sz="2400" dirty="0"/>
              <a:t>Two negative charges do too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70AB3-7BB9-4528-875D-98000F94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123 Joel Grodstein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9B476A-8065-4ADE-BE58-8DB6C04780AD}"/>
              </a:ext>
            </a:extLst>
          </p:cNvPr>
          <p:cNvSpPr/>
          <p:nvPr/>
        </p:nvSpPr>
        <p:spPr>
          <a:xfrm>
            <a:off x="4444995" y="1608670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K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0B55E9-CF55-4379-B329-656BEE293FF6}"/>
              </a:ext>
            </a:extLst>
          </p:cNvPr>
          <p:cNvSpPr/>
          <p:nvPr/>
        </p:nvSpPr>
        <p:spPr>
          <a:xfrm>
            <a:off x="3699935" y="1608670"/>
            <a:ext cx="685800" cy="668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</a:t>
            </a:r>
            <a:r>
              <a:rPr lang="en-US" sz="2000" baseline="30000" dirty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9" name="Graphic 8" descr="Surprised Face with No Fill">
            <a:extLst>
              <a:ext uri="{FF2B5EF4-FFF2-40B4-BE49-F238E27FC236}">
                <a16:creationId xmlns:a16="http://schemas.microsoft.com/office/drawing/2014/main" id="{F0C85651-A75F-437A-87B6-54873EEF5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0867" y="24214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8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33333E-6 L 0.26354 -3.33333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26059 -3.33333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7030A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48742</TotalTime>
  <Words>6436</Words>
  <Application>Microsoft Office PowerPoint</Application>
  <PresentationFormat>On-screen Show (4:3)</PresentationFormat>
  <Paragraphs>1052</Paragraphs>
  <Slides>77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1" baseType="lpstr">
      <vt:lpstr>Arial</vt:lpstr>
      <vt:lpstr>Cambria Math</vt:lpstr>
      <vt:lpstr>Times New Roman</vt:lpstr>
      <vt:lpstr>Default Design</vt:lpstr>
      <vt:lpstr>EE 123: Bioelectricity</vt:lpstr>
      <vt:lpstr>Big picture of the course</vt:lpstr>
      <vt:lpstr>Do we care about this?</vt:lpstr>
      <vt:lpstr>In the news…</vt:lpstr>
      <vt:lpstr>Outline for this section</vt:lpstr>
      <vt:lpstr>Electric charge</vt:lpstr>
      <vt:lpstr>Electric force</vt:lpstr>
      <vt:lpstr>PowerPoint Presentation</vt:lpstr>
      <vt:lpstr>PowerPoint Presentation</vt:lpstr>
      <vt:lpstr>Work can overcome this</vt:lpstr>
      <vt:lpstr>Fixed and movable charges</vt:lpstr>
      <vt:lpstr>Fixed and movable charges</vt:lpstr>
      <vt:lpstr>Voltage</vt:lpstr>
      <vt:lpstr>Voltage</vt:lpstr>
      <vt:lpstr>Voltage</vt:lpstr>
      <vt:lpstr>Current</vt:lpstr>
      <vt:lpstr>End of electricity primer</vt:lpstr>
      <vt:lpstr>Outline for this section</vt:lpstr>
      <vt:lpstr>Diffusion</vt:lpstr>
      <vt:lpstr>Diffusion</vt:lpstr>
      <vt:lpstr>What is D, really?</vt:lpstr>
      <vt:lpstr>Example</vt:lpstr>
      <vt:lpstr>Example</vt:lpstr>
      <vt:lpstr>Outline for this section</vt:lpstr>
      <vt:lpstr>Drift</vt:lpstr>
      <vt:lpstr>Drift current</vt:lpstr>
      <vt:lpstr>Separated charges create a voltage</vt:lpstr>
      <vt:lpstr>Cool tricks to do with voltage</vt:lpstr>
      <vt:lpstr>Cool tricks to do with voltage</vt:lpstr>
      <vt:lpstr>Why does Ohm’s Law work?</vt:lpstr>
      <vt:lpstr>qionV/L → force: why?</vt:lpstr>
      <vt:lpstr>qionV/L → force: why?</vt:lpstr>
      <vt:lpstr>qionV/L → force: why?</vt:lpstr>
      <vt:lpstr>Mobility*force = velocity – why?</vt:lpstr>
      <vt:lpstr>Mobility*force = velocity – why?</vt:lpstr>
      <vt:lpstr>Mini quiz</vt:lpstr>
      <vt:lpstr>Outline for this section</vt:lpstr>
      <vt:lpstr>Dilemma</vt:lpstr>
      <vt:lpstr>Drift + diffusion = voltage</vt:lpstr>
      <vt:lpstr>Drift + diffusion = voltage</vt:lpstr>
      <vt:lpstr>Drift + diffusion = voltage</vt:lpstr>
      <vt:lpstr>Drift + diffusion = voltage</vt:lpstr>
      <vt:lpstr>Nernst equation</vt:lpstr>
      <vt:lpstr>Nernst assumptions</vt:lpstr>
      <vt:lpstr>Giant squid voltages</vt:lpstr>
      <vt:lpstr>In-class exercise</vt:lpstr>
      <vt:lpstr>Nernst derivation</vt:lpstr>
      <vt:lpstr>Outline for this section</vt:lpstr>
      <vt:lpstr>In-class exercise</vt:lpstr>
      <vt:lpstr>Forces on the system</vt:lpstr>
      <vt:lpstr>Results of diffusion</vt:lpstr>
      <vt:lpstr>Drift currents</vt:lpstr>
      <vt:lpstr>Nernst sanity check</vt:lpstr>
      <vt:lpstr>Nernst sanity check</vt:lpstr>
      <vt:lpstr>Nernst sanity check</vt:lpstr>
      <vt:lpstr>Another ion-flow source</vt:lpstr>
      <vt:lpstr>Steady state</vt:lpstr>
      <vt:lpstr>Where are we?</vt:lpstr>
      <vt:lpstr>Definitions</vt:lpstr>
      <vt:lpstr>Outline for this section</vt:lpstr>
      <vt:lpstr>Modeling diffusion in a cell</vt:lpstr>
      <vt:lpstr>Modeling drift in a cell</vt:lpstr>
      <vt:lpstr>Modeling the ion pumps</vt:lpstr>
      <vt:lpstr>Simple equation</vt:lpstr>
      <vt:lpstr>What the model says</vt:lpstr>
      <vt:lpstr>Modeling our cell as a circuit</vt:lpstr>
      <vt:lpstr>Modeling our cell as a circuit</vt:lpstr>
      <vt:lpstr>Modeling our cell as a circuit</vt:lpstr>
      <vt:lpstr>What to do with our model</vt:lpstr>
      <vt:lpstr>Done with the basics!</vt:lpstr>
      <vt:lpstr>Mini quiz</vt:lpstr>
      <vt:lpstr>BACKUP</vt:lpstr>
      <vt:lpstr>Start of Lab #2</vt:lpstr>
      <vt:lpstr>PowerPoint Presentation</vt:lpstr>
      <vt:lpstr>Ions in a giant squid</vt:lpstr>
      <vt:lpstr>Inaccuracies</vt:lpstr>
      <vt:lpstr>Our model is imperfect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with biological parts</dc:title>
  <dc:creator>joelg</dc:creator>
  <cp:lastModifiedBy>Grodstein, Joel</cp:lastModifiedBy>
  <cp:revision>1505</cp:revision>
  <cp:lastPrinted>2020-07-15T18:52:12Z</cp:lastPrinted>
  <dcterms:created xsi:type="dcterms:W3CDTF">2002-09-07T18:50:54Z</dcterms:created>
  <dcterms:modified xsi:type="dcterms:W3CDTF">2020-08-20T11:38:03Z</dcterms:modified>
</cp:coreProperties>
</file>