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28" r:id="rId2"/>
    <p:sldId id="849" r:id="rId3"/>
    <p:sldId id="834" r:id="rId4"/>
    <p:sldId id="736" r:id="rId5"/>
    <p:sldId id="800" r:id="rId6"/>
    <p:sldId id="824" r:id="rId7"/>
    <p:sldId id="803" r:id="rId8"/>
    <p:sldId id="826" r:id="rId9"/>
    <p:sldId id="827" r:id="rId10"/>
    <p:sldId id="778" r:id="rId11"/>
    <p:sldId id="866" r:id="rId12"/>
    <p:sldId id="812" r:id="rId13"/>
    <p:sldId id="835" r:id="rId14"/>
    <p:sldId id="814" r:id="rId15"/>
    <p:sldId id="870" r:id="rId16"/>
    <p:sldId id="871" r:id="rId17"/>
    <p:sldId id="872" r:id="rId18"/>
    <p:sldId id="873" r:id="rId19"/>
    <p:sldId id="869" r:id="rId20"/>
    <p:sldId id="852" r:id="rId21"/>
    <p:sldId id="853" r:id="rId22"/>
    <p:sldId id="854" r:id="rId23"/>
    <p:sldId id="855" r:id="rId24"/>
    <p:sldId id="856" r:id="rId25"/>
    <p:sldId id="813" r:id="rId26"/>
    <p:sldId id="860" r:id="rId27"/>
    <p:sldId id="858" r:id="rId28"/>
    <p:sldId id="859" r:id="rId29"/>
    <p:sldId id="861" r:id="rId30"/>
    <p:sldId id="825" r:id="rId31"/>
    <p:sldId id="874" r:id="rId32"/>
    <p:sldId id="862" r:id="rId33"/>
    <p:sldId id="863" r:id="rId34"/>
    <p:sldId id="821" r:id="rId35"/>
    <p:sldId id="864" r:id="rId36"/>
    <p:sldId id="867" r:id="rId37"/>
    <p:sldId id="845" r:id="rId38"/>
    <p:sldId id="820" r:id="rId39"/>
    <p:sldId id="857" r:id="rId40"/>
    <p:sldId id="868" r:id="rId41"/>
    <p:sldId id="847" r:id="rId42"/>
    <p:sldId id="842" r:id="rId43"/>
    <p:sldId id="837" r:id="rId44"/>
    <p:sldId id="841" r:id="rId45"/>
    <p:sldId id="838" r:id="rId46"/>
    <p:sldId id="844" r:id="rId47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2658ED4-02B7-407F-B04E-0B16F0BB8C04}">
          <p14:sldIdLst>
            <p14:sldId id="328"/>
            <p14:sldId id="849"/>
            <p14:sldId id="834"/>
            <p14:sldId id="736"/>
            <p14:sldId id="800"/>
            <p14:sldId id="824"/>
            <p14:sldId id="803"/>
            <p14:sldId id="826"/>
            <p14:sldId id="827"/>
            <p14:sldId id="778"/>
            <p14:sldId id="866"/>
            <p14:sldId id="812"/>
            <p14:sldId id="835"/>
            <p14:sldId id="814"/>
            <p14:sldId id="870"/>
            <p14:sldId id="871"/>
            <p14:sldId id="872"/>
            <p14:sldId id="873"/>
            <p14:sldId id="869"/>
            <p14:sldId id="852"/>
            <p14:sldId id="853"/>
            <p14:sldId id="854"/>
            <p14:sldId id="855"/>
            <p14:sldId id="856"/>
            <p14:sldId id="813"/>
            <p14:sldId id="860"/>
            <p14:sldId id="858"/>
            <p14:sldId id="859"/>
            <p14:sldId id="861"/>
            <p14:sldId id="825"/>
            <p14:sldId id="874"/>
            <p14:sldId id="862"/>
            <p14:sldId id="863"/>
            <p14:sldId id="821"/>
            <p14:sldId id="864"/>
            <p14:sldId id="867"/>
            <p14:sldId id="845"/>
            <p14:sldId id="820"/>
            <p14:sldId id="857"/>
            <p14:sldId id="868"/>
            <p14:sldId id="847"/>
            <p14:sldId id="842"/>
            <p14:sldId id="837"/>
            <p14:sldId id="841"/>
            <p14:sldId id="838"/>
            <p14:sldId id="8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8000"/>
    <a:srgbClr val="F1B28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9" autoAdjust="0"/>
    <p:restoredTop sz="95474" autoAdjust="0"/>
  </p:normalViewPr>
  <p:slideViewPr>
    <p:cSldViewPr snapToGrid="0">
      <p:cViewPr varScale="1">
        <p:scale>
          <a:sx n="99" d="100"/>
          <a:sy n="99" d="100"/>
        </p:scale>
        <p:origin x="936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844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7" tIns="46561" rIns="93117" bIns="46561" numCol="1" anchor="t" anchorCtr="0" compatLnSpc="1">
            <a:prstTxWarp prst="textNoShape">
              <a:avLst/>
            </a:prstTxWarp>
          </a:bodyPr>
          <a:lstStyle>
            <a:lvl1pPr defTabSz="931939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558" y="0"/>
            <a:ext cx="4028843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7" tIns="46561" rIns="93117" bIns="46561" numCol="1" anchor="t" anchorCtr="0" compatLnSpc="1">
            <a:prstTxWarp prst="textNoShape">
              <a:avLst/>
            </a:prstTxWarp>
          </a:bodyPr>
          <a:lstStyle>
            <a:lvl1pPr algn="r" defTabSz="931939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1503"/>
            <a:ext cx="4028844" cy="34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7" tIns="46561" rIns="93117" bIns="46561" numCol="1" anchor="b" anchorCtr="0" compatLnSpc="1">
            <a:prstTxWarp prst="textNoShape">
              <a:avLst/>
            </a:prstTxWarp>
          </a:bodyPr>
          <a:lstStyle>
            <a:lvl1pPr defTabSz="931939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558" y="6661503"/>
            <a:ext cx="4028843" cy="34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7" tIns="46561" rIns="93117" bIns="46561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/>
            </a:lvl1pPr>
          </a:lstStyle>
          <a:p>
            <a:pPr>
              <a:defRPr/>
            </a:pPr>
            <a:fld id="{549A7FA7-E1B8-4CDD-8F7C-1E113DA1F1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43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844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t" anchorCtr="0" compatLnSpc="1">
            <a:prstTxWarp prst="textNoShape">
              <a:avLst/>
            </a:prstTxWarp>
          </a:bodyPr>
          <a:lstStyle>
            <a:lvl1pPr defTabSz="922346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540" y="0"/>
            <a:ext cx="4028844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t" anchorCtr="0" compatLnSpc="1">
            <a:prstTxWarp prst="textNoShape">
              <a:avLst/>
            </a:prstTxWarp>
          </a:bodyPr>
          <a:lstStyle>
            <a:lvl1pPr algn="r" defTabSz="922346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7050"/>
            <a:ext cx="3506788" cy="2630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045" y="3330173"/>
            <a:ext cx="7436313" cy="315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b" anchorCtr="0" compatLnSpc="1">
            <a:prstTxWarp prst="textNoShape">
              <a:avLst/>
            </a:prstTxWarp>
          </a:bodyPr>
          <a:lstStyle>
            <a:lvl1pPr defTabSz="922346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540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b" anchorCtr="0" compatLnSpc="1">
            <a:prstTxWarp prst="textNoShape">
              <a:avLst/>
            </a:prstTxWarp>
          </a:bodyPr>
          <a:lstStyle>
            <a:lvl1pPr algn="r" defTabSz="921175" eaLnBrk="1" hangingPunct="1">
              <a:defRPr sz="1300"/>
            </a:lvl1pPr>
          </a:lstStyle>
          <a:p>
            <a:pPr>
              <a:defRPr/>
            </a:pPr>
            <a:fld id="{5B598F11-C2C5-40D4-B32B-C1AF9DA1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7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068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74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4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draw these lines? 1. Each line is drift + diffusion; so we must have </a:t>
            </a:r>
            <a:r>
              <a:rPr lang="en-US" dirty="0" err="1"/>
              <a:t>flux_line</a:t>
            </a:r>
            <a:r>
              <a:rPr lang="en-US" dirty="0"/>
              <a:t>=0 at that ion’s </a:t>
            </a:r>
            <a:r>
              <a:rPr lang="en-US" dirty="0" err="1"/>
              <a:t>Vnernst</a:t>
            </a:r>
            <a:r>
              <a:rPr lang="en-US" dirty="0"/>
              <a:t>. 2. At </a:t>
            </a:r>
            <a:r>
              <a:rPr lang="en-US" dirty="0" err="1"/>
              <a:t>Vss</a:t>
            </a:r>
            <a:r>
              <a:rPr lang="en-US" dirty="0"/>
              <a:t>=-70mV, both Na and K must have </a:t>
            </a:r>
            <a:r>
              <a:rPr lang="en-US" dirty="0" err="1"/>
              <a:t>flux_pump</a:t>
            </a:r>
            <a:r>
              <a:rPr lang="en-US" dirty="0"/>
              <a:t> + </a:t>
            </a:r>
            <a:r>
              <a:rPr lang="en-US" dirty="0" err="1"/>
              <a:t>flux_line</a:t>
            </a:r>
            <a:r>
              <a:rPr lang="en-US" dirty="0"/>
              <a:t> =0. So we’ve fully determined the lines for Na and K; and have the y intercept (but not the slope) for Cl. Then just pick a reasonable slope for the Cl line.</a:t>
            </a:r>
          </a:p>
          <a:p>
            <a:r>
              <a:rPr lang="en-US" dirty="0"/>
              <a:t>Also note that we’ve moved to voltage &amp; concentration values that are more like human neurons, not giant squid.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146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single ion has a net flux of 0. That’s why we’re in SS!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278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V inside pushes Na, K out and Cl in.</a:t>
            </a:r>
          </a:p>
          <a:p>
            <a:r>
              <a:rPr lang="en-US" dirty="0"/>
              <a:t>All three of those make the cell more negative.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313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176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376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Honestly, these last few slides were mostly just to gain some fluency in how the charges work. We really could skip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98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Bitsey</a:t>
            </a:r>
            <a:r>
              <a:rPr lang="en-US" dirty="0"/>
              <a:t>, the units on </a:t>
            </a:r>
            <a:r>
              <a:rPr lang="en-US" dirty="0" err="1"/>
              <a:t>Gth</a:t>
            </a:r>
            <a:r>
              <a:rPr lang="en-US" dirty="0"/>
              <a:t> are (ions entering the cell/m2s) per Volt of </a:t>
            </a:r>
            <a:r>
              <a:rPr lang="en-US" dirty="0" err="1"/>
              <a:t>Vmem</a:t>
            </a:r>
            <a:r>
              <a:rPr lang="en-US" dirty="0"/>
              <a:t>; thus </a:t>
            </a:r>
            <a:r>
              <a:rPr lang="en-US" dirty="0" err="1"/>
              <a:t>Gth</a:t>
            </a:r>
            <a:r>
              <a:rPr lang="en-US" dirty="0"/>
              <a:t> tends to be negative for Na and K, and positive for Cl.</a:t>
            </a:r>
          </a:p>
          <a:p>
            <a:r>
              <a:rPr lang="en-US" dirty="0"/>
              <a:t>The slide makes them all positive, which assumes you know what you’re doing when you calculate flows!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74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Bitsey</a:t>
            </a:r>
            <a:r>
              <a:rPr lang="en-US" dirty="0"/>
              <a:t>, the units on </a:t>
            </a:r>
            <a:r>
              <a:rPr lang="en-US" dirty="0" err="1"/>
              <a:t>Gth</a:t>
            </a:r>
            <a:r>
              <a:rPr lang="en-US" dirty="0"/>
              <a:t> are (ions entering the cell/m2s) per Volt of </a:t>
            </a:r>
            <a:r>
              <a:rPr lang="en-US" dirty="0" err="1"/>
              <a:t>Vmem</a:t>
            </a:r>
            <a:r>
              <a:rPr lang="en-US" dirty="0"/>
              <a:t>; thus </a:t>
            </a:r>
            <a:r>
              <a:rPr lang="en-US" dirty="0" err="1"/>
              <a:t>Gth</a:t>
            </a:r>
            <a:r>
              <a:rPr lang="en-US" dirty="0"/>
              <a:t> tends to be negative for Na and K, and positive for Cl.</a:t>
            </a:r>
          </a:p>
          <a:p>
            <a:r>
              <a:rPr lang="en-US" dirty="0"/>
              <a:t>However, </a:t>
            </a:r>
            <a:r>
              <a:rPr lang="en-US" dirty="0" err="1"/>
              <a:t>Bitsey</a:t>
            </a:r>
            <a:r>
              <a:rPr lang="en-US" dirty="0"/>
              <a:t> then scales the resultant ion fluxes by each ion’s Z to get charge fluxes. If we’re restricted to Z=+1 and Z= -1, then we get the same effect by simply assuming that all G values are positive (which is what this slide does)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61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“react fast” part, throw something!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825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figure out how long things take, we would have to add the membrane capacitor to this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793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for the original SS, before we changed </a:t>
            </a:r>
            <a:r>
              <a:rPr lang="en-US" dirty="0" err="1"/>
              <a:t>G_Na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4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241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Bitsey</a:t>
            </a:r>
            <a:r>
              <a:rPr lang="en-US" dirty="0"/>
              <a:t>, the units on </a:t>
            </a:r>
            <a:r>
              <a:rPr lang="en-US" dirty="0" err="1"/>
              <a:t>Gth</a:t>
            </a:r>
            <a:r>
              <a:rPr lang="en-US" dirty="0"/>
              <a:t> are (ions entering the cell/m2s) per Volt of </a:t>
            </a:r>
            <a:r>
              <a:rPr lang="en-US" dirty="0" err="1"/>
              <a:t>Vmem</a:t>
            </a:r>
            <a:r>
              <a:rPr lang="en-US" dirty="0"/>
              <a:t>; thus </a:t>
            </a:r>
            <a:r>
              <a:rPr lang="en-US" dirty="0" err="1"/>
              <a:t>Gth</a:t>
            </a:r>
            <a:r>
              <a:rPr lang="en-US" dirty="0"/>
              <a:t> tends to be negative for Na and K, and positive for Cl.</a:t>
            </a:r>
          </a:p>
          <a:p>
            <a:r>
              <a:rPr lang="en-US" dirty="0"/>
              <a:t>However, </a:t>
            </a:r>
            <a:r>
              <a:rPr lang="en-US" dirty="0" err="1"/>
              <a:t>Bitsey</a:t>
            </a:r>
            <a:r>
              <a:rPr lang="en-US" dirty="0"/>
              <a:t> then scales the resultant ion fluxes by each ion’s Z to get charge fluxes. If we’re restricted to Z=+1 and Z= -1, then we get the same effect by simply assuming that all G values are positive (which is what this slide does)</a:t>
            </a:r>
          </a:p>
          <a:p>
            <a:r>
              <a:rPr lang="en-US" dirty="0"/>
              <a:t>The actual </a:t>
            </a:r>
            <a:r>
              <a:rPr lang="en-US" dirty="0" err="1"/>
              <a:t>Vmem</a:t>
            </a:r>
            <a:r>
              <a:rPr lang="en-US" dirty="0"/>
              <a:t> is +18.52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979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actual </a:t>
            </a:r>
            <a:r>
              <a:rPr lang="en-US" dirty="0" err="1"/>
              <a:t>Vmem</a:t>
            </a:r>
            <a:r>
              <a:rPr lang="en-US" dirty="0"/>
              <a:t> is +18.52, which makes the numbers on the slide actually work right without needing the “approximately equals.”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09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818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693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Oops… the last slide popped up to 30mV, and this slide does 40mV. I could redo this if I have extra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630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0293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60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Biological voltages are small: 50mV or so. Compare to your </a:t>
            </a:r>
            <a:r>
              <a:rPr lang="en-US" dirty="0" err="1"/>
              <a:t>IPhone</a:t>
            </a:r>
            <a:r>
              <a:rPr lang="en-US" dirty="0"/>
              <a:t> CPU &gt;1V. This is partly why your brain is so power efficient!</a:t>
            </a:r>
          </a:p>
          <a:p>
            <a:r>
              <a:rPr lang="en-US" dirty="0"/>
              <a:t>And your house is 120V. This also gives your body a lot of safety margin against getting electrocuted if something goes wrong. You would not want to be electrocuted every time you catch a cold!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477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904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86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390">
              <a:defRPr/>
            </a:pPr>
            <a:r>
              <a:rPr lang="en-US" dirty="0"/>
              <a:t>First convince them that </a:t>
            </a:r>
            <a:r>
              <a:rPr lang="en-US" dirty="0" err="1"/>
              <a:t>Δ</a:t>
            </a:r>
            <a:r>
              <a:rPr lang="en-US" i="1" dirty="0" err="1"/>
              <a:t>q</a:t>
            </a:r>
            <a:r>
              <a:rPr lang="en-US" dirty="0"/>
              <a:t>=</a:t>
            </a:r>
            <a:r>
              <a:rPr lang="en-US" i="1" dirty="0"/>
              <a:t>C</a:t>
            </a:r>
            <a:r>
              <a:rPr lang="en-US" dirty="0"/>
              <a:t>Δ</a:t>
            </a:r>
            <a:r>
              <a:rPr lang="en-US" i="1" dirty="0"/>
              <a:t>V</a:t>
            </a:r>
            <a:r>
              <a:rPr lang="en-US" dirty="0"/>
              <a:t> is true by showing a few numbers: 10=2*5, and (10+2*3)=2*(5+3)</a:t>
            </a:r>
            <a:endParaRPr lang="en-US" i="1" dirty="0"/>
          </a:p>
          <a:p>
            <a:r>
              <a:rPr lang="en-US" dirty="0"/>
              <a:t>This works because the equation is linear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66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we were in SS before we increased </a:t>
            </a:r>
            <a:r>
              <a:rPr lang="en-US" i="1" dirty="0" err="1"/>
              <a:t>G</a:t>
            </a:r>
            <a:r>
              <a:rPr lang="en-US" i="0" baseline="-25000" dirty="0" err="1"/>
              <a:t>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50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we were in SS before we increased </a:t>
            </a:r>
            <a:r>
              <a:rPr lang="en-US" i="1" dirty="0" err="1"/>
              <a:t>G</a:t>
            </a:r>
            <a:r>
              <a:rPr lang="en-US" i="0" baseline="-25000" dirty="0" err="1"/>
              <a:t>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076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874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27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we’ve moved to voltage &amp; concentration values that are more like human neurons, not giant squid.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16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307777"/>
          </a:xfrm>
          <a:ln/>
        </p:spPr>
        <p:txBody>
          <a:bodyPr>
            <a:sp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0537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41151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8769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307777"/>
          </a:xfrm>
          <a:ln/>
        </p:spPr>
        <p:txBody>
          <a:bodyPr>
            <a:sp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4666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931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1505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65896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5217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05385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8768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42147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715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2ECDC20A-2A00-44F3-B6D9-A07784439C41}" type="slidenum">
              <a:rPr lang="en-US" altLang="en-US" sz="1400" smtClean="0"/>
              <a:pPr algn="r" eaLnBrk="1" hangingPunct="1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el.grodstein@tuft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Jke6QA0MWQ&amp;list=PL9AC274019AC09106&amp;index=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Bioelectricity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514599"/>
            <a:ext cx="8382000" cy="3750733"/>
          </a:xfrm>
        </p:spPr>
        <p:txBody>
          <a:bodyPr/>
          <a:lstStyle/>
          <a:p>
            <a:pPr eaLnBrk="1" hangingPunct="1"/>
            <a:r>
              <a:rPr lang="en-US" altLang="en-US" dirty="0"/>
              <a:t>Fall 2020</a:t>
            </a:r>
          </a:p>
          <a:p>
            <a:pPr eaLnBrk="1" hangingPunct="1"/>
            <a:r>
              <a:rPr lang="en-US" altLang="en-US" dirty="0"/>
              <a:t>Tufts University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Instructor: Joel Grodstein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hlinkClick r:id="rId3"/>
              </a:rPr>
              <a:t>joel.grodstein@tufts.edu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it-IT" altLang="en-US" dirty="0"/>
              <a:t>Bioelectricity 1b – QSS and neurons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So why was </a:t>
            </a:r>
            <a:r>
              <a:rPr lang="en-US" dirty="0" err="1"/>
              <a:t>VLab</a:t>
            </a:r>
            <a:r>
              <a:rPr lang="en-US" dirty="0"/>
              <a:t> #1 so slow?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2105-FAC1-4BCD-98A1-296F8F41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7" y="3527332"/>
            <a:ext cx="8390467" cy="2873467"/>
          </a:xfrm>
        </p:spPr>
        <p:txBody>
          <a:bodyPr/>
          <a:lstStyle/>
          <a:p>
            <a:r>
              <a:rPr lang="en-US" sz="2400" dirty="0"/>
              <a:t>Bioelectricity has another trick up its sleeve</a:t>
            </a:r>
          </a:p>
          <a:p>
            <a:r>
              <a:rPr lang="en-US" sz="2400" dirty="0"/>
              <a:t>Consider increasing </a:t>
            </a:r>
            <a:r>
              <a:rPr lang="en-US" sz="2400" i="1" dirty="0" err="1"/>
              <a:t>G</a:t>
            </a:r>
            <a:r>
              <a:rPr lang="en-US" sz="2400" baseline="-25000" dirty="0" err="1"/>
              <a:t>Na</a:t>
            </a:r>
            <a:endParaRPr lang="en-US" sz="2400" baseline="-25000" dirty="0"/>
          </a:p>
          <a:p>
            <a:pPr lvl="1">
              <a:spcBef>
                <a:spcPts val="0"/>
              </a:spcBef>
            </a:pPr>
            <a:r>
              <a:rPr lang="en-US" sz="2000" dirty="0"/>
              <a:t>Lookahead… neurons work by quickly changing </a:t>
            </a:r>
            <a:r>
              <a:rPr lang="en-US" sz="2000" i="1" dirty="0" err="1"/>
              <a:t>G</a:t>
            </a:r>
            <a:r>
              <a:rPr lang="en-US" sz="2000" baseline="-25000" dirty="0" err="1"/>
              <a:t>Na</a:t>
            </a:r>
            <a:r>
              <a:rPr lang="en-US" sz="2000" dirty="0"/>
              <a:t> and </a:t>
            </a:r>
            <a:r>
              <a:rPr lang="en-US" sz="2000" i="1" dirty="0"/>
              <a:t>G</a:t>
            </a:r>
            <a:r>
              <a:rPr lang="en-US" sz="2000" baseline="-25000" dirty="0"/>
              <a:t>K</a:t>
            </a:r>
            <a:endParaRPr lang="en-US" sz="2000" dirty="0"/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81862" y="6477000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600202" y="1363134"/>
            <a:ext cx="2904066" cy="217593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13C23-6A5C-403B-A27C-1B302DE01E49}"/>
              </a:ext>
            </a:extLst>
          </p:cNvPr>
          <p:cNvSpPr txBox="1"/>
          <p:nvPr/>
        </p:nvSpPr>
        <p:spPr>
          <a:xfrm>
            <a:off x="2573865" y="2010036"/>
            <a:ext cx="141393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]=400mM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]=50mM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]=52mM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other</a:t>
            </a:r>
            <a:r>
              <a:rPr lang="en-US" sz="1600" baseline="30000" dirty="0"/>
              <a:t>-</a:t>
            </a:r>
            <a:r>
              <a:rPr lang="en-US" sz="1600" dirty="0"/>
              <a:t>=408mM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0E69F-98DF-4169-82C2-F1C1A62334A5}"/>
              </a:ext>
            </a:extLst>
          </p:cNvPr>
          <p:cNvSpPr txBox="1"/>
          <p:nvPr/>
        </p:nvSpPr>
        <p:spPr>
          <a:xfrm>
            <a:off x="177800" y="2015067"/>
            <a:ext cx="150008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]=20mM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]=440mM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]=560mM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other</a:t>
            </a:r>
            <a:r>
              <a:rPr lang="en-US" sz="1600" baseline="30000" dirty="0"/>
              <a:t>+</a:t>
            </a:r>
            <a:r>
              <a:rPr lang="en-US" sz="1600" dirty="0"/>
              <a:t>=110mM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5638795" y="2226734"/>
            <a:ext cx="340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Blue arrows = diffusion</a:t>
            </a:r>
          </a:p>
          <a:p>
            <a:r>
              <a:rPr lang="en-US" sz="2000" dirty="0">
                <a:solidFill>
                  <a:srgbClr val="008000"/>
                </a:solidFill>
              </a:rPr>
              <a:t>Green arrows = electric current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Red arrows = ion pump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080D3-7CD1-4F4C-B9C9-767B22EC466A}"/>
              </a:ext>
            </a:extLst>
          </p:cNvPr>
          <p:cNvCxnSpPr/>
          <p:nvPr/>
        </p:nvCxnSpPr>
        <p:spPr>
          <a:xfrm>
            <a:off x="1507067" y="2455333"/>
            <a:ext cx="1016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977738-05C0-4F23-BD25-F0EE48484BC3}"/>
              </a:ext>
            </a:extLst>
          </p:cNvPr>
          <p:cNvCxnSpPr>
            <a:cxnSpLocks/>
          </p:cNvCxnSpPr>
          <p:nvPr/>
        </p:nvCxnSpPr>
        <p:spPr>
          <a:xfrm>
            <a:off x="1422401" y="2802466"/>
            <a:ext cx="11599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D9D5CA-C7A6-4FD9-850E-7C289EDB92C2}"/>
              </a:ext>
            </a:extLst>
          </p:cNvPr>
          <p:cNvCxnSpPr/>
          <p:nvPr/>
        </p:nvCxnSpPr>
        <p:spPr>
          <a:xfrm flipH="1">
            <a:off x="1346200" y="2150535"/>
            <a:ext cx="12530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884058-8F5C-427E-BA16-509CDA8517C0}"/>
              </a:ext>
            </a:extLst>
          </p:cNvPr>
          <p:cNvSpPr txBox="1"/>
          <p:nvPr/>
        </p:nvSpPr>
        <p:spPr>
          <a:xfrm>
            <a:off x="3479799" y="1371599"/>
            <a:ext cx="15212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---  +++ 60mV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76105-791E-4396-B967-148BEE80A9CC}"/>
              </a:ext>
            </a:extLst>
          </p:cNvPr>
          <p:cNvCxnSpPr>
            <a:cxnSpLocks/>
          </p:cNvCxnSpPr>
          <p:nvPr/>
        </p:nvCxnSpPr>
        <p:spPr>
          <a:xfrm>
            <a:off x="1363128" y="2243666"/>
            <a:ext cx="1253067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83B4E5-DAE9-476A-AF7B-140698842F5E}"/>
              </a:ext>
            </a:extLst>
          </p:cNvPr>
          <p:cNvCxnSpPr/>
          <p:nvPr/>
        </p:nvCxnSpPr>
        <p:spPr>
          <a:xfrm>
            <a:off x="1507063" y="2556931"/>
            <a:ext cx="1016000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9AA68F-4EF9-4A05-9E8C-2835C816B765}"/>
              </a:ext>
            </a:extLst>
          </p:cNvPr>
          <p:cNvCxnSpPr>
            <a:cxnSpLocks/>
          </p:cNvCxnSpPr>
          <p:nvPr/>
        </p:nvCxnSpPr>
        <p:spPr>
          <a:xfrm flipH="1">
            <a:off x="1422399" y="2904064"/>
            <a:ext cx="1159932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2F8A28-DCF0-46E6-A7F0-4B53EDC134D6}"/>
              </a:ext>
            </a:extLst>
          </p:cNvPr>
          <p:cNvCxnSpPr>
            <a:cxnSpLocks/>
          </p:cNvCxnSpPr>
          <p:nvPr/>
        </p:nvCxnSpPr>
        <p:spPr>
          <a:xfrm>
            <a:off x="4199469" y="2133598"/>
            <a:ext cx="7789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642E7-7EA9-4630-8C9D-DBC3448C4810}"/>
              </a:ext>
            </a:extLst>
          </p:cNvPr>
          <p:cNvCxnSpPr>
            <a:cxnSpLocks/>
          </p:cNvCxnSpPr>
          <p:nvPr/>
        </p:nvCxnSpPr>
        <p:spPr>
          <a:xfrm flipH="1">
            <a:off x="4199469" y="2285998"/>
            <a:ext cx="7789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1F6009-18F5-4C5E-8A76-88484ACA4BA6}"/>
              </a:ext>
            </a:extLst>
          </p:cNvPr>
          <p:cNvSpPr txBox="1"/>
          <p:nvPr/>
        </p:nvSpPr>
        <p:spPr>
          <a:xfrm>
            <a:off x="4453464" y="1845731"/>
            <a:ext cx="643467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sz="1600" dirty="0"/>
              <a:t>3Na</a:t>
            </a:r>
            <a:r>
              <a:rPr lang="en-US" sz="1600" baseline="30000" dirty="0"/>
              <a:t>+</a:t>
            </a:r>
            <a:endParaRPr lang="en-US" sz="16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1600" dirty="0"/>
              <a:t>2K</a:t>
            </a:r>
            <a:r>
              <a:rPr lang="en-US" sz="1600" baseline="30000" dirty="0"/>
              <a:t>+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537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So why was </a:t>
            </a:r>
            <a:r>
              <a:rPr lang="en-US" dirty="0" err="1"/>
              <a:t>VLab</a:t>
            </a:r>
            <a:r>
              <a:rPr lang="en-US" dirty="0"/>
              <a:t> #1 so slow?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2105-FAC1-4BCD-98A1-296F8F41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7" y="3527332"/>
            <a:ext cx="8390467" cy="2873467"/>
          </a:xfrm>
        </p:spPr>
        <p:txBody>
          <a:bodyPr/>
          <a:lstStyle/>
          <a:p>
            <a:r>
              <a:rPr lang="en-US" sz="2000" dirty="0"/>
              <a:t>If we increase </a:t>
            </a:r>
            <a:r>
              <a:rPr lang="en-US" sz="2000" i="1" dirty="0" err="1"/>
              <a:t>G</a:t>
            </a:r>
            <a:r>
              <a:rPr lang="en-US" sz="2000" baseline="-25000" dirty="0" err="1"/>
              <a:t>Na</a:t>
            </a:r>
            <a:endParaRPr lang="en-US" sz="2000" baseline="-25000" dirty="0"/>
          </a:p>
          <a:p>
            <a:pPr lvl="1">
              <a:spcBef>
                <a:spcPts val="0"/>
              </a:spcBef>
            </a:pPr>
            <a:r>
              <a:rPr lang="en-US" sz="1800" dirty="0"/>
              <a:t>Na+ is flowing inwards from both diffusion and drift, and then being pumped out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Increasing </a:t>
            </a:r>
            <a:r>
              <a:rPr lang="en-US" sz="1800" i="1" dirty="0" err="1"/>
              <a:t>G</a:t>
            </a:r>
            <a:r>
              <a:rPr lang="en-US" sz="1800" baseline="-25000" dirty="0" err="1"/>
              <a:t>Na</a:t>
            </a:r>
            <a:r>
              <a:rPr lang="en-US" sz="1800" dirty="0"/>
              <a:t> will increase the inwards flow; and not affect the outwards flow</a:t>
            </a:r>
          </a:p>
          <a:p>
            <a:r>
              <a:rPr lang="en-US" sz="2000" dirty="0"/>
              <a:t>Analyzing only Na for now…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More [Na]</a:t>
            </a:r>
            <a:r>
              <a:rPr lang="en-US" sz="1800" baseline="-25000" dirty="0"/>
              <a:t>int</a:t>
            </a:r>
            <a:r>
              <a:rPr lang="en-US" sz="1800" dirty="0"/>
              <a:t> </a:t>
            </a:r>
            <a:r>
              <a:rPr lang="en-US" sz="1800" dirty="0">
                <a:cs typeface="Times New Roman" panose="02020603050405020304" pitchFamily="18" charset="0"/>
              </a:rPr>
              <a:t>→ </a:t>
            </a:r>
            <a:r>
              <a:rPr lang="en-US" sz="1800" i="1" dirty="0" err="1">
                <a:cs typeface="Times New Roman" panose="02020603050405020304" pitchFamily="18" charset="0"/>
              </a:rPr>
              <a:t>V</a:t>
            </a:r>
            <a:r>
              <a:rPr lang="en-US" sz="1800" baseline="-25000" dirty="0" err="1">
                <a:cs typeface="Times New Roman" panose="02020603050405020304" pitchFamily="18" charset="0"/>
              </a:rPr>
              <a:t>mem</a:t>
            </a:r>
            <a:r>
              <a:rPr lang="en-US" sz="1800" dirty="0">
                <a:cs typeface="Times New Roman" panose="02020603050405020304" pitchFamily="18" charset="0"/>
              </a:rPr>
              <a:t> ↑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Higher </a:t>
            </a:r>
            <a:r>
              <a:rPr lang="en-US" sz="1800" i="1" dirty="0" err="1"/>
              <a:t>V</a:t>
            </a:r>
            <a:r>
              <a:rPr lang="en-US" sz="1800" baseline="-25000" dirty="0" err="1"/>
              <a:t>mem</a:t>
            </a:r>
            <a:r>
              <a:rPr lang="en-US" sz="1800" dirty="0"/>
              <a:t> pushes Na</a:t>
            </a:r>
            <a:r>
              <a:rPr lang="en-US" sz="1800" baseline="30000" dirty="0"/>
              <a:t>+</a:t>
            </a:r>
            <a:r>
              <a:rPr lang="en-US" sz="1800" dirty="0"/>
              <a:t> out again</a:t>
            </a:r>
          </a:p>
          <a:p>
            <a:pPr lvl="1">
              <a:spcBef>
                <a:spcPts val="0"/>
              </a:spcBef>
            </a:pPr>
            <a:r>
              <a:rPr lang="en-US" sz="1800" i="1" dirty="0" err="1"/>
              <a:t>V</a:t>
            </a:r>
            <a:r>
              <a:rPr lang="en-US" sz="1800" baseline="-25000" dirty="0" err="1"/>
              <a:t>mem</a:t>
            </a:r>
            <a:r>
              <a:rPr lang="en-US" sz="1800" dirty="0"/>
              <a:t> rises enough so reduced drift balances increased diffusion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This is </a:t>
            </a:r>
            <a:r>
              <a:rPr lang="en-US" sz="1800" i="1" dirty="0"/>
              <a:t>negative feedback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800" dirty="0"/>
              <a:t>Concentrations barely change, so it’s fast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81862" y="6477000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600202" y="1363134"/>
            <a:ext cx="2904066" cy="217593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13C23-6A5C-403B-A27C-1B302DE01E49}"/>
              </a:ext>
            </a:extLst>
          </p:cNvPr>
          <p:cNvSpPr txBox="1"/>
          <p:nvPr/>
        </p:nvSpPr>
        <p:spPr>
          <a:xfrm>
            <a:off x="2573865" y="2010036"/>
            <a:ext cx="141393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]=400mM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]=50mM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]=52mM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other</a:t>
            </a:r>
            <a:r>
              <a:rPr lang="en-US" sz="1600" baseline="30000" dirty="0"/>
              <a:t>-</a:t>
            </a:r>
            <a:r>
              <a:rPr lang="en-US" sz="1600" dirty="0"/>
              <a:t>=408mM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0E69F-98DF-4169-82C2-F1C1A62334A5}"/>
              </a:ext>
            </a:extLst>
          </p:cNvPr>
          <p:cNvSpPr txBox="1"/>
          <p:nvPr/>
        </p:nvSpPr>
        <p:spPr>
          <a:xfrm>
            <a:off x="177800" y="2015067"/>
            <a:ext cx="150008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]=20mM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]=440mM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]=560mM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other</a:t>
            </a:r>
            <a:r>
              <a:rPr lang="en-US" sz="1600" baseline="30000" dirty="0"/>
              <a:t>+</a:t>
            </a:r>
            <a:r>
              <a:rPr lang="en-US" sz="1600" dirty="0"/>
              <a:t>=110mM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5638795" y="2226734"/>
            <a:ext cx="340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Blue arrows = diffusion</a:t>
            </a:r>
          </a:p>
          <a:p>
            <a:r>
              <a:rPr lang="en-US" sz="2000" dirty="0">
                <a:solidFill>
                  <a:srgbClr val="008000"/>
                </a:solidFill>
              </a:rPr>
              <a:t>Green arrows = electric current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Red arrows = ion pump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080D3-7CD1-4F4C-B9C9-767B22EC466A}"/>
              </a:ext>
            </a:extLst>
          </p:cNvPr>
          <p:cNvCxnSpPr/>
          <p:nvPr/>
        </p:nvCxnSpPr>
        <p:spPr>
          <a:xfrm>
            <a:off x="1507067" y="2455333"/>
            <a:ext cx="1016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977738-05C0-4F23-BD25-F0EE48484BC3}"/>
              </a:ext>
            </a:extLst>
          </p:cNvPr>
          <p:cNvCxnSpPr>
            <a:cxnSpLocks/>
          </p:cNvCxnSpPr>
          <p:nvPr/>
        </p:nvCxnSpPr>
        <p:spPr>
          <a:xfrm>
            <a:off x="1422401" y="2802466"/>
            <a:ext cx="11599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D9D5CA-C7A6-4FD9-850E-7C289EDB92C2}"/>
              </a:ext>
            </a:extLst>
          </p:cNvPr>
          <p:cNvCxnSpPr/>
          <p:nvPr/>
        </p:nvCxnSpPr>
        <p:spPr>
          <a:xfrm flipH="1">
            <a:off x="1346200" y="2150535"/>
            <a:ext cx="12530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884058-8F5C-427E-BA16-509CDA8517C0}"/>
              </a:ext>
            </a:extLst>
          </p:cNvPr>
          <p:cNvSpPr txBox="1"/>
          <p:nvPr/>
        </p:nvSpPr>
        <p:spPr>
          <a:xfrm>
            <a:off x="3479799" y="1371599"/>
            <a:ext cx="15212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---  +++ 60mV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76105-791E-4396-B967-148BEE80A9CC}"/>
              </a:ext>
            </a:extLst>
          </p:cNvPr>
          <p:cNvCxnSpPr>
            <a:cxnSpLocks/>
          </p:cNvCxnSpPr>
          <p:nvPr/>
        </p:nvCxnSpPr>
        <p:spPr>
          <a:xfrm>
            <a:off x="1363128" y="2243666"/>
            <a:ext cx="1253067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83B4E5-DAE9-476A-AF7B-140698842F5E}"/>
              </a:ext>
            </a:extLst>
          </p:cNvPr>
          <p:cNvCxnSpPr/>
          <p:nvPr/>
        </p:nvCxnSpPr>
        <p:spPr>
          <a:xfrm>
            <a:off x="1507063" y="2556931"/>
            <a:ext cx="1016000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9AA68F-4EF9-4A05-9E8C-2835C816B765}"/>
              </a:ext>
            </a:extLst>
          </p:cNvPr>
          <p:cNvCxnSpPr>
            <a:cxnSpLocks/>
          </p:cNvCxnSpPr>
          <p:nvPr/>
        </p:nvCxnSpPr>
        <p:spPr>
          <a:xfrm flipH="1">
            <a:off x="1422399" y="2904064"/>
            <a:ext cx="1159932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2F8A28-DCF0-46E6-A7F0-4B53EDC134D6}"/>
              </a:ext>
            </a:extLst>
          </p:cNvPr>
          <p:cNvCxnSpPr>
            <a:cxnSpLocks/>
          </p:cNvCxnSpPr>
          <p:nvPr/>
        </p:nvCxnSpPr>
        <p:spPr>
          <a:xfrm>
            <a:off x="4199469" y="2133598"/>
            <a:ext cx="7789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642E7-7EA9-4630-8C9D-DBC3448C4810}"/>
              </a:ext>
            </a:extLst>
          </p:cNvPr>
          <p:cNvCxnSpPr>
            <a:cxnSpLocks/>
          </p:cNvCxnSpPr>
          <p:nvPr/>
        </p:nvCxnSpPr>
        <p:spPr>
          <a:xfrm flipH="1">
            <a:off x="4199469" y="2285998"/>
            <a:ext cx="7789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1F6009-18F5-4C5E-8A76-88484ACA4BA6}"/>
              </a:ext>
            </a:extLst>
          </p:cNvPr>
          <p:cNvSpPr txBox="1"/>
          <p:nvPr/>
        </p:nvSpPr>
        <p:spPr>
          <a:xfrm>
            <a:off x="4453464" y="1845731"/>
            <a:ext cx="643467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sz="1600" dirty="0"/>
              <a:t>3Na</a:t>
            </a:r>
            <a:r>
              <a:rPr lang="en-US" sz="1600" baseline="30000" dirty="0"/>
              <a:t>+</a:t>
            </a:r>
            <a:endParaRPr lang="en-US" sz="16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1600" dirty="0"/>
              <a:t>2K</a:t>
            </a:r>
            <a:r>
              <a:rPr lang="en-US" sz="1600" baseline="30000" dirty="0"/>
              <a:t>+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7E300-156F-447D-94DB-0163CD09053B}"/>
              </a:ext>
            </a:extLst>
          </p:cNvPr>
          <p:cNvSpPr txBox="1"/>
          <p:nvPr/>
        </p:nvSpPr>
        <p:spPr>
          <a:xfrm>
            <a:off x="6028266" y="4414273"/>
            <a:ext cx="3115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solidFill>
                  <a:schemeClr val="accent2"/>
                </a:solidFill>
              </a:rPr>
              <a:t>V</a:t>
            </a:r>
            <a:r>
              <a:rPr lang="en-US" sz="1800" baseline="-25000" dirty="0" err="1">
                <a:solidFill>
                  <a:schemeClr val="accent2"/>
                </a:solidFill>
              </a:rPr>
              <a:t>mem</a:t>
            </a:r>
            <a:r>
              <a:rPr lang="en-US" sz="1800" dirty="0">
                <a:solidFill>
                  <a:schemeClr val="accent2"/>
                </a:solidFill>
              </a:rPr>
              <a:t> will get more positive (i.e., closer to 0) </a:t>
            </a:r>
            <a:r>
              <a:rPr lang="en-US" sz="1800" i="1" dirty="0">
                <a:solidFill>
                  <a:schemeClr val="accent2"/>
                </a:solidFill>
              </a:rPr>
              <a:t>very</a:t>
            </a:r>
            <a:r>
              <a:rPr lang="en-US" sz="1800" dirty="0">
                <a:solidFill>
                  <a:schemeClr val="accent2"/>
                </a:solidFill>
              </a:rPr>
              <a:t> quickly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AB0B3E-26F7-414B-8AA5-38E6154954B5}"/>
              </a:ext>
            </a:extLst>
          </p:cNvPr>
          <p:cNvSpPr txBox="1"/>
          <p:nvPr/>
        </p:nvSpPr>
        <p:spPr>
          <a:xfrm>
            <a:off x="5560850" y="5592734"/>
            <a:ext cx="349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Are we done yet? At this new </a:t>
            </a:r>
            <a:r>
              <a:rPr lang="en-US" sz="1800" i="1" dirty="0" err="1">
                <a:solidFill>
                  <a:schemeClr val="accent2"/>
                </a:solidFill>
              </a:rPr>
              <a:t>V</a:t>
            </a:r>
            <a:r>
              <a:rPr lang="en-US" sz="1800" baseline="-25000" dirty="0" err="1">
                <a:solidFill>
                  <a:schemeClr val="accent2"/>
                </a:solidFill>
              </a:rPr>
              <a:t>mem</a:t>
            </a:r>
            <a:r>
              <a:rPr lang="en-US" sz="1800" dirty="0">
                <a:solidFill>
                  <a:schemeClr val="accent2"/>
                </a:solidFill>
              </a:rPr>
              <a:t>, is the flow of, say, Cl</a:t>
            </a:r>
            <a:r>
              <a:rPr lang="en-US" sz="1800" baseline="30000" dirty="0">
                <a:solidFill>
                  <a:schemeClr val="accent2"/>
                </a:solidFill>
              </a:rPr>
              <a:t>-</a:t>
            </a:r>
            <a:r>
              <a:rPr lang="en-US" sz="1800" dirty="0">
                <a:solidFill>
                  <a:schemeClr val="accent2"/>
                </a:solidFill>
              </a:rPr>
              <a:t> balanced?</a:t>
            </a:r>
          </a:p>
        </p:txBody>
      </p:sp>
    </p:spTree>
    <p:extLst>
      <p:ext uri="{BB962C8B-B14F-4D97-AF65-F5344CB8AC3E}">
        <p14:creationId xmlns:p14="http://schemas.microsoft.com/office/powerpoint/2010/main" val="303334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We’re not at steady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2105-FAC1-4BCD-98A1-296F8F41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7" y="3527332"/>
            <a:ext cx="8636003" cy="2873467"/>
          </a:xfrm>
        </p:spPr>
        <p:txBody>
          <a:bodyPr/>
          <a:lstStyle/>
          <a:p>
            <a:r>
              <a:rPr lang="en-US" sz="2000" dirty="0"/>
              <a:t>Cl</a:t>
            </a:r>
            <a:r>
              <a:rPr lang="en-US" sz="2000" baseline="30000" dirty="0"/>
              <a:t>-</a:t>
            </a:r>
            <a:r>
              <a:rPr lang="en-US" sz="2000" dirty="0"/>
              <a:t> has no pump. It’s only balanced when drift=diffusion. Are they balanced?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Cl</a:t>
            </a:r>
            <a:r>
              <a:rPr lang="en-US" sz="1800" baseline="30000" dirty="0"/>
              <a:t>-</a:t>
            </a:r>
            <a:r>
              <a:rPr lang="en-US" sz="1800" dirty="0"/>
              <a:t> diffusion is unchanged, but drift is changed…</a:t>
            </a:r>
          </a:p>
          <a:p>
            <a:r>
              <a:rPr lang="en-US" sz="2000" dirty="0"/>
              <a:t>Cl</a:t>
            </a:r>
            <a:r>
              <a:rPr lang="en-US" sz="2000" baseline="30000" dirty="0"/>
              <a:t>-</a:t>
            </a:r>
            <a:r>
              <a:rPr lang="en-US" sz="2000" dirty="0"/>
              <a:t> is </a:t>
            </a:r>
            <a:r>
              <a:rPr lang="en-US" sz="2000" i="1" dirty="0"/>
              <a:t>not</a:t>
            </a:r>
            <a:r>
              <a:rPr lang="en-US" sz="2000" dirty="0"/>
              <a:t> balanced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Ditto for K</a:t>
            </a:r>
            <a:r>
              <a:rPr lang="en-US" sz="1800" baseline="30000" dirty="0"/>
              <a:t>+</a:t>
            </a:r>
            <a:r>
              <a:rPr lang="en-US" sz="1800" dirty="0"/>
              <a:t>, in fact</a:t>
            </a:r>
          </a:p>
          <a:p>
            <a:r>
              <a:rPr lang="en-US" sz="2000" dirty="0"/>
              <a:t>What must change for Cl</a:t>
            </a:r>
            <a:r>
              <a:rPr lang="en-US" sz="2000" baseline="30000" dirty="0"/>
              <a:t>-</a:t>
            </a:r>
            <a:r>
              <a:rPr lang="en-US" sz="2000" dirty="0"/>
              <a:t> to balance again </a:t>
            </a:r>
            <a:r>
              <a:rPr lang="en-US" sz="2000" b="1" i="1" dirty="0"/>
              <a:t>at this new </a:t>
            </a:r>
            <a:r>
              <a:rPr lang="en-US" sz="2000" b="1" i="1" dirty="0" err="1"/>
              <a:t>V</a:t>
            </a:r>
            <a:r>
              <a:rPr lang="en-US" sz="2000" b="1" baseline="-25000" dirty="0" err="1"/>
              <a:t>mem</a:t>
            </a:r>
            <a:r>
              <a:rPr lang="en-US" sz="2000" dirty="0"/>
              <a:t>?</a:t>
            </a:r>
            <a:endParaRPr lang="en-US" sz="2000" i="1" dirty="0"/>
          </a:p>
          <a:p>
            <a:pPr lvl="1">
              <a:spcBef>
                <a:spcPts val="0"/>
              </a:spcBef>
            </a:pPr>
            <a:r>
              <a:rPr lang="en-US" sz="1800" dirty="0"/>
              <a:t>ICF [Cl] must change enough to make a new diffusion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But that is what takes hours and not </a:t>
            </a:r>
            <a:r>
              <a:rPr lang="en-US" sz="1800" dirty="0" err="1"/>
              <a:t>ms.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800" dirty="0"/>
              <a:t>Remember: unbalanced charge flow changes </a:t>
            </a:r>
            <a:r>
              <a:rPr lang="en-US" sz="1800" i="1" dirty="0" err="1"/>
              <a:t>V</a:t>
            </a:r>
            <a:r>
              <a:rPr lang="en-US" sz="1800" baseline="-25000" dirty="0" err="1"/>
              <a:t>mem</a:t>
            </a:r>
            <a:r>
              <a:rPr lang="en-US" sz="1800" dirty="0"/>
              <a:t> very fast, but [] changes slowly</a:t>
            </a:r>
          </a:p>
          <a:p>
            <a:r>
              <a:rPr lang="en-US" sz="2000" dirty="0"/>
              <a:t>So what’s going on? Why do we think we can compute fast?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81862" y="6477000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600202" y="1363134"/>
            <a:ext cx="2904066" cy="217593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13C23-6A5C-403B-A27C-1B302DE01E49}"/>
              </a:ext>
            </a:extLst>
          </p:cNvPr>
          <p:cNvSpPr txBox="1"/>
          <p:nvPr/>
        </p:nvSpPr>
        <p:spPr>
          <a:xfrm>
            <a:off x="2573865" y="2010036"/>
            <a:ext cx="141393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]=400mM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]=50mM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]=52mM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other</a:t>
            </a:r>
            <a:r>
              <a:rPr lang="en-US" sz="1600" baseline="30000" dirty="0"/>
              <a:t>-</a:t>
            </a:r>
            <a:r>
              <a:rPr lang="en-US" sz="1600" dirty="0"/>
              <a:t>=408mM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0E69F-98DF-4169-82C2-F1C1A62334A5}"/>
              </a:ext>
            </a:extLst>
          </p:cNvPr>
          <p:cNvSpPr txBox="1"/>
          <p:nvPr/>
        </p:nvSpPr>
        <p:spPr>
          <a:xfrm>
            <a:off x="177800" y="2015067"/>
            <a:ext cx="150008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]=20mM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]=440mM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]=560mM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other</a:t>
            </a:r>
            <a:r>
              <a:rPr lang="en-US" sz="1600" baseline="30000" dirty="0"/>
              <a:t>+</a:t>
            </a:r>
            <a:r>
              <a:rPr lang="en-US" sz="1600" dirty="0"/>
              <a:t>=110mM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5638795" y="2226734"/>
            <a:ext cx="340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Blue arrows = diffusion</a:t>
            </a:r>
          </a:p>
          <a:p>
            <a:r>
              <a:rPr lang="en-US" sz="2000" dirty="0">
                <a:solidFill>
                  <a:srgbClr val="008000"/>
                </a:solidFill>
              </a:rPr>
              <a:t>Green arrows = electric current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Red arrows = ion pump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080D3-7CD1-4F4C-B9C9-767B22EC466A}"/>
              </a:ext>
            </a:extLst>
          </p:cNvPr>
          <p:cNvCxnSpPr/>
          <p:nvPr/>
        </p:nvCxnSpPr>
        <p:spPr>
          <a:xfrm>
            <a:off x="1507067" y="2455333"/>
            <a:ext cx="1016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977738-05C0-4F23-BD25-F0EE48484BC3}"/>
              </a:ext>
            </a:extLst>
          </p:cNvPr>
          <p:cNvCxnSpPr>
            <a:cxnSpLocks/>
          </p:cNvCxnSpPr>
          <p:nvPr/>
        </p:nvCxnSpPr>
        <p:spPr>
          <a:xfrm>
            <a:off x="1422401" y="2802466"/>
            <a:ext cx="11599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D9D5CA-C7A6-4FD9-850E-7C289EDB92C2}"/>
              </a:ext>
            </a:extLst>
          </p:cNvPr>
          <p:cNvCxnSpPr/>
          <p:nvPr/>
        </p:nvCxnSpPr>
        <p:spPr>
          <a:xfrm flipH="1">
            <a:off x="1346200" y="2150535"/>
            <a:ext cx="12530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884058-8F5C-427E-BA16-509CDA8517C0}"/>
              </a:ext>
            </a:extLst>
          </p:cNvPr>
          <p:cNvSpPr txBox="1"/>
          <p:nvPr/>
        </p:nvSpPr>
        <p:spPr>
          <a:xfrm>
            <a:off x="3479799" y="1371599"/>
            <a:ext cx="15212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---  +++ 60mV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76105-791E-4396-B967-148BEE80A9CC}"/>
              </a:ext>
            </a:extLst>
          </p:cNvPr>
          <p:cNvCxnSpPr>
            <a:cxnSpLocks/>
          </p:cNvCxnSpPr>
          <p:nvPr/>
        </p:nvCxnSpPr>
        <p:spPr>
          <a:xfrm>
            <a:off x="1363128" y="2243666"/>
            <a:ext cx="1253067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83B4E5-DAE9-476A-AF7B-140698842F5E}"/>
              </a:ext>
            </a:extLst>
          </p:cNvPr>
          <p:cNvCxnSpPr/>
          <p:nvPr/>
        </p:nvCxnSpPr>
        <p:spPr>
          <a:xfrm>
            <a:off x="1507063" y="2556931"/>
            <a:ext cx="1016000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9AA68F-4EF9-4A05-9E8C-2835C816B765}"/>
              </a:ext>
            </a:extLst>
          </p:cNvPr>
          <p:cNvCxnSpPr>
            <a:cxnSpLocks/>
          </p:cNvCxnSpPr>
          <p:nvPr/>
        </p:nvCxnSpPr>
        <p:spPr>
          <a:xfrm flipH="1">
            <a:off x="1422399" y="2904064"/>
            <a:ext cx="1159932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2F8A28-DCF0-46E6-A7F0-4B53EDC134D6}"/>
              </a:ext>
            </a:extLst>
          </p:cNvPr>
          <p:cNvCxnSpPr>
            <a:cxnSpLocks/>
          </p:cNvCxnSpPr>
          <p:nvPr/>
        </p:nvCxnSpPr>
        <p:spPr>
          <a:xfrm>
            <a:off x="4199469" y="2133598"/>
            <a:ext cx="7789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642E7-7EA9-4630-8C9D-DBC3448C4810}"/>
              </a:ext>
            </a:extLst>
          </p:cNvPr>
          <p:cNvCxnSpPr>
            <a:cxnSpLocks/>
          </p:cNvCxnSpPr>
          <p:nvPr/>
        </p:nvCxnSpPr>
        <p:spPr>
          <a:xfrm flipH="1">
            <a:off x="4199469" y="2285998"/>
            <a:ext cx="7789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1F6009-18F5-4C5E-8A76-88484ACA4BA6}"/>
              </a:ext>
            </a:extLst>
          </p:cNvPr>
          <p:cNvSpPr txBox="1"/>
          <p:nvPr/>
        </p:nvSpPr>
        <p:spPr>
          <a:xfrm>
            <a:off x="4453464" y="1845731"/>
            <a:ext cx="643467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sz="1600" dirty="0"/>
              <a:t>3Na</a:t>
            </a:r>
            <a:r>
              <a:rPr lang="en-US" sz="1600" baseline="30000" dirty="0"/>
              <a:t>+</a:t>
            </a:r>
            <a:endParaRPr lang="en-US" sz="16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1600" dirty="0"/>
              <a:t>2K</a:t>
            </a:r>
            <a:r>
              <a:rPr lang="en-US" sz="1600" baseline="30000" dirty="0"/>
              <a:t>+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02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501253-AAA9-4D5D-A68D-112EED262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6" y="2010283"/>
            <a:ext cx="5422398" cy="4066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30D4A-05E0-41E3-AE36-888C79C3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VLab</a:t>
            </a:r>
            <a:r>
              <a:rPr lang="en-US" dirty="0"/>
              <a:t> #1 picture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7E26-A52F-475A-99A8-71DA55A71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627888"/>
          </a:xfrm>
        </p:spPr>
        <p:txBody>
          <a:bodyPr/>
          <a:lstStyle/>
          <a:p>
            <a:r>
              <a:rPr lang="en-US" dirty="0"/>
              <a:t>This time in more detail, from t=0 to t=30: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6C378-E173-4CEB-A8EC-03CF6054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D6296-9453-40E2-8DEC-2F1C2C07D5F2}"/>
              </a:ext>
            </a:extLst>
          </p:cNvPr>
          <p:cNvSpPr txBox="1"/>
          <p:nvPr/>
        </p:nvSpPr>
        <p:spPr>
          <a:xfrm>
            <a:off x="6967728" y="2798064"/>
            <a:ext cx="1517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really fast change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A5F567-046A-426C-A849-ECA8675DDFF7}"/>
              </a:ext>
            </a:extLst>
          </p:cNvPr>
          <p:cNvCxnSpPr/>
          <p:nvPr/>
        </p:nvCxnSpPr>
        <p:spPr>
          <a:xfrm flipH="1">
            <a:off x="2560320" y="3264408"/>
            <a:ext cx="4343400" cy="1197864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22C7D9-354B-4FEB-8293-404CEE53C5D6}"/>
              </a:ext>
            </a:extLst>
          </p:cNvPr>
          <p:cNvSpPr txBox="1"/>
          <p:nvPr/>
        </p:nvSpPr>
        <p:spPr>
          <a:xfrm>
            <a:off x="7110984" y="3846576"/>
            <a:ext cx="1517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really slow change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E4A489-16A5-4F82-AC39-1FEAA170C2D0}"/>
              </a:ext>
            </a:extLst>
          </p:cNvPr>
          <p:cNvCxnSpPr>
            <a:cxnSpLocks/>
          </p:cNvCxnSpPr>
          <p:nvPr/>
        </p:nvCxnSpPr>
        <p:spPr>
          <a:xfrm flipH="1">
            <a:off x="4507992" y="4312920"/>
            <a:ext cx="2538984" cy="105460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72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2105-FAC1-4BCD-98A1-296F8F41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33" y="2617894"/>
            <a:ext cx="8390467" cy="3699596"/>
          </a:xfrm>
        </p:spPr>
        <p:txBody>
          <a:bodyPr/>
          <a:lstStyle/>
          <a:p>
            <a:r>
              <a:rPr lang="en-US" sz="2400" dirty="0"/>
              <a:t>Big picture: if you make </a:t>
            </a:r>
            <a:r>
              <a:rPr lang="en-US" sz="2400" i="1" dirty="0" err="1"/>
              <a:t>V</a:t>
            </a:r>
            <a:r>
              <a:rPr lang="en-US" sz="2400" baseline="-25000" dirty="0" err="1"/>
              <a:t>mem</a:t>
            </a:r>
            <a:r>
              <a:rPr lang="en-US" sz="2400" dirty="0"/>
              <a:t> more positive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Diffusion and pump flows are unchanged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Drift currents push positive ions out, negative ions in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934" y="6458712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600202" y="440264"/>
            <a:ext cx="2904066" cy="217593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13C23-6A5C-403B-A27C-1B302DE01E49}"/>
              </a:ext>
            </a:extLst>
          </p:cNvPr>
          <p:cNvSpPr txBox="1"/>
          <p:nvPr/>
        </p:nvSpPr>
        <p:spPr>
          <a:xfrm>
            <a:off x="2573865" y="1087166"/>
            <a:ext cx="141393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]=400mM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]=50mM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]=9mM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other</a:t>
            </a:r>
            <a:r>
              <a:rPr lang="en-US" sz="1600" baseline="30000" dirty="0"/>
              <a:t>-</a:t>
            </a:r>
            <a:r>
              <a:rPr lang="en-US" sz="1600" dirty="0"/>
              <a:t>=408mM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0E69F-98DF-4169-82C2-F1C1A62334A5}"/>
              </a:ext>
            </a:extLst>
          </p:cNvPr>
          <p:cNvSpPr txBox="1"/>
          <p:nvPr/>
        </p:nvSpPr>
        <p:spPr>
          <a:xfrm>
            <a:off x="177800" y="1092197"/>
            <a:ext cx="15000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]=5mM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]=145mM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]=140mM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5638795" y="1303864"/>
            <a:ext cx="340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Blue arrows = diffusion</a:t>
            </a:r>
          </a:p>
          <a:p>
            <a:r>
              <a:rPr lang="en-US" sz="2000" dirty="0">
                <a:solidFill>
                  <a:srgbClr val="008000"/>
                </a:solidFill>
              </a:rPr>
              <a:t>Green arrows = electric current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Red arrows = ion pump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080D3-7CD1-4F4C-B9C9-767B22EC466A}"/>
              </a:ext>
            </a:extLst>
          </p:cNvPr>
          <p:cNvCxnSpPr/>
          <p:nvPr/>
        </p:nvCxnSpPr>
        <p:spPr>
          <a:xfrm>
            <a:off x="1507063" y="1532463"/>
            <a:ext cx="1016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977738-05C0-4F23-BD25-F0EE48484BC3}"/>
              </a:ext>
            </a:extLst>
          </p:cNvPr>
          <p:cNvCxnSpPr>
            <a:cxnSpLocks/>
          </p:cNvCxnSpPr>
          <p:nvPr/>
        </p:nvCxnSpPr>
        <p:spPr>
          <a:xfrm>
            <a:off x="1422401" y="1879596"/>
            <a:ext cx="11599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D9D5CA-C7A6-4FD9-850E-7C289EDB92C2}"/>
              </a:ext>
            </a:extLst>
          </p:cNvPr>
          <p:cNvCxnSpPr/>
          <p:nvPr/>
        </p:nvCxnSpPr>
        <p:spPr>
          <a:xfrm flipH="1">
            <a:off x="1346200" y="1227665"/>
            <a:ext cx="12530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884058-8F5C-427E-BA16-509CDA8517C0}"/>
              </a:ext>
            </a:extLst>
          </p:cNvPr>
          <p:cNvSpPr txBox="1"/>
          <p:nvPr/>
        </p:nvSpPr>
        <p:spPr>
          <a:xfrm>
            <a:off x="3479799" y="448729"/>
            <a:ext cx="15212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---  +++ 60mV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76105-791E-4396-B967-148BEE80A9CC}"/>
              </a:ext>
            </a:extLst>
          </p:cNvPr>
          <p:cNvCxnSpPr>
            <a:cxnSpLocks/>
          </p:cNvCxnSpPr>
          <p:nvPr/>
        </p:nvCxnSpPr>
        <p:spPr>
          <a:xfrm>
            <a:off x="1346200" y="1320796"/>
            <a:ext cx="1253067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83B4E5-DAE9-476A-AF7B-140698842F5E}"/>
              </a:ext>
            </a:extLst>
          </p:cNvPr>
          <p:cNvCxnSpPr/>
          <p:nvPr/>
        </p:nvCxnSpPr>
        <p:spPr>
          <a:xfrm>
            <a:off x="1507063" y="1634061"/>
            <a:ext cx="1016000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9AA68F-4EF9-4A05-9E8C-2835C816B765}"/>
              </a:ext>
            </a:extLst>
          </p:cNvPr>
          <p:cNvCxnSpPr>
            <a:cxnSpLocks/>
          </p:cNvCxnSpPr>
          <p:nvPr/>
        </p:nvCxnSpPr>
        <p:spPr>
          <a:xfrm flipH="1">
            <a:off x="1422401" y="1981194"/>
            <a:ext cx="1159932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2F8A28-DCF0-46E6-A7F0-4B53EDC134D6}"/>
              </a:ext>
            </a:extLst>
          </p:cNvPr>
          <p:cNvCxnSpPr>
            <a:cxnSpLocks/>
          </p:cNvCxnSpPr>
          <p:nvPr/>
        </p:nvCxnSpPr>
        <p:spPr>
          <a:xfrm>
            <a:off x="4199469" y="1210728"/>
            <a:ext cx="7789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642E7-7EA9-4630-8C9D-DBC3448C4810}"/>
              </a:ext>
            </a:extLst>
          </p:cNvPr>
          <p:cNvCxnSpPr>
            <a:cxnSpLocks/>
          </p:cNvCxnSpPr>
          <p:nvPr/>
        </p:nvCxnSpPr>
        <p:spPr>
          <a:xfrm flipH="1">
            <a:off x="4199469" y="1363128"/>
            <a:ext cx="7789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1F6009-18F5-4C5E-8A76-88484ACA4BA6}"/>
              </a:ext>
            </a:extLst>
          </p:cNvPr>
          <p:cNvSpPr txBox="1"/>
          <p:nvPr/>
        </p:nvSpPr>
        <p:spPr>
          <a:xfrm>
            <a:off x="4453464" y="922861"/>
            <a:ext cx="643467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sz="1600" dirty="0"/>
              <a:t>3Na</a:t>
            </a:r>
            <a:r>
              <a:rPr lang="en-US" sz="1600" baseline="30000" dirty="0"/>
              <a:t>+</a:t>
            </a:r>
            <a:endParaRPr lang="en-US" sz="16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1600" dirty="0"/>
              <a:t>2K</a:t>
            </a:r>
            <a:r>
              <a:rPr lang="en-US" sz="1600" baseline="30000" dirty="0"/>
              <a:t>+</a:t>
            </a:r>
            <a:endParaRPr lang="en-US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5A2966-D9FB-47B9-8D97-97D6338D1909}"/>
              </a:ext>
            </a:extLst>
          </p:cNvPr>
          <p:cNvCxnSpPr>
            <a:cxnSpLocks/>
          </p:cNvCxnSpPr>
          <p:nvPr/>
        </p:nvCxnSpPr>
        <p:spPr>
          <a:xfrm>
            <a:off x="1346200" y="1317748"/>
            <a:ext cx="788760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D0C9E0-47C4-4586-A338-00EB16FC4A22}"/>
              </a:ext>
            </a:extLst>
          </p:cNvPr>
          <p:cNvCxnSpPr>
            <a:cxnSpLocks/>
          </p:cNvCxnSpPr>
          <p:nvPr/>
        </p:nvCxnSpPr>
        <p:spPr>
          <a:xfrm>
            <a:off x="1507063" y="1634740"/>
            <a:ext cx="788760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E0AD0C-10E7-441B-B921-AC627F778EE8}"/>
              </a:ext>
            </a:extLst>
          </p:cNvPr>
          <p:cNvCxnSpPr>
            <a:cxnSpLocks/>
          </p:cNvCxnSpPr>
          <p:nvPr/>
        </p:nvCxnSpPr>
        <p:spPr>
          <a:xfrm flipH="1">
            <a:off x="1600202" y="1987290"/>
            <a:ext cx="982132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9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9E18-B068-447F-B2BD-DEB86DB09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99936"/>
            <a:ext cx="7982712" cy="3235735"/>
          </a:xfrm>
        </p:spPr>
        <p:txBody>
          <a:bodyPr/>
          <a:lstStyle/>
          <a:p>
            <a:r>
              <a:rPr lang="en-US" dirty="0"/>
              <a:t>Consider the situation at SS before we changed </a:t>
            </a:r>
            <a:r>
              <a:rPr lang="en-US" i="1" dirty="0" err="1"/>
              <a:t>G</a:t>
            </a:r>
            <a:r>
              <a:rPr lang="en-US" baseline="-25000" dirty="0" err="1"/>
              <a:t>Na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Pump </a:t>
            </a:r>
            <a:r>
              <a:rPr lang="en-US" dirty="0">
                <a:solidFill>
                  <a:srgbClr val="00B050"/>
                </a:solidFill>
              </a:rPr>
              <a:t>3 Na out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2 K in</a:t>
            </a:r>
          </a:p>
          <a:p>
            <a:pPr lvl="1">
              <a:spcBef>
                <a:spcPts val="0"/>
              </a:spcBef>
            </a:pPr>
            <a:r>
              <a:rPr lang="en-US" dirty="0"/>
              <a:t>Drift &amp; diffusion must balance the pump</a:t>
            </a:r>
          </a:p>
          <a:p>
            <a:pPr>
              <a:spcBef>
                <a:spcPts val="0"/>
              </a:spcBef>
            </a:pPr>
            <a:r>
              <a:rPr lang="en-US" dirty="0"/>
              <a:t>Now increase </a:t>
            </a:r>
            <a:r>
              <a:rPr lang="en-US" i="1" dirty="0" err="1"/>
              <a:t>G</a:t>
            </a:r>
            <a:r>
              <a:rPr lang="en-US" baseline="-25000" dirty="0" err="1"/>
              <a:t>Na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Na is no longer balanced</a:t>
            </a:r>
            <a:endParaRPr lang="en-US" baseline="-25000" dirty="0"/>
          </a:p>
          <a:p>
            <a:pPr>
              <a:spcBef>
                <a:spcPts val="0"/>
              </a:spcBef>
            </a:pPr>
            <a:r>
              <a:rPr lang="en-US" dirty="0"/>
              <a:t>Increase 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positive charges drift out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We can pick a new 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dirty="0"/>
              <a:t> to balance Na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but then K isn’t balanced</a:t>
            </a:r>
          </a:p>
          <a:p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DD2A-214A-47DB-B547-D43262F2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63FBB-1C3B-46FD-B27C-A7E15EF115F5}"/>
              </a:ext>
            </a:extLst>
          </p:cNvPr>
          <p:cNvCxnSpPr/>
          <p:nvPr/>
        </p:nvCxnSpPr>
        <p:spPr>
          <a:xfrm>
            <a:off x="502920" y="1527048"/>
            <a:ext cx="598017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B35B05-A6A4-41B1-A6A0-85CAC022D4FF}"/>
              </a:ext>
            </a:extLst>
          </p:cNvPr>
          <p:cNvCxnSpPr>
            <a:cxnSpLocks/>
          </p:cNvCxnSpPr>
          <p:nvPr/>
        </p:nvCxnSpPr>
        <p:spPr>
          <a:xfrm flipV="1">
            <a:off x="3645408" y="115824"/>
            <a:ext cx="0" cy="26383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95C805-73A8-4550-9F5F-B705A6332C62}"/>
              </a:ext>
            </a:extLst>
          </p:cNvPr>
          <p:cNvSpPr txBox="1"/>
          <p:nvPr/>
        </p:nvSpPr>
        <p:spPr>
          <a:xfrm>
            <a:off x="2081619" y="1545336"/>
            <a:ext cx="6257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-71                0                                       </a:t>
            </a:r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(mV)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C79DEF-76F4-433B-9C38-B32612CE5BC0}"/>
              </a:ext>
            </a:extLst>
          </p:cNvPr>
          <p:cNvCxnSpPr/>
          <p:nvPr/>
        </p:nvCxnSpPr>
        <p:spPr>
          <a:xfrm>
            <a:off x="978408" y="2221992"/>
            <a:ext cx="489204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3B617-4319-41F2-9EF6-05AC9BD6DC14}"/>
              </a:ext>
            </a:extLst>
          </p:cNvPr>
          <p:cNvCxnSpPr/>
          <p:nvPr/>
        </p:nvCxnSpPr>
        <p:spPr>
          <a:xfrm>
            <a:off x="978408" y="1075944"/>
            <a:ext cx="489204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06F8D-3F8F-4204-8646-7FA6A46EE735}"/>
              </a:ext>
            </a:extLst>
          </p:cNvPr>
          <p:cNvCxnSpPr>
            <a:cxnSpLocks/>
          </p:cNvCxnSpPr>
          <p:nvPr/>
        </p:nvCxnSpPr>
        <p:spPr>
          <a:xfrm>
            <a:off x="2149432" y="1942931"/>
            <a:ext cx="3721016" cy="83503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F98FAAF-4CD7-4764-A977-5A0B1D43A9BD}"/>
              </a:ext>
            </a:extLst>
          </p:cNvPr>
          <p:cNvSpPr/>
          <p:nvPr/>
        </p:nvSpPr>
        <p:spPr>
          <a:xfrm>
            <a:off x="2365247" y="196837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D759AB-5821-478F-8501-8FCC5CF020B9}"/>
              </a:ext>
            </a:extLst>
          </p:cNvPr>
          <p:cNvSpPr/>
          <p:nvPr/>
        </p:nvSpPr>
        <p:spPr>
          <a:xfrm>
            <a:off x="2424684" y="822326"/>
            <a:ext cx="91440" cy="91440"/>
          </a:xfrm>
          <a:prstGeom prst="ellipse">
            <a:avLst/>
          </a:prstGeom>
          <a:solidFill>
            <a:srgbClr val="008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B0F6F9-333D-4F37-8EE7-7A1870DA3BCD}"/>
              </a:ext>
            </a:extLst>
          </p:cNvPr>
          <p:cNvCxnSpPr>
            <a:cxnSpLocks/>
          </p:cNvCxnSpPr>
          <p:nvPr/>
        </p:nvCxnSpPr>
        <p:spPr>
          <a:xfrm>
            <a:off x="2218943" y="249381"/>
            <a:ext cx="3944113" cy="1535162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3D5090-9C80-4A76-B7E9-5FE161878273}"/>
              </a:ext>
            </a:extLst>
          </p:cNvPr>
          <p:cNvSpPr txBox="1"/>
          <p:nvPr/>
        </p:nvSpPr>
        <p:spPr>
          <a:xfrm>
            <a:off x="3654552" y="27432"/>
            <a:ext cx="26718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flux (mM/m</a:t>
            </a:r>
            <a:r>
              <a:rPr lang="en-US" sz="2000" baseline="30000" dirty="0"/>
              <a:t>2</a:t>
            </a:r>
            <a:r>
              <a:rPr lang="en-US" sz="2000" dirty="0"/>
              <a:t>s) into cell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2A245-D79F-4E2B-A3E7-42F472971D08}"/>
              </a:ext>
            </a:extLst>
          </p:cNvPr>
          <p:cNvSpPr txBox="1"/>
          <p:nvPr/>
        </p:nvSpPr>
        <p:spPr>
          <a:xfrm>
            <a:off x="5029199" y="740030"/>
            <a:ext cx="105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 pump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23140-9800-4F04-A971-17627C816C1C}"/>
              </a:ext>
            </a:extLst>
          </p:cNvPr>
          <p:cNvSpPr txBox="1"/>
          <p:nvPr/>
        </p:nvSpPr>
        <p:spPr>
          <a:xfrm>
            <a:off x="4806695" y="2154302"/>
            <a:ext cx="1213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Na pump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98794-B929-4847-AAB4-59B4C2226859}"/>
              </a:ext>
            </a:extLst>
          </p:cNvPr>
          <p:cNvSpPr txBox="1"/>
          <p:nvPr/>
        </p:nvSpPr>
        <p:spPr>
          <a:xfrm>
            <a:off x="1448564" y="353476"/>
            <a:ext cx="156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Na </a:t>
            </a:r>
            <a:r>
              <a:rPr lang="en-US" sz="2000" dirty="0" err="1">
                <a:solidFill>
                  <a:srgbClr val="006600"/>
                </a:solidFill>
              </a:rPr>
              <a:t>drift+diff</a:t>
            </a:r>
            <a:endParaRPr lang="en-US" sz="2000" dirty="0">
              <a:solidFill>
                <a:srgbClr val="0066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F58BC3-6A92-44F3-ACE2-381BDAE33629}"/>
              </a:ext>
            </a:extLst>
          </p:cNvPr>
          <p:cNvSpPr txBox="1"/>
          <p:nvPr/>
        </p:nvSpPr>
        <p:spPr>
          <a:xfrm>
            <a:off x="888906" y="1624781"/>
            <a:ext cx="14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 </a:t>
            </a:r>
            <a:r>
              <a:rPr lang="en-US" sz="2000" dirty="0" err="1">
                <a:solidFill>
                  <a:srgbClr val="FF0000"/>
                </a:solidFill>
              </a:rPr>
              <a:t>drift+diff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DE23C1-01B2-49E6-839D-D292C14A3142}"/>
              </a:ext>
            </a:extLst>
          </p:cNvPr>
          <p:cNvCxnSpPr/>
          <p:nvPr/>
        </p:nvCxnSpPr>
        <p:spPr>
          <a:xfrm>
            <a:off x="3895109" y="475013"/>
            <a:ext cx="0" cy="214390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8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1.11111E-6 -0.07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0" grpId="1" animBg="1"/>
      <p:bldP spid="2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9E18-B068-447F-B2BD-DEB86DB09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009911"/>
            <a:ext cx="7982712" cy="2060627"/>
          </a:xfrm>
        </p:spPr>
        <p:txBody>
          <a:bodyPr/>
          <a:lstStyle/>
          <a:p>
            <a:r>
              <a:rPr lang="en-US" dirty="0"/>
              <a:t>Add Cl to the picture</a:t>
            </a:r>
          </a:p>
          <a:p>
            <a:r>
              <a:rPr lang="en-US" b="1" i="1" dirty="0"/>
              <a:t>There is some increased </a:t>
            </a:r>
            <a:r>
              <a:rPr lang="en-US" b="1" i="1" dirty="0" err="1"/>
              <a:t>V</a:t>
            </a:r>
            <a:r>
              <a:rPr lang="en-US" b="1" baseline="-25000" dirty="0" err="1"/>
              <a:t>mem</a:t>
            </a:r>
            <a:r>
              <a:rPr lang="en-US" b="1" i="1" dirty="0"/>
              <a:t> with net zero charge into the cell!</a:t>
            </a:r>
          </a:p>
          <a:p>
            <a:r>
              <a:rPr lang="en-US" b="1" i="1" dirty="0"/>
              <a:t>That is where we quickly settle!</a:t>
            </a:r>
          </a:p>
          <a:p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DD2A-214A-47DB-B547-D43262F2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63FBB-1C3B-46FD-B27C-A7E15EF115F5}"/>
              </a:ext>
            </a:extLst>
          </p:cNvPr>
          <p:cNvCxnSpPr/>
          <p:nvPr/>
        </p:nvCxnSpPr>
        <p:spPr>
          <a:xfrm>
            <a:off x="502920" y="1527048"/>
            <a:ext cx="598017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B35B05-A6A4-41B1-A6A0-85CAC022D4FF}"/>
              </a:ext>
            </a:extLst>
          </p:cNvPr>
          <p:cNvCxnSpPr>
            <a:cxnSpLocks/>
          </p:cNvCxnSpPr>
          <p:nvPr/>
        </p:nvCxnSpPr>
        <p:spPr>
          <a:xfrm flipV="1">
            <a:off x="3645408" y="115824"/>
            <a:ext cx="0" cy="26383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95C805-73A8-4550-9F5F-B705A6332C62}"/>
              </a:ext>
            </a:extLst>
          </p:cNvPr>
          <p:cNvSpPr txBox="1"/>
          <p:nvPr/>
        </p:nvSpPr>
        <p:spPr>
          <a:xfrm>
            <a:off x="2081619" y="1545336"/>
            <a:ext cx="6257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-71                0                                       </a:t>
            </a:r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(mV)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C79DEF-76F4-433B-9C38-B32612CE5BC0}"/>
              </a:ext>
            </a:extLst>
          </p:cNvPr>
          <p:cNvCxnSpPr/>
          <p:nvPr/>
        </p:nvCxnSpPr>
        <p:spPr>
          <a:xfrm>
            <a:off x="978408" y="2221992"/>
            <a:ext cx="489204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3B617-4319-41F2-9EF6-05AC9BD6DC14}"/>
              </a:ext>
            </a:extLst>
          </p:cNvPr>
          <p:cNvCxnSpPr/>
          <p:nvPr/>
        </p:nvCxnSpPr>
        <p:spPr>
          <a:xfrm>
            <a:off x="978408" y="1075944"/>
            <a:ext cx="489204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06F8D-3F8F-4204-8646-7FA6A46EE735}"/>
              </a:ext>
            </a:extLst>
          </p:cNvPr>
          <p:cNvCxnSpPr>
            <a:cxnSpLocks/>
          </p:cNvCxnSpPr>
          <p:nvPr/>
        </p:nvCxnSpPr>
        <p:spPr>
          <a:xfrm>
            <a:off x="2149432" y="1942931"/>
            <a:ext cx="3721016" cy="83503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F98FAAF-4CD7-4764-A977-5A0B1D43A9BD}"/>
              </a:ext>
            </a:extLst>
          </p:cNvPr>
          <p:cNvSpPr/>
          <p:nvPr/>
        </p:nvSpPr>
        <p:spPr>
          <a:xfrm>
            <a:off x="2365247" y="196837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D759AB-5821-478F-8501-8FCC5CF020B9}"/>
              </a:ext>
            </a:extLst>
          </p:cNvPr>
          <p:cNvSpPr/>
          <p:nvPr/>
        </p:nvSpPr>
        <p:spPr>
          <a:xfrm>
            <a:off x="2424684" y="311690"/>
            <a:ext cx="91440" cy="91440"/>
          </a:xfrm>
          <a:prstGeom prst="ellipse">
            <a:avLst/>
          </a:prstGeom>
          <a:solidFill>
            <a:srgbClr val="008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B0F6F9-333D-4F37-8EE7-7A1870DA3BCD}"/>
              </a:ext>
            </a:extLst>
          </p:cNvPr>
          <p:cNvCxnSpPr>
            <a:cxnSpLocks/>
          </p:cNvCxnSpPr>
          <p:nvPr/>
        </p:nvCxnSpPr>
        <p:spPr>
          <a:xfrm>
            <a:off x="2218943" y="249381"/>
            <a:ext cx="3944113" cy="1535162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3D5090-9C80-4A76-B7E9-5FE161878273}"/>
              </a:ext>
            </a:extLst>
          </p:cNvPr>
          <p:cNvSpPr txBox="1"/>
          <p:nvPr/>
        </p:nvSpPr>
        <p:spPr>
          <a:xfrm>
            <a:off x="3654552" y="27432"/>
            <a:ext cx="26718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flux (mM/m</a:t>
            </a:r>
            <a:r>
              <a:rPr lang="en-US" sz="2000" baseline="30000" dirty="0"/>
              <a:t>2</a:t>
            </a:r>
            <a:r>
              <a:rPr lang="en-US" sz="2000" dirty="0"/>
              <a:t>s) into cell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2A245-D79F-4E2B-A3E7-42F472971D08}"/>
              </a:ext>
            </a:extLst>
          </p:cNvPr>
          <p:cNvSpPr txBox="1"/>
          <p:nvPr/>
        </p:nvSpPr>
        <p:spPr>
          <a:xfrm>
            <a:off x="5029199" y="740030"/>
            <a:ext cx="105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 pump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23140-9800-4F04-A971-17627C816C1C}"/>
              </a:ext>
            </a:extLst>
          </p:cNvPr>
          <p:cNvSpPr txBox="1"/>
          <p:nvPr/>
        </p:nvSpPr>
        <p:spPr>
          <a:xfrm>
            <a:off x="4806695" y="2154302"/>
            <a:ext cx="1213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Na pump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98794-B929-4847-AAB4-59B4C2226859}"/>
              </a:ext>
            </a:extLst>
          </p:cNvPr>
          <p:cNvSpPr txBox="1"/>
          <p:nvPr/>
        </p:nvSpPr>
        <p:spPr>
          <a:xfrm>
            <a:off x="1448564" y="353476"/>
            <a:ext cx="156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Na </a:t>
            </a:r>
            <a:r>
              <a:rPr lang="en-US" sz="2000" dirty="0" err="1">
                <a:solidFill>
                  <a:srgbClr val="006600"/>
                </a:solidFill>
              </a:rPr>
              <a:t>drift+diff</a:t>
            </a:r>
            <a:endParaRPr lang="en-US" sz="2000" dirty="0">
              <a:solidFill>
                <a:srgbClr val="0066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F58BC3-6A92-44F3-ACE2-381BDAE33629}"/>
              </a:ext>
            </a:extLst>
          </p:cNvPr>
          <p:cNvSpPr txBox="1"/>
          <p:nvPr/>
        </p:nvSpPr>
        <p:spPr>
          <a:xfrm>
            <a:off x="888906" y="1624781"/>
            <a:ext cx="14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 </a:t>
            </a:r>
            <a:r>
              <a:rPr lang="en-US" sz="2000" dirty="0" err="1">
                <a:solidFill>
                  <a:srgbClr val="FF0000"/>
                </a:solidFill>
              </a:rPr>
              <a:t>drift+diff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DE23C1-01B2-49E6-839D-D292C14A3142}"/>
              </a:ext>
            </a:extLst>
          </p:cNvPr>
          <p:cNvCxnSpPr/>
          <p:nvPr/>
        </p:nvCxnSpPr>
        <p:spPr>
          <a:xfrm>
            <a:off x="3895109" y="475013"/>
            <a:ext cx="0" cy="214390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68BF63-47D0-4F57-8CF8-A9276F453539}"/>
              </a:ext>
            </a:extLst>
          </p:cNvPr>
          <p:cNvCxnSpPr>
            <a:cxnSpLocks/>
          </p:cNvCxnSpPr>
          <p:nvPr/>
        </p:nvCxnSpPr>
        <p:spPr>
          <a:xfrm flipH="1" flipV="1">
            <a:off x="2424684" y="1527048"/>
            <a:ext cx="2859835" cy="532766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FF0FE8-3788-46CD-9C4F-7E62F21FB63D}"/>
              </a:ext>
            </a:extLst>
          </p:cNvPr>
          <p:cNvSpPr txBox="1"/>
          <p:nvPr/>
        </p:nvSpPr>
        <p:spPr>
          <a:xfrm>
            <a:off x="3643984" y="24097"/>
            <a:ext cx="26718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charge (C/m</a:t>
            </a:r>
            <a:r>
              <a:rPr lang="en-US" sz="2000" baseline="30000" dirty="0"/>
              <a:t>2</a:t>
            </a:r>
            <a:r>
              <a:rPr lang="en-US" sz="2000" dirty="0"/>
              <a:t>s) into cell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4D026-3FC3-487D-B68F-6542428F45EF}"/>
              </a:ext>
            </a:extLst>
          </p:cNvPr>
          <p:cNvSpPr txBox="1"/>
          <p:nvPr/>
        </p:nvSpPr>
        <p:spPr>
          <a:xfrm>
            <a:off x="1039532" y="2886984"/>
            <a:ext cx="132221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Net + charge into cell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90F601-5E8E-4138-A86B-6CAC8C039791}"/>
              </a:ext>
            </a:extLst>
          </p:cNvPr>
          <p:cNvCxnSpPr>
            <a:cxnSpLocks/>
          </p:cNvCxnSpPr>
          <p:nvPr/>
        </p:nvCxnSpPr>
        <p:spPr>
          <a:xfrm flipV="1">
            <a:off x="2386935" y="2586080"/>
            <a:ext cx="0" cy="84335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AF47EB-C75E-4C55-8D91-B823D6365DA9}"/>
              </a:ext>
            </a:extLst>
          </p:cNvPr>
          <p:cNvSpPr txBox="1"/>
          <p:nvPr/>
        </p:nvSpPr>
        <p:spPr>
          <a:xfrm>
            <a:off x="5419547" y="3039383"/>
            <a:ext cx="167001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Net - charge into cell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F6F148-4DCA-4A5D-A825-2728B6B09268}"/>
              </a:ext>
            </a:extLst>
          </p:cNvPr>
          <p:cNvCxnSpPr/>
          <p:nvPr/>
        </p:nvCxnSpPr>
        <p:spPr>
          <a:xfrm flipV="1">
            <a:off x="5411256" y="2754217"/>
            <a:ext cx="0" cy="84335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54B5348-3C72-4BD9-A663-512527E35031}"/>
              </a:ext>
            </a:extLst>
          </p:cNvPr>
          <p:cNvSpPr txBox="1"/>
          <p:nvPr/>
        </p:nvSpPr>
        <p:spPr>
          <a:xfrm>
            <a:off x="2959375" y="2835523"/>
            <a:ext cx="133948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Net 0 charge into cell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D6E144-C970-4D60-B952-5BE05C18A8DC}"/>
              </a:ext>
            </a:extLst>
          </p:cNvPr>
          <p:cNvCxnSpPr/>
          <p:nvPr/>
        </p:nvCxnSpPr>
        <p:spPr>
          <a:xfrm flipV="1">
            <a:off x="3247969" y="2360352"/>
            <a:ext cx="0" cy="84335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6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  <p:bldP spid="10" grpId="0"/>
      <p:bldP spid="28" grpId="0"/>
      <p:bldP spid="29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9E18-B068-447F-B2BD-DEB86DB09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009911"/>
            <a:ext cx="7982712" cy="2060627"/>
          </a:xfrm>
        </p:spPr>
        <p:txBody>
          <a:bodyPr/>
          <a:lstStyle/>
          <a:p>
            <a:r>
              <a:rPr lang="en-US" dirty="0"/>
              <a:t>No individual ion is balanced</a:t>
            </a:r>
          </a:p>
          <a:p>
            <a:pPr lvl="1"/>
            <a:r>
              <a:rPr lang="en-US" dirty="0"/>
              <a:t>Non-zero charge flux into cell for each of Na, K, Cl</a:t>
            </a:r>
          </a:p>
          <a:p>
            <a:pPr lvl="1"/>
            <a:r>
              <a:rPr lang="en-US" dirty="0"/>
              <a:t>But they all cancel out!</a:t>
            </a:r>
          </a:p>
          <a:p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DD2A-214A-47DB-B547-D43262F2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63FBB-1C3B-46FD-B27C-A7E15EF115F5}"/>
              </a:ext>
            </a:extLst>
          </p:cNvPr>
          <p:cNvCxnSpPr/>
          <p:nvPr/>
        </p:nvCxnSpPr>
        <p:spPr>
          <a:xfrm>
            <a:off x="502920" y="1527048"/>
            <a:ext cx="598017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B35B05-A6A4-41B1-A6A0-85CAC022D4FF}"/>
              </a:ext>
            </a:extLst>
          </p:cNvPr>
          <p:cNvCxnSpPr>
            <a:cxnSpLocks/>
          </p:cNvCxnSpPr>
          <p:nvPr/>
        </p:nvCxnSpPr>
        <p:spPr>
          <a:xfrm flipV="1">
            <a:off x="3645408" y="115824"/>
            <a:ext cx="0" cy="26383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95C805-73A8-4550-9F5F-B705A6332C62}"/>
              </a:ext>
            </a:extLst>
          </p:cNvPr>
          <p:cNvSpPr txBox="1"/>
          <p:nvPr/>
        </p:nvSpPr>
        <p:spPr>
          <a:xfrm>
            <a:off x="2081619" y="1545336"/>
            <a:ext cx="6257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-71                0                                       </a:t>
            </a:r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(mV)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C79DEF-76F4-433B-9C38-B32612CE5BC0}"/>
              </a:ext>
            </a:extLst>
          </p:cNvPr>
          <p:cNvCxnSpPr/>
          <p:nvPr/>
        </p:nvCxnSpPr>
        <p:spPr>
          <a:xfrm>
            <a:off x="978408" y="2221992"/>
            <a:ext cx="489204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3B617-4319-41F2-9EF6-05AC9BD6DC14}"/>
              </a:ext>
            </a:extLst>
          </p:cNvPr>
          <p:cNvCxnSpPr/>
          <p:nvPr/>
        </p:nvCxnSpPr>
        <p:spPr>
          <a:xfrm>
            <a:off x="978408" y="1075944"/>
            <a:ext cx="489204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06F8D-3F8F-4204-8646-7FA6A46EE735}"/>
              </a:ext>
            </a:extLst>
          </p:cNvPr>
          <p:cNvCxnSpPr>
            <a:cxnSpLocks/>
          </p:cNvCxnSpPr>
          <p:nvPr/>
        </p:nvCxnSpPr>
        <p:spPr>
          <a:xfrm>
            <a:off x="2149432" y="1942931"/>
            <a:ext cx="3721016" cy="83503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F98FAAF-4CD7-4764-A977-5A0B1D43A9BD}"/>
              </a:ext>
            </a:extLst>
          </p:cNvPr>
          <p:cNvSpPr/>
          <p:nvPr/>
        </p:nvSpPr>
        <p:spPr>
          <a:xfrm>
            <a:off x="2365247" y="196837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D759AB-5821-478F-8501-8FCC5CF020B9}"/>
              </a:ext>
            </a:extLst>
          </p:cNvPr>
          <p:cNvSpPr/>
          <p:nvPr/>
        </p:nvSpPr>
        <p:spPr>
          <a:xfrm>
            <a:off x="2424684" y="822326"/>
            <a:ext cx="91440" cy="91440"/>
          </a:xfrm>
          <a:prstGeom prst="ellipse">
            <a:avLst/>
          </a:prstGeom>
          <a:solidFill>
            <a:srgbClr val="008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B0F6F9-333D-4F37-8EE7-7A1870DA3BCD}"/>
              </a:ext>
            </a:extLst>
          </p:cNvPr>
          <p:cNvCxnSpPr>
            <a:cxnSpLocks/>
          </p:cNvCxnSpPr>
          <p:nvPr/>
        </p:nvCxnSpPr>
        <p:spPr>
          <a:xfrm>
            <a:off x="2218943" y="249381"/>
            <a:ext cx="3944113" cy="1535162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3D5090-9C80-4A76-B7E9-5FE161878273}"/>
              </a:ext>
            </a:extLst>
          </p:cNvPr>
          <p:cNvSpPr txBox="1"/>
          <p:nvPr/>
        </p:nvSpPr>
        <p:spPr>
          <a:xfrm>
            <a:off x="3654552" y="27432"/>
            <a:ext cx="26718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flux (mM/m</a:t>
            </a:r>
            <a:r>
              <a:rPr lang="en-US" sz="2000" baseline="30000" dirty="0"/>
              <a:t>2</a:t>
            </a:r>
            <a:r>
              <a:rPr lang="en-US" sz="2000" dirty="0"/>
              <a:t>s) into cell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2A245-D79F-4E2B-A3E7-42F472971D08}"/>
              </a:ext>
            </a:extLst>
          </p:cNvPr>
          <p:cNvSpPr txBox="1"/>
          <p:nvPr/>
        </p:nvSpPr>
        <p:spPr>
          <a:xfrm>
            <a:off x="5029199" y="740030"/>
            <a:ext cx="105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 pump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23140-9800-4F04-A971-17627C816C1C}"/>
              </a:ext>
            </a:extLst>
          </p:cNvPr>
          <p:cNvSpPr txBox="1"/>
          <p:nvPr/>
        </p:nvSpPr>
        <p:spPr>
          <a:xfrm>
            <a:off x="4806695" y="2154302"/>
            <a:ext cx="1213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Na pump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98794-B929-4847-AAB4-59B4C2226859}"/>
              </a:ext>
            </a:extLst>
          </p:cNvPr>
          <p:cNvSpPr txBox="1"/>
          <p:nvPr/>
        </p:nvSpPr>
        <p:spPr>
          <a:xfrm>
            <a:off x="1448564" y="353476"/>
            <a:ext cx="156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Na </a:t>
            </a:r>
            <a:r>
              <a:rPr lang="en-US" sz="2000" dirty="0" err="1">
                <a:solidFill>
                  <a:srgbClr val="006600"/>
                </a:solidFill>
              </a:rPr>
              <a:t>drift+diff</a:t>
            </a:r>
            <a:endParaRPr lang="en-US" sz="2000" dirty="0">
              <a:solidFill>
                <a:srgbClr val="0066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F58BC3-6A92-44F3-ACE2-381BDAE33629}"/>
              </a:ext>
            </a:extLst>
          </p:cNvPr>
          <p:cNvSpPr txBox="1"/>
          <p:nvPr/>
        </p:nvSpPr>
        <p:spPr>
          <a:xfrm>
            <a:off x="888906" y="1624781"/>
            <a:ext cx="14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 </a:t>
            </a:r>
            <a:r>
              <a:rPr lang="en-US" sz="2000" dirty="0" err="1">
                <a:solidFill>
                  <a:srgbClr val="FF0000"/>
                </a:solidFill>
              </a:rPr>
              <a:t>drift+diff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68BF63-47D0-4F57-8CF8-A9276F453539}"/>
              </a:ext>
            </a:extLst>
          </p:cNvPr>
          <p:cNvCxnSpPr>
            <a:cxnSpLocks/>
          </p:cNvCxnSpPr>
          <p:nvPr/>
        </p:nvCxnSpPr>
        <p:spPr>
          <a:xfrm flipH="1" flipV="1">
            <a:off x="2424684" y="1527048"/>
            <a:ext cx="2859835" cy="532766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FF0FE8-3788-46CD-9C4F-7E62F21FB63D}"/>
              </a:ext>
            </a:extLst>
          </p:cNvPr>
          <p:cNvSpPr txBox="1"/>
          <p:nvPr/>
        </p:nvSpPr>
        <p:spPr>
          <a:xfrm>
            <a:off x="3643984" y="24097"/>
            <a:ext cx="26718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charge (C/m</a:t>
            </a:r>
            <a:r>
              <a:rPr lang="en-US" sz="2000" baseline="30000" dirty="0"/>
              <a:t>2</a:t>
            </a:r>
            <a:r>
              <a:rPr lang="en-US" sz="2000" dirty="0"/>
              <a:t>s) into cell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4D026-3FC3-487D-B68F-6542428F45EF}"/>
              </a:ext>
            </a:extLst>
          </p:cNvPr>
          <p:cNvSpPr txBox="1"/>
          <p:nvPr/>
        </p:nvSpPr>
        <p:spPr>
          <a:xfrm>
            <a:off x="1039532" y="2886984"/>
            <a:ext cx="132221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Net + charge into cell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90F601-5E8E-4138-A86B-6CAC8C039791}"/>
              </a:ext>
            </a:extLst>
          </p:cNvPr>
          <p:cNvCxnSpPr>
            <a:cxnSpLocks/>
          </p:cNvCxnSpPr>
          <p:nvPr/>
        </p:nvCxnSpPr>
        <p:spPr>
          <a:xfrm flipV="1">
            <a:off x="2386935" y="2586080"/>
            <a:ext cx="0" cy="84335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AF47EB-C75E-4C55-8D91-B823D6365DA9}"/>
              </a:ext>
            </a:extLst>
          </p:cNvPr>
          <p:cNvSpPr txBox="1"/>
          <p:nvPr/>
        </p:nvSpPr>
        <p:spPr>
          <a:xfrm>
            <a:off x="5419547" y="3039383"/>
            <a:ext cx="167001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Net - charge into cell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F6F148-4DCA-4A5D-A825-2728B6B09268}"/>
              </a:ext>
            </a:extLst>
          </p:cNvPr>
          <p:cNvCxnSpPr/>
          <p:nvPr/>
        </p:nvCxnSpPr>
        <p:spPr>
          <a:xfrm flipV="1">
            <a:off x="5411256" y="2754217"/>
            <a:ext cx="0" cy="84335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54B5348-3C72-4BD9-A663-512527E35031}"/>
              </a:ext>
            </a:extLst>
          </p:cNvPr>
          <p:cNvSpPr txBox="1"/>
          <p:nvPr/>
        </p:nvSpPr>
        <p:spPr>
          <a:xfrm>
            <a:off x="2959375" y="2835523"/>
            <a:ext cx="133948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Net 0 charge into cell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D6E144-C970-4D60-B952-5BE05C18A8DC}"/>
              </a:ext>
            </a:extLst>
          </p:cNvPr>
          <p:cNvCxnSpPr/>
          <p:nvPr/>
        </p:nvCxnSpPr>
        <p:spPr>
          <a:xfrm flipV="1">
            <a:off x="3247969" y="2360352"/>
            <a:ext cx="0" cy="84335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217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6FCD-9056-4FE0-9C6D-D55AAB3B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D16A-F1E4-4B27-B556-3251551D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few sentences, explain how neurons can operate so fast</a:t>
            </a:r>
          </a:p>
          <a:p>
            <a:r>
              <a:rPr lang="en-US" dirty="0"/>
              <a:t>What does it mean for cells to use negative feedback to arrive at a stable voltage point?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D65E5-C0BF-4A1D-AF5D-F429E665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Bioelectricity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46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9E18-B068-447F-B2BD-DEB86DB09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99937"/>
            <a:ext cx="7982712" cy="3083246"/>
          </a:xfrm>
        </p:spPr>
        <p:txBody>
          <a:bodyPr/>
          <a:lstStyle/>
          <a:p>
            <a:r>
              <a:rPr lang="en-US" dirty="0"/>
              <a:t>Consider the situation at SS before we changed </a:t>
            </a:r>
            <a:r>
              <a:rPr lang="en-US" i="1" dirty="0" err="1"/>
              <a:t>G</a:t>
            </a:r>
            <a:r>
              <a:rPr lang="en-US" baseline="-25000" dirty="0" err="1"/>
              <a:t>Na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Pump </a:t>
            </a:r>
            <a:r>
              <a:rPr lang="en-US" dirty="0">
                <a:solidFill>
                  <a:srgbClr val="00B050"/>
                </a:solidFill>
              </a:rPr>
              <a:t>3 Na out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2 K in</a:t>
            </a:r>
          </a:p>
          <a:p>
            <a:pPr lvl="1">
              <a:spcBef>
                <a:spcPts val="0"/>
              </a:spcBef>
            </a:pPr>
            <a:r>
              <a:rPr lang="en-US" i="1" dirty="0" err="1">
                <a:solidFill>
                  <a:srgbClr val="00B050"/>
                </a:solidFill>
              </a:rPr>
              <a:t>V</a:t>
            </a:r>
            <a:r>
              <a:rPr lang="en-US" baseline="-25000" dirty="0" err="1">
                <a:solidFill>
                  <a:srgbClr val="00B050"/>
                </a:solidFill>
              </a:rPr>
              <a:t>N,Na</a:t>
            </a:r>
            <a:r>
              <a:rPr lang="en-US" dirty="0">
                <a:solidFill>
                  <a:srgbClr val="00B050"/>
                </a:solidFill>
              </a:rPr>
              <a:t>=+77mV;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N,K</a:t>
            </a:r>
            <a:r>
              <a:rPr lang="en-US" dirty="0">
                <a:solidFill>
                  <a:srgbClr val="FF0000"/>
                </a:solidFill>
              </a:rPr>
              <a:t>=-89mV;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2"/>
                </a:solidFill>
              </a:rPr>
              <a:t>V</a:t>
            </a:r>
            <a:r>
              <a:rPr lang="en-US" baseline="-25000" dirty="0" err="1">
                <a:solidFill>
                  <a:schemeClr val="accent2"/>
                </a:solidFill>
              </a:rPr>
              <a:t>N,Cl</a:t>
            </a:r>
            <a:r>
              <a:rPr lang="en-US" dirty="0">
                <a:solidFill>
                  <a:schemeClr val="accent2"/>
                </a:solidFill>
              </a:rPr>
              <a:t>=-71mV</a:t>
            </a:r>
          </a:p>
          <a:p>
            <a:r>
              <a:rPr lang="en-US" dirty="0"/>
              <a:t>Can you draw the ion-channel flux-vs-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dirty="0"/>
              <a:t> lines: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the line for Cl?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the line for K?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B050"/>
                </a:solidFill>
              </a:rPr>
              <a:t>the line for Na?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Let’s understand this a bit better</a:t>
            </a:r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DD2A-214A-47DB-B547-D43262F2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63FBB-1C3B-46FD-B27C-A7E15EF115F5}"/>
              </a:ext>
            </a:extLst>
          </p:cNvPr>
          <p:cNvCxnSpPr/>
          <p:nvPr/>
        </p:nvCxnSpPr>
        <p:spPr>
          <a:xfrm>
            <a:off x="502920" y="1527048"/>
            <a:ext cx="598017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B35B05-A6A4-41B1-A6A0-85CAC022D4FF}"/>
              </a:ext>
            </a:extLst>
          </p:cNvPr>
          <p:cNvCxnSpPr>
            <a:cxnSpLocks/>
          </p:cNvCxnSpPr>
          <p:nvPr/>
        </p:nvCxnSpPr>
        <p:spPr>
          <a:xfrm flipV="1">
            <a:off x="3645408" y="115824"/>
            <a:ext cx="0" cy="26383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95C805-73A8-4550-9F5F-B705A6332C62}"/>
              </a:ext>
            </a:extLst>
          </p:cNvPr>
          <p:cNvSpPr txBox="1"/>
          <p:nvPr/>
        </p:nvSpPr>
        <p:spPr>
          <a:xfrm>
            <a:off x="1618488" y="1545336"/>
            <a:ext cx="557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-89   -71                0                   +77          </a:t>
            </a:r>
            <a:r>
              <a:rPr lang="en-US" sz="2000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(mV)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857CD-5C7F-4E74-B8A3-B8D40955E30F}"/>
              </a:ext>
            </a:extLst>
          </p:cNvPr>
          <p:cNvCxnSpPr>
            <a:cxnSpLocks/>
          </p:cNvCxnSpPr>
          <p:nvPr/>
        </p:nvCxnSpPr>
        <p:spPr>
          <a:xfrm flipH="1">
            <a:off x="1723644" y="215200"/>
            <a:ext cx="2681004" cy="1787336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C79DEF-76F4-433B-9C38-B32612CE5BC0}"/>
              </a:ext>
            </a:extLst>
          </p:cNvPr>
          <p:cNvCxnSpPr/>
          <p:nvPr/>
        </p:nvCxnSpPr>
        <p:spPr>
          <a:xfrm>
            <a:off x="978408" y="2221992"/>
            <a:ext cx="489204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3B617-4319-41F2-9EF6-05AC9BD6DC14}"/>
              </a:ext>
            </a:extLst>
          </p:cNvPr>
          <p:cNvCxnSpPr/>
          <p:nvPr/>
        </p:nvCxnSpPr>
        <p:spPr>
          <a:xfrm>
            <a:off x="978408" y="1075944"/>
            <a:ext cx="489204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06F8D-3F8F-4204-8646-7FA6A46EE735}"/>
              </a:ext>
            </a:extLst>
          </p:cNvPr>
          <p:cNvCxnSpPr>
            <a:cxnSpLocks/>
          </p:cNvCxnSpPr>
          <p:nvPr/>
        </p:nvCxnSpPr>
        <p:spPr>
          <a:xfrm>
            <a:off x="1255923" y="830835"/>
            <a:ext cx="1729648" cy="17880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F98FAAF-4CD7-4764-A977-5A0B1D43A9BD}"/>
              </a:ext>
            </a:extLst>
          </p:cNvPr>
          <p:cNvSpPr/>
          <p:nvPr/>
        </p:nvSpPr>
        <p:spPr>
          <a:xfrm>
            <a:off x="2365247" y="196837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58A1C-3409-4C05-8368-3EB17B3D093F}"/>
              </a:ext>
            </a:extLst>
          </p:cNvPr>
          <p:cNvSpPr/>
          <p:nvPr/>
        </p:nvSpPr>
        <p:spPr>
          <a:xfrm>
            <a:off x="1913255" y="148878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D6305D-115D-45BB-ADBF-F9FB31576117}"/>
              </a:ext>
            </a:extLst>
          </p:cNvPr>
          <p:cNvSpPr/>
          <p:nvPr/>
        </p:nvSpPr>
        <p:spPr>
          <a:xfrm>
            <a:off x="5158740" y="1481328"/>
            <a:ext cx="91440" cy="91440"/>
          </a:xfrm>
          <a:prstGeom prst="ellipse">
            <a:avLst/>
          </a:prstGeom>
          <a:solidFill>
            <a:srgbClr val="008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D759AB-5821-478F-8501-8FCC5CF020B9}"/>
              </a:ext>
            </a:extLst>
          </p:cNvPr>
          <p:cNvSpPr/>
          <p:nvPr/>
        </p:nvSpPr>
        <p:spPr>
          <a:xfrm>
            <a:off x="2424684" y="822326"/>
            <a:ext cx="91440" cy="91440"/>
          </a:xfrm>
          <a:prstGeom prst="ellipse">
            <a:avLst/>
          </a:prstGeom>
          <a:solidFill>
            <a:srgbClr val="008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B0F6F9-333D-4F37-8EE7-7A1870DA3BCD}"/>
              </a:ext>
            </a:extLst>
          </p:cNvPr>
          <p:cNvCxnSpPr>
            <a:cxnSpLocks/>
          </p:cNvCxnSpPr>
          <p:nvPr/>
        </p:nvCxnSpPr>
        <p:spPr>
          <a:xfrm>
            <a:off x="1408176" y="615063"/>
            <a:ext cx="4754880" cy="1133855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1EF658-3A6B-4B4F-8FB2-5851D2E11922}"/>
              </a:ext>
            </a:extLst>
          </p:cNvPr>
          <p:cNvSpPr/>
          <p:nvPr/>
        </p:nvSpPr>
        <p:spPr>
          <a:xfrm>
            <a:off x="2421636" y="147828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D5090-9C80-4A76-B7E9-5FE161878273}"/>
              </a:ext>
            </a:extLst>
          </p:cNvPr>
          <p:cNvSpPr txBox="1"/>
          <p:nvPr/>
        </p:nvSpPr>
        <p:spPr>
          <a:xfrm>
            <a:off x="3654551" y="27432"/>
            <a:ext cx="48920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flux (mM/m</a:t>
            </a:r>
            <a:r>
              <a:rPr lang="en-US" sz="2000" baseline="30000" dirty="0"/>
              <a:t>2</a:t>
            </a:r>
            <a:r>
              <a:rPr lang="en-US" sz="2000" dirty="0"/>
              <a:t>s) into cell for </a:t>
            </a:r>
            <a:r>
              <a:rPr lang="en-US" sz="2000" dirty="0" err="1"/>
              <a:t>drift+diffusion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2A245-D79F-4E2B-A3E7-42F472971D08}"/>
              </a:ext>
            </a:extLst>
          </p:cNvPr>
          <p:cNvSpPr txBox="1"/>
          <p:nvPr/>
        </p:nvSpPr>
        <p:spPr>
          <a:xfrm>
            <a:off x="5029199" y="740030"/>
            <a:ext cx="105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 pump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23140-9800-4F04-A971-17627C816C1C}"/>
              </a:ext>
            </a:extLst>
          </p:cNvPr>
          <p:cNvSpPr txBox="1"/>
          <p:nvPr/>
        </p:nvSpPr>
        <p:spPr>
          <a:xfrm>
            <a:off x="4806695" y="2154302"/>
            <a:ext cx="1213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Na pump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98794-B929-4847-AAB4-59B4C2226859}"/>
              </a:ext>
            </a:extLst>
          </p:cNvPr>
          <p:cNvSpPr txBox="1"/>
          <p:nvPr/>
        </p:nvSpPr>
        <p:spPr>
          <a:xfrm>
            <a:off x="1448564" y="353476"/>
            <a:ext cx="156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Na </a:t>
            </a:r>
            <a:r>
              <a:rPr lang="en-US" sz="2000" dirty="0" err="1">
                <a:solidFill>
                  <a:srgbClr val="006600"/>
                </a:solidFill>
              </a:rPr>
              <a:t>drift+diff</a:t>
            </a:r>
            <a:endParaRPr lang="en-US" sz="2000" dirty="0">
              <a:solidFill>
                <a:srgbClr val="0066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F58BC3-6A92-44F3-ACE2-381BDAE33629}"/>
              </a:ext>
            </a:extLst>
          </p:cNvPr>
          <p:cNvSpPr txBox="1"/>
          <p:nvPr/>
        </p:nvSpPr>
        <p:spPr>
          <a:xfrm>
            <a:off x="2218943" y="2456054"/>
            <a:ext cx="14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 </a:t>
            </a:r>
            <a:r>
              <a:rPr lang="en-US" sz="2000" dirty="0" err="1">
                <a:solidFill>
                  <a:srgbClr val="FF0000"/>
                </a:solidFill>
              </a:rPr>
              <a:t>drift+diff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72F43D-E410-42CB-9FB7-F0AADD327B96}"/>
              </a:ext>
            </a:extLst>
          </p:cNvPr>
          <p:cNvSpPr txBox="1"/>
          <p:nvPr/>
        </p:nvSpPr>
        <p:spPr>
          <a:xfrm>
            <a:off x="3865067" y="432319"/>
            <a:ext cx="1615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Cl </a:t>
            </a:r>
            <a:r>
              <a:rPr lang="en-US" sz="2000" dirty="0" err="1">
                <a:solidFill>
                  <a:schemeClr val="accent2"/>
                </a:solidFill>
              </a:rPr>
              <a:t>drift+diff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4E08E-5084-4604-8C54-989312DC7A66}"/>
              </a:ext>
            </a:extLst>
          </p:cNvPr>
          <p:cNvSpPr txBox="1"/>
          <p:nvPr/>
        </p:nvSpPr>
        <p:spPr>
          <a:xfrm>
            <a:off x="6462445" y="6051478"/>
            <a:ext cx="169523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5897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19" grpId="0" animBg="1"/>
      <p:bldP spid="20" grpId="0" animBg="1"/>
      <p:bldP spid="16" grpId="0" animBg="1"/>
      <p:bldP spid="2" grpId="0"/>
      <p:bldP spid="23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1EA2-E5A1-440A-BBF7-FB047BEE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E431-A316-4FC0-8AF3-D404C161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does bioelectricity come from?</a:t>
            </a:r>
          </a:p>
          <a:p>
            <a:r>
              <a:rPr lang="en-US" dirty="0"/>
              <a:t>Neurons and working with the nervous system</a:t>
            </a:r>
          </a:p>
          <a:p>
            <a:r>
              <a:rPr lang="en-US" dirty="0"/>
              <a:t>Cardiac bioelectricity</a:t>
            </a:r>
          </a:p>
          <a:p>
            <a:r>
              <a:rPr lang="en-US" dirty="0"/>
              <a:t>Worms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3BD7B-8458-45C8-871C-FBDAA3E4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E2B69-E4B6-4750-B290-80ED5391C427}"/>
              </a:ext>
            </a:extLst>
          </p:cNvPr>
          <p:cNvSpPr/>
          <p:nvPr/>
        </p:nvSpPr>
        <p:spPr>
          <a:xfrm>
            <a:off x="566928" y="1653341"/>
            <a:ext cx="7351776" cy="554736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9E18-B068-447F-B2BD-DEB86DB09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99937"/>
            <a:ext cx="7982712" cy="3083246"/>
          </a:xfrm>
        </p:spPr>
        <p:txBody>
          <a:bodyPr/>
          <a:lstStyle/>
          <a:p>
            <a:r>
              <a:rPr lang="en-US" dirty="0"/>
              <a:t>Consider the situation at SS before we changed </a:t>
            </a:r>
            <a:r>
              <a:rPr lang="en-US" i="1" dirty="0" err="1"/>
              <a:t>G</a:t>
            </a:r>
            <a:r>
              <a:rPr lang="en-US" baseline="-25000" dirty="0" err="1"/>
              <a:t>Na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Pump </a:t>
            </a:r>
            <a:r>
              <a:rPr lang="en-US" dirty="0">
                <a:solidFill>
                  <a:srgbClr val="00B050"/>
                </a:solidFill>
              </a:rPr>
              <a:t>3 Na out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2 K in</a:t>
            </a:r>
          </a:p>
          <a:p>
            <a:pPr lvl="1">
              <a:spcBef>
                <a:spcPts val="0"/>
              </a:spcBef>
            </a:pPr>
            <a:r>
              <a:rPr lang="en-US" i="1" dirty="0" err="1">
                <a:solidFill>
                  <a:srgbClr val="00B050"/>
                </a:solidFill>
              </a:rPr>
              <a:t>V</a:t>
            </a:r>
            <a:r>
              <a:rPr lang="en-US" baseline="-25000" dirty="0" err="1">
                <a:solidFill>
                  <a:srgbClr val="00B050"/>
                </a:solidFill>
              </a:rPr>
              <a:t>N,Na</a:t>
            </a:r>
            <a:r>
              <a:rPr lang="en-US" dirty="0">
                <a:solidFill>
                  <a:srgbClr val="00B050"/>
                </a:solidFill>
              </a:rPr>
              <a:t>=+77mV;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N,K</a:t>
            </a:r>
            <a:r>
              <a:rPr lang="en-US" dirty="0">
                <a:solidFill>
                  <a:srgbClr val="FF0000"/>
                </a:solidFill>
              </a:rPr>
              <a:t>=-89mV;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2"/>
                </a:solidFill>
              </a:rPr>
              <a:t>V</a:t>
            </a:r>
            <a:r>
              <a:rPr lang="en-US" baseline="-25000" dirty="0" err="1">
                <a:solidFill>
                  <a:schemeClr val="accent2"/>
                </a:solidFill>
              </a:rPr>
              <a:t>N,Cl</a:t>
            </a:r>
            <a:r>
              <a:rPr lang="en-US" dirty="0">
                <a:solidFill>
                  <a:schemeClr val="accent2"/>
                </a:solidFill>
              </a:rPr>
              <a:t>=-71mV</a:t>
            </a:r>
          </a:p>
          <a:p>
            <a:r>
              <a:rPr lang="en-US" dirty="0"/>
              <a:t>At the SS 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dirty="0"/>
              <a:t> of -71mV, what is the net flux of </a:t>
            </a:r>
            <a:r>
              <a:rPr lang="en-US" i="1" dirty="0"/>
              <a:t>each </a:t>
            </a:r>
            <a:r>
              <a:rPr lang="en-US" dirty="0"/>
              <a:t>ion?</a:t>
            </a:r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DD2A-214A-47DB-B547-D43262F2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63FBB-1C3B-46FD-B27C-A7E15EF115F5}"/>
              </a:ext>
            </a:extLst>
          </p:cNvPr>
          <p:cNvCxnSpPr/>
          <p:nvPr/>
        </p:nvCxnSpPr>
        <p:spPr>
          <a:xfrm>
            <a:off x="502920" y="1527048"/>
            <a:ext cx="598017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B35B05-A6A4-41B1-A6A0-85CAC022D4FF}"/>
              </a:ext>
            </a:extLst>
          </p:cNvPr>
          <p:cNvCxnSpPr>
            <a:cxnSpLocks/>
          </p:cNvCxnSpPr>
          <p:nvPr/>
        </p:nvCxnSpPr>
        <p:spPr>
          <a:xfrm flipV="1">
            <a:off x="3645408" y="115824"/>
            <a:ext cx="0" cy="26383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95C805-73A8-4550-9F5F-B705A6332C62}"/>
              </a:ext>
            </a:extLst>
          </p:cNvPr>
          <p:cNvSpPr txBox="1"/>
          <p:nvPr/>
        </p:nvSpPr>
        <p:spPr>
          <a:xfrm>
            <a:off x="1618488" y="1545336"/>
            <a:ext cx="557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-89   -71                0                   +77          </a:t>
            </a:r>
            <a:r>
              <a:rPr lang="en-US" sz="2000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(mV)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857CD-5C7F-4E74-B8A3-B8D40955E30F}"/>
              </a:ext>
            </a:extLst>
          </p:cNvPr>
          <p:cNvCxnSpPr>
            <a:cxnSpLocks/>
          </p:cNvCxnSpPr>
          <p:nvPr/>
        </p:nvCxnSpPr>
        <p:spPr>
          <a:xfrm flipH="1">
            <a:off x="1723644" y="215200"/>
            <a:ext cx="2681004" cy="1787336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C79DEF-76F4-433B-9C38-B32612CE5BC0}"/>
              </a:ext>
            </a:extLst>
          </p:cNvPr>
          <p:cNvCxnSpPr/>
          <p:nvPr/>
        </p:nvCxnSpPr>
        <p:spPr>
          <a:xfrm>
            <a:off x="978408" y="2221992"/>
            <a:ext cx="489204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3B617-4319-41F2-9EF6-05AC9BD6DC14}"/>
              </a:ext>
            </a:extLst>
          </p:cNvPr>
          <p:cNvCxnSpPr/>
          <p:nvPr/>
        </p:nvCxnSpPr>
        <p:spPr>
          <a:xfrm>
            <a:off x="978408" y="1075944"/>
            <a:ext cx="489204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06F8D-3F8F-4204-8646-7FA6A46EE735}"/>
              </a:ext>
            </a:extLst>
          </p:cNvPr>
          <p:cNvCxnSpPr>
            <a:cxnSpLocks/>
          </p:cNvCxnSpPr>
          <p:nvPr/>
        </p:nvCxnSpPr>
        <p:spPr>
          <a:xfrm>
            <a:off x="1255923" y="830835"/>
            <a:ext cx="1729648" cy="17880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F98FAAF-4CD7-4764-A977-5A0B1D43A9BD}"/>
              </a:ext>
            </a:extLst>
          </p:cNvPr>
          <p:cNvSpPr/>
          <p:nvPr/>
        </p:nvSpPr>
        <p:spPr>
          <a:xfrm>
            <a:off x="2365247" y="196837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58A1C-3409-4C05-8368-3EB17B3D093F}"/>
              </a:ext>
            </a:extLst>
          </p:cNvPr>
          <p:cNvSpPr/>
          <p:nvPr/>
        </p:nvSpPr>
        <p:spPr>
          <a:xfrm>
            <a:off x="1913255" y="148878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D6305D-115D-45BB-ADBF-F9FB31576117}"/>
              </a:ext>
            </a:extLst>
          </p:cNvPr>
          <p:cNvSpPr/>
          <p:nvPr/>
        </p:nvSpPr>
        <p:spPr>
          <a:xfrm>
            <a:off x="5158740" y="1481328"/>
            <a:ext cx="91440" cy="91440"/>
          </a:xfrm>
          <a:prstGeom prst="ellipse">
            <a:avLst/>
          </a:prstGeom>
          <a:solidFill>
            <a:srgbClr val="008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D759AB-5821-478F-8501-8FCC5CF020B9}"/>
              </a:ext>
            </a:extLst>
          </p:cNvPr>
          <p:cNvSpPr/>
          <p:nvPr/>
        </p:nvSpPr>
        <p:spPr>
          <a:xfrm>
            <a:off x="2424684" y="822326"/>
            <a:ext cx="91440" cy="91440"/>
          </a:xfrm>
          <a:prstGeom prst="ellipse">
            <a:avLst/>
          </a:prstGeom>
          <a:solidFill>
            <a:srgbClr val="008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B0F6F9-333D-4F37-8EE7-7A1870DA3BCD}"/>
              </a:ext>
            </a:extLst>
          </p:cNvPr>
          <p:cNvCxnSpPr>
            <a:cxnSpLocks/>
          </p:cNvCxnSpPr>
          <p:nvPr/>
        </p:nvCxnSpPr>
        <p:spPr>
          <a:xfrm>
            <a:off x="1408176" y="615063"/>
            <a:ext cx="4754880" cy="1133855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1EF658-3A6B-4B4F-8FB2-5851D2E11922}"/>
              </a:ext>
            </a:extLst>
          </p:cNvPr>
          <p:cNvSpPr/>
          <p:nvPr/>
        </p:nvSpPr>
        <p:spPr>
          <a:xfrm>
            <a:off x="2421636" y="147828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D5090-9C80-4A76-B7E9-5FE161878273}"/>
              </a:ext>
            </a:extLst>
          </p:cNvPr>
          <p:cNvSpPr txBox="1"/>
          <p:nvPr/>
        </p:nvSpPr>
        <p:spPr>
          <a:xfrm>
            <a:off x="3654551" y="27432"/>
            <a:ext cx="48920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flux (mM/m</a:t>
            </a:r>
            <a:r>
              <a:rPr lang="en-US" sz="2000" baseline="30000" dirty="0"/>
              <a:t>2</a:t>
            </a:r>
            <a:r>
              <a:rPr lang="en-US" sz="2000" dirty="0"/>
              <a:t>s) into cell for </a:t>
            </a:r>
            <a:r>
              <a:rPr lang="en-US" sz="2000" dirty="0" err="1"/>
              <a:t>drift+diffusion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2A245-D79F-4E2B-A3E7-42F472971D08}"/>
              </a:ext>
            </a:extLst>
          </p:cNvPr>
          <p:cNvSpPr txBox="1"/>
          <p:nvPr/>
        </p:nvSpPr>
        <p:spPr>
          <a:xfrm>
            <a:off x="5029199" y="740030"/>
            <a:ext cx="105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 pump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23140-9800-4F04-A971-17627C816C1C}"/>
              </a:ext>
            </a:extLst>
          </p:cNvPr>
          <p:cNvSpPr txBox="1"/>
          <p:nvPr/>
        </p:nvSpPr>
        <p:spPr>
          <a:xfrm>
            <a:off x="4806695" y="2154302"/>
            <a:ext cx="1213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Na pump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98794-B929-4847-AAB4-59B4C2226859}"/>
              </a:ext>
            </a:extLst>
          </p:cNvPr>
          <p:cNvSpPr txBox="1"/>
          <p:nvPr/>
        </p:nvSpPr>
        <p:spPr>
          <a:xfrm>
            <a:off x="1448564" y="353476"/>
            <a:ext cx="156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Na </a:t>
            </a:r>
            <a:r>
              <a:rPr lang="en-US" sz="2000" dirty="0" err="1">
                <a:solidFill>
                  <a:srgbClr val="006600"/>
                </a:solidFill>
              </a:rPr>
              <a:t>drift+diff</a:t>
            </a:r>
            <a:endParaRPr lang="en-US" sz="2000" dirty="0">
              <a:solidFill>
                <a:srgbClr val="0066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F58BC3-6A92-44F3-ACE2-381BDAE33629}"/>
              </a:ext>
            </a:extLst>
          </p:cNvPr>
          <p:cNvSpPr txBox="1"/>
          <p:nvPr/>
        </p:nvSpPr>
        <p:spPr>
          <a:xfrm>
            <a:off x="2218943" y="2456054"/>
            <a:ext cx="14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 </a:t>
            </a:r>
            <a:r>
              <a:rPr lang="en-US" sz="2000" dirty="0" err="1">
                <a:solidFill>
                  <a:srgbClr val="FF0000"/>
                </a:solidFill>
              </a:rPr>
              <a:t>drift+diff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98D0C3-87FA-4F4E-A0E6-4FC32D4FCDB6}"/>
              </a:ext>
            </a:extLst>
          </p:cNvPr>
          <p:cNvSpPr txBox="1"/>
          <p:nvPr/>
        </p:nvSpPr>
        <p:spPr>
          <a:xfrm>
            <a:off x="3865067" y="432319"/>
            <a:ext cx="1615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Cl </a:t>
            </a:r>
            <a:r>
              <a:rPr lang="en-US" sz="2000" dirty="0" err="1">
                <a:solidFill>
                  <a:schemeClr val="accent2"/>
                </a:solidFill>
              </a:rPr>
              <a:t>drift+diff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14CF4-A40F-4D92-A7BE-3462CAE91860}"/>
              </a:ext>
            </a:extLst>
          </p:cNvPr>
          <p:cNvSpPr txBox="1"/>
          <p:nvPr/>
        </p:nvSpPr>
        <p:spPr>
          <a:xfrm>
            <a:off x="6462445" y="6051478"/>
            <a:ext cx="169523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596398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9E18-B068-447F-B2BD-DEB86DB09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5" y="2799936"/>
            <a:ext cx="8540489" cy="3346515"/>
          </a:xfrm>
        </p:spPr>
        <p:txBody>
          <a:bodyPr/>
          <a:lstStyle/>
          <a:p>
            <a:r>
              <a:rPr lang="en-US" dirty="0"/>
              <a:t>Consider the situation at SS before we changed </a:t>
            </a:r>
            <a:r>
              <a:rPr lang="en-US" i="1" dirty="0" err="1"/>
              <a:t>G</a:t>
            </a:r>
            <a:r>
              <a:rPr lang="en-US" baseline="-25000" dirty="0" err="1"/>
              <a:t>Na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Pump </a:t>
            </a:r>
            <a:r>
              <a:rPr lang="en-US" dirty="0">
                <a:solidFill>
                  <a:srgbClr val="00B050"/>
                </a:solidFill>
              </a:rPr>
              <a:t>3 Na out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2 K in</a:t>
            </a:r>
          </a:p>
          <a:p>
            <a:pPr lvl="1">
              <a:spcBef>
                <a:spcPts val="0"/>
              </a:spcBef>
            </a:pPr>
            <a:r>
              <a:rPr lang="en-US" i="1" dirty="0" err="1">
                <a:solidFill>
                  <a:srgbClr val="00B050"/>
                </a:solidFill>
              </a:rPr>
              <a:t>V</a:t>
            </a:r>
            <a:r>
              <a:rPr lang="en-US" baseline="-25000" dirty="0" err="1">
                <a:solidFill>
                  <a:srgbClr val="00B050"/>
                </a:solidFill>
              </a:rPr>
              <a:t>N,Na</a:t>
            </a:r>
            <a:r>
              <a:rPr lang="en-US" dirty="0">
                <a:solidFill>
                  <a:srgbClr val="00B050"/>
                </a:solidFill>
              </a:rPr>
              <a:t>=+77mV;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N,K</a:t>
            </a:r>
            <a:r>
              <a:rPr lang="en-US" dirty="0">
                <a:solidFill>
                  <a:srgbClr val="FF0000"/>
                </a:solidFill>
              </a:rPr>
              <a:t>=-89mV;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2"/>
                </a:solidFill>
              </a:rPr>
              <a:t>V</a:t>
            </a:r>
            <a:r>
              <a:rPr lang="en-US" baseline="-25000" dirty="0" err="1">
                <a:solidFill>
                  <a:schemeClr val="accent2"/>
                </a:solidFill>
              </a:rPr>
              <a:t>N,Cl</a:t>
            </a:r>
            <a:r>
              <a:rPr lang="en-US" dirty="0">
                <a:solidFill>
                  <a:schemeClr val="accent2"/>
                </a:solidFill>
              </a:rPr>
              <a:t>=-71mV</a:t>
            </a:r>
          </a:p>
          <a:p>
            <a:r>
              <a:rPr lang="en-US" dirty="0"/>
              <a:t>As 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↑, what happens to the flux of Na, K and Cl into the cell?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to the flux of charge into the cell?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some random + charge enters the cell?</a:t>
            </a:r>
            <a:endParaRPr lang="en-US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DD2A-214A-47DB-B547-D43262F2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696" y="6248400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63FBB-1C3B-46FD-B27C-A7E15EF115F5}"/>
              </a:ext>
            </a:extLst>
          </p:cNvPr>
          <p:cNvCxnSpPr/>
          <p:nvPr/>
        </p:nvCxnSpPr>
        <p:spPr>
          <a:xfrm>
            <a:off x="502920" y="1527048"/>
            <a:ext cx="598017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B35B05-A6A4-41B1-A6A0-85CAC022D4FF}"/>
              </a:ext>
            </a:extLst>
          </p:cNvPr>
          <p:cNvCxnSpPr>
            <a:cxnSpLocks/>
          </p:cNvCxnSpPr>
          <p:nvPr/>
        </p:nvCxnSpPr>
        <p:spPr>
          <a:xfrm flipV="1">
            <a:off x="3645408" y="115824"/>
            <a:ext cx="0" cy="26383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95C805-73A8-4550-9F5F-B705A6332C62}"/>
              </a:ext>
            </a:extLst>
          </p:cNvPr>
          <p:cNvSpPr txBox="1"/>
          <p:nvPr/>
        </p:nvSpPr>
        <p:spPr>
          <a:xfrm>
            <a:off x="1618488" y="1545336"/>
            <a:ext cx="557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-89   -71                0                   +77          </a:t>
            </a:r>
            <a:r>
              <a:rPr lang="en-US" sz="2000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(mV)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857CD-5C7F-4E74-B8A3-B8D40955E30F}"/>
              </a:ext>
            </a:extLst>
          </p:cNvPr>
          <p:cNvCxnSpPr>
            <a:cxnSpLocks/>
          </p:cNvCxnSpPr>
          <p:nvPr/>
        </p:nvCxnSpPr>
        <p:spPr>
          <a:xfrm flipH="1">
            <a:off x="1723644" y="215200"/>
            <a:ext cx="2681004" cy="1787336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C79DEF-76F4-433B-9C38-B32612CE5BC0}"/>
              </a:ext>
            </a:extLst>
          </p:cNvPr>
          <p:cNvCxnSpPr/>
          <p:nvPr/>
        </p:nvCxnSpPr>
        <p:spPr>
          <a:xfrm>
            <a:off x="978408" y="2221992"/>
            <a:ext cx="489204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3B617-4319-41F2-9EF6-05AC9BD6DC14}"/>
              </a:ext>
            </a:extLst>
          </p:cNvPr>
          <p:cNvCxnSpPr/>
          <p:nvPr/>
        </p:nvCxnSpPr>
        <p:spPr>
          <a:xfrm>
            <a:off x="978408" y="1075944"/>
            <a:ext cx="489204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06F8D-3F8F-4204-8646-7FA6A46EE735}"/>
              </a:ext>
            </a:extLst>
          </p:cNvPr>
          <p:cNvCxnSpPr>
            <a:cxnSpLocks/>
          </p:cNvCxnSpPr>
          <p:nvPr/>
        </p:nvCxnSpPr>
        <p:spPr>
          <a:xfrm>
            <a:off x="1255923" y="830835"/>
            <a:ext cx="1729648" cy="17880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F98FAAF-4CD7-4764-A977-5A0B1D43A9BD}"/>
              </a:ext>
            </a:extLst>
          </p:cNvPr>
          <p:cNvSpPr/>
          <p:nvPr/>
        </p:nvSpPr>
        <p:spPr>
          <a:xfrm>
            <a:off x="2365247" y="196837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58A1C-3409-4C05-8368-3EB17B3D093F}"/>
              </a:ext>
            </a:extLst>
          </p:cNvPr>
          <p:cNvSpPr/>
          <p:nvPr/>
        </p:nvSpPr>
        <p:spPr>
          <a:xfrm>
            <a:off x="1913255" y="148878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D6305D-115D-45BB-ADBF-F9FB31576117}"/>
              </a:ext>
            </a:extLst>
          </p:cNvPr>
          <p:cNvSpPr/>
          <p:nvPr/>
        </p:nvSpPr>
        <p:spPr>
          <a:xfrm>
            <a:off x="5158740" y="1481328"/>
            <a:ext cx="91440" cy="91440"/>
          </a:xfrm>
          <a:prstGeom prst="ellipse">
            <a:avLst/>
          </a:prstGeom>
          <a:solidFill>
            <a:srgbClr val="008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D759AB-5821-478F-8501-8FCC5CF020B9}"/>
              </a:ext>
            </a:extLst>
          </p:cNvPr>
          <p:cNvSpPr/>
          <p:nvPr/>
        </p:nvSpPr>
        <p:spPr>
          <a:xfrm>
            <a:off x="2424684" y="822326"/>
            <a:ext cx="91440" cy="91440"/>
          </a:xfrm>
          <a:prstGeom prst="ellipse">
            <a:avLst/>
          </a:prstGeom>
          <a:solidFill>
            <a:srgbClr val="008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B0F6F9-333D-4F37-8EE7-7A1870DA3BCD}"/>
              </a:ext>
            </a:extLst>
          </p:cNvPr>
          <p:cNvCxnSpPr>
            <a:cxnSpLocks/>
          </p:cNvCxnSpPr>
          <p:nvPr/>
        </p:nvCxnSpPr>
        <p:spPr>
          <a:xfrm>
            <a:off x="1408176" y="615063"/>
            <a:ext cx="4754880" cy="1133855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1EF658-3A6B-4B4F-8FB2-5851D2E11922}"/>
              </a:ext>
            </a:extLst>
          </p:cNvPr>
          <p:cNvSpPr/>
          <p:nvPr/>
        </p:nvSpPr>
        <p:spPr>
          <a:xfrm>
            <a:off x="2421636" y="147828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D5090-9C80-4A76-B7E9-5FE161878273}"/>
              </a:ext>
            </a:extLst>
          </p:cNvPr>
          <p:cNvSpPr txBox="1"/>
          <p:nvPr/>
        </p:nvSpPr>
        <p:spPr>
          <a:xfrm>
            <a:off x="3654551" y="27432"/>
            <a:ext cx="48920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flux (mM/m</a:t>
            </a:r>
            <a:r>
              <a:rPr lang="en-US" sz="2000" baseline="30000" dirty="0"/>
              <a:t>2</a:t>
            </a:r>
            <a:r>
              <a:rPr lang="en-US" sz="2000" dirty="0"/>
              <a:t>s) into cell for </a:t>
            </a:r>
            <a:r>
              <a:rPr lang="en-US" sz="2000" dirty="0" err="1"/>
              <a:t>drift+diffusion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2A245-D79F-4E2B-A3E7-42F472971D08}"/>
              </a:ext>
            </a:extLst>
          </p:cNvPr>
          <p:cNvSpPr txBox="1"/>
          <p:nvPr/>
        </p:nvSpPr>
        <p:spPr>
          <a:xfrm>
            <a:off x="5029199" y="740030"/>
            <a:ext cx="105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 pump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23140-9800-4F04-A971-17627C816C1C}"/>
              </a:ext>
            </a:extLst>
          </p:cNvPr>
          <p:cNvSpPr txBox="1"/>
          <p:nvPr/>
        </p:nvSpPr>
        <p:spPr>
          <a:xfrm>
            <a:off x="4806695" y="2154302"/>
            <a:ext cx="1213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Na pump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98794-B929-4847-AAB4-59B4C2226859}"/>
              </a:ext>
            </a:extLst>
          </p:cNvPr>
          <p:cNvSpPr txBox="1"/>
          <p:nvPr/>
        </p:nvSpPr>
        <p:spPr>
          <a:xfrm>
            <a:off x="1448564" y="353476"/>
            <a:ext cx="156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Na </a:t>
            </a:r>
            <a:r>
              <a:rPr lang="en-US" sz="2000" dirty="0" err="1">
                <a:solidFill>
                  <a:srgbClr val="006600"/>
                </a:solidFill>
              </a:rPr>
              <a:t>drift+diff</a:t>
            </a:r>
            <a:endParaRPr lang="en-US" sz="2000" dirty="0">
              <a:solidFill>
                <a:srgbClr val="0066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F58BC3-6A92-44F3-ACE2-381BDAE33629}"/>
              </a:ext>
            </a:extLst>
          </p:cNvPr>
          <p:cNvSpPr txBox="1"/>
          <p:nvPr/>
        </p:nvSpPr>
        <p:spPr>
          <a:xfrm>
            <a:off x="2218943" y="2456054"/>
            <a:ext cx="14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 </a:t>
            </a:r>
            <a:r>
              <a:rPr lang="en-US" sz="2000" dirty="0" err="1">
                <a:solidFill>
                  <a:srgbClr val="FF0000"/>
                </a:solidFill>
              </a:rPr>
              <a:t>drift+diff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BDFDA-DD40-4111-AB1D-21F3E5D4DD09}"/>
              </a:ext>
            </a:extLst>
          </p:cNvPr>
          <p:cNvSpPr txBox="1"/>
          <p:nvPr/>
        </p:nvSpPr>
        <p:spPr>
          <a:xfrm>
            <a:off x="2343026" y="6117970"/>
            <a:ext cx="3982157" cy="4616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Negative feedback </a:t>
            </a:r>
            <a:r>
              <a:rPr lang="en-US" dirty="0">
                <a:cs typeface="Times New Roman" panose="02020603050405020304" pitchFamily="18" charset="0"/>
              </a:rPr>
              <a:t>→ stability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DCB25-BDD1-4D5D-8A3B-66083697A7DB}"/>
              </a:ext>
            </a:extLst>
          </p:cNvPr>
          <p:cNvSpPr txBox="1"/>
          <p:nvPr/>
        </p:nvSpPr>
        <p:spPr>
          <a:xfrm>
            <a:off x="3865067" y="432319"/>
            <a:ext cx="1615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Cl </a:t>
            </a:r>
            <a:r>
              <a:rPr lang="en-US" sz="2000" dirty="0" err="1">
                <a:solidFill>
                  <a:schemeClr val="accent2"/>
                </a:solidFill>
              </a:rPr>
              <a:t>drift+diff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0AEF3-B100-40C2-8B6B-DC6F63BF49E1}"/>
              </a:ext>
            </a:extLst>
          </p:cNvPr>
          <p:cNvSpPr txBox="1"/>
          <p:nvPr/>
        </p:nvSpPr>
        <p:spPr>
          <a:xfrm>
            <a:off x="6462445" y="6051478"/>
            <a:ext cx="169523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91618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9E18-B068-447F-B2BD-DEB86DB09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5" y="2799936"/>
            <a:ext cx="8540489" cy="3346515"/>
          </a:xfrm>
        </p:spPr>
        <p:txBody>
          <a:bodyPr/>
          <a:lstStyle/>
          <a:p>
            <a:r>
              <a:rPr lang="en-US" dirty="0"/>
              <a:t>Change the Y axis from “flux of ion ” to “flux of positive charge”</a:t>
            </a:r>
          </a:p>
          <a:p>
            <a:r>
              <a:rPr lang="en-US" dirty="0"/>
              <a:t>First the K pump</a:t>
            </a:r>
          </a:p>
          <a:p>
            <a:pPr lvl="1">
              <a:spcBef>
                <a:spcPts val="0"/>
              </a:spcBef>
            </a:pPr>
            <a:r>
              <a:rPr lang="en-US" dirty="0"/>
              <a:t>Charge of K = +1; line doesn’t change</a:t>
            </a:r>
          </a:p>
          <a:p>
            <a:pPr>
              <a:spcBef>
                <a:spcPts val="0"/>
              </a:spcBef>
            </a:pPr>
            <a:r>
              <a:rPr lang="en-US" dirty="0"/>
              <a:t>Ditto for the Na pump</a:t>
            </a:r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DD2A-214A-47DB-B547-D43262F2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696" y="6248400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63FBB-1C3B-46FD-B27C-A7E15EF115F5}"/>
              </a:ext>
            </a:extLst>
          </p:cNvPr>
          <p:cNvCxnSpPr/>
          <p:nvPr/>
        </p:nvCxnSpPr>
        <p:spPr>
          <a:xfrm>
            <a:off x="502920" y="1527048"/>
            <a:ext cx="598017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B35B05-A6A4-41B1-A6A0-85CAC022D4FF}"/>
              </a:ext>
            </a:extLst>
          </p:cNvPr>
          <p:cNvCxnSpPr>
            <a:cxnSpLocks/>
          </p:cNvCxnSpPr>
          <p:nvPr/>
        </p:nvCxnSpPr>
        <p:spPr>
          <a:xfrm flipV="1">
            <a:off x="3645408" y="115824"/>
            <a:ext cx="0" cy="26383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95C805-73A8-4550-9F5F-B705A6332C62}"/>
              </a:ext>
            </a:extLst>
          </p:cNvPr>
          <p:cNvSpPr txBox="1"/>
          <p:nvPr/>
        </p:nvSpPr>
        <p:spPr>
          <a:xfrm>
            <a:off x="1618488" y="1545336"/>
            <a:ext cx="557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-89   -71                0                   +77          </a:t>
            </a:r>
            <a:r>
              <a:rPr lang="en-US" sz="2000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(mV)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857CD-5C7F-4E74-B8A3-B8D40955E30F}"/>
              </a:ext>
            </a:extLst>
          </p:cNvPr>
          <p:cNvCxnSpPr>
            <a:cxnSpLocks/>
          </p:cNvCxnSpPr>
          <p:nvPr/>
        </p:nvCxnSpPr>
        <p:spPr>
          <a:xfrm flipH="1">
            <a:off x="1723644" y="215200"/>
            <a:ext cx="2681004" cy="1787336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C79DEF-76F4-433B-9C38-B32612CE5BC0}"/>
              </a:ext>
            </a:extLst>
          </p:cNvPr>
          <p:cNvCxnSpPr/>
          <p:nvPr/>
        </p:nvCxnSpPr>
        <p:spPr>
          <a:xfrm>
            <a:off x="978408" y="2221992"/>
            <a:ext cx="489204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3B617-4319-41F2-9EF6-05AC9BD6DC14}"/>
              </a:ext>
            </a:extLst>
          </p:cNvPr>
          <p:cNvCxnSpPr/>
          <p:nvPr/>
        </p:nvCxnSpPr>
        <p:spPr>
          <a:xfrm>
            <a:off x="978408" y="1075944"/>
            <a:ext cx="489204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06F8D-3F8F-4204-8646-7FA6A46EE735}"/>
              </a:ext>
            </a:extLst>
          </p:cNvPr>
          <p:cNvCxnSpPr>
            <a:cxnSpLocks/>
          </p:cNvCxnSpPr>
          <p:nvPr/>
        </p:nvCxnSpPr>
        <p:spPr>
          <a:xfrm>
            <a:off x="1255923" y="830835"/>
            <a:ext cx="1729648" cy="17880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F98FAAF-4CD7-4764-A977-5A0B1D43A9BD}"/>
              </a:ext>
            </a:extLst>
          </p:cNvPr>
          <p:cNvSpPr/>
          <p:nvPr/>
        </p:nvSpPr>
        <p:spPr>
          <a:xfrm>
            <a:off x="2365247" y="196837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58A1C-3409-4C05-8368-3EB17B3D093F}"/>
              </a:ext>
            </a:extLst>
          </p:cNvPr>
          <p:cNvSpPr/>
          <p:nvPr/>
        </p:nvSpPr>
        <p:spPr>
          <a:xfrm>
            <a:off x="1913255" y="148878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D6305D-115D-45BB-ADBF-F9FB31576117}"/>
              </a:ext>
            </a:extLst>
          </p:cNvPr>
          <p:cNvSpPr/>
          <p:nvPr/>
        </p:nvSpPr>
        <p:spPr>
          <a:xfrm>
            <a:off x="5158740" y="1481328"/>
            <a:ext cx="91440" cy="91440"/>
          </a:xfrm>
          <a:prstGeom prst="ellipse">
            <a:avLst/>
          </a:prstGeom>
          <a:solidFill>
            <a:srgbClr val="008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D759AB-5821-478F-8501-8FCC5CF020B9}"/>
              </a:ext>
            </a:extLst>
          </p:cNvPr>
          <p:cNvSpPr/>
          <p:nvPr/>
        </p:nvSpPr>
        <p:spPr>
          <a:xfrm>
            <a:off x="2424684" y="822326"/>
            <a:ext cx="91440" cy="91440"/>
          </a:xfrm>
          <a:prstGeom prst="ellipse">
            <a:avLst/>
          </a:prstGeom>
          <a:solidFill>
            <a:srgbClr val="008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B0F6F9-333D-4F37-8EE7-7A1870DA3BCD}"/>
              </a:ext>
            </a:extLst>
          </p:cNvPr>
          <p:cNvCxnSpPr>
            <a:cxnSpLocks/>
          </p:cNvCxnSpPr>
          <p:nvPr/>
        </p:nvCxnSpPr>
        <p:spPr>
          <a:xfrm>
            <a:off x="1408176" y="615063"/>
            <a:ext cx="4754880" cy="1133855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1EF658-3A6B-4B4F-8FB2-5851D2E11922}"/>
              </a:ext>
            </a:extLst>
          </p:cNvPr>
          <p:cNvSpPr/>
          <p:nvPr/>
        </p:nvSpPr>
        <p:spPr>
          <a:xfrm>
            <a:off x="2421636" y="147828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D5090-9C80-4A76-B7E9-5FE161878273}"/>
              </a:ext>
            </a:extLst>
          </p:cNvPr>
          <p:cNvSpPr txBox="1"/>
          <p:nvPr/>
        </p:nvSpPr>
        <p:spPr>
          <a:xfrm>
            <a:off x="3654551" y="27432"/>
            <a:ext cx="48920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flux (mM/m</a:t>
            </a:r>
            <a:r>
              <a:rPr lang="en-US" sz="2000" baseline="30000" dirty="0"/>
              <a:t>2</a:t>
            </a:r>
            <a:r>
              <a:rPr lang="en-US" sz="2000" dirty="0"/>
              <a:t>s) into cell for </a:t>
            </a:r>
            <a:r>
              <a:rPr lang="en-US" sz="2000" dirty="0" err="1"/>
              <a:t>drift+diffusion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2A245-D79F-4E2B-A3E7-42F472971D08}"/>
              </a:ext>
            </a:extLst>
          </p:cNvPr>
          <p:cNvSpPr txBox="1"/>
          <p:nvPr/>
        </p:nvSpPr>
        <p:spPr>
          <a:xfrm>
            <a:off x="5029199" y="740030"/>
            <a:ext cx="105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 pump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23140-9800-4F04-A971-17627C816C1C}"/>
              </a:ext>
            </a:extLst>
          </p:cNvPr>
          <p:cNvSpPr txBox="1"/>
          <p:nvPr/>
        </p:nvSpPr>
        <p:spPr>
          <a:xfrm>
            <a:off x="4806695" y="2154302"/>
            <a:ext cx="1213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Na pump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98794-B929-4847-AAB4-59B4C2226859}"/>
              </a:ext>
            </a:extLst>
          </p:cNvPr>
          <p:cNvSpPr txBox="1"/>
          <p:nvPr/>
        </p:nvSpPr>
        <p:spPr>
          <a:xfrm>
            <a:off x="1448564" y="353476"/>
            <a:ext cx="156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Na </a:t>
            </a:r>
            <a:r>
              <a:rPr lang="en-US" sz="2000" dirty="0" err="1">
                <a:solidFill>
                  <a:srgbClr val="006600"/>
                </a:solidFill>
              </a:rPr>
              <a:t>drift+diff</a:t>
            </a:r>
            <a:endParaRPr lang="en-US" sz="2000" dirty="0">
              <a:solidFill>
                <a:srgbClr val="0066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F58BC3-6A92-44F3-ACE2-381BDAE33629}"/>
              </a:ext>
            </a:extLst>
          </p:cNvPr>
          <p:cNvSpPr txBox="1"/>
          <p:nvPr/>
        </p:nvSpPr>
        <p:spPr>
          <a:xfrm>
            <a:off x="2218943" y="2456054"/>
            <a:ext cx="14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 </a:t>
            </a:r>
            <a:r>
              <a:rPr lang="en-US" sz="2000" dirty="0" err="1">
                <a:solidFill>
                  <a:srgbClr val="FF0000"/>
                </a:solidFill>
              </a:rPr>
              <a:t>drift+diff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4291CA-0E48-4E90-94D7-A6AC63D77FCA}"/>
              </a:ext>
            </a:extLst>
          </p:cNvPr>
          <p:cNvSpPr txBox="1"/>
          <p:nvPr/>
        </p:nvSpPr>
        <p:spPr>
          <a:xfrm>
            <a:off x="5037762" y="728045"/>
            <a:ext cx="194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charge into cell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E7E63E-4BF0-4BFE-8E72-685143DF8CFE}"/>
              </a:ext>
            </a:extLst>
          </p:cNvPr>
          <p:cNvCxnSpPr/>
          <p:nvPr/>
        </p:nvCxnSpPr>
        <p:spPr>
          <a:xfrm>
            <a:off x="945870" y="1074234"/>
            <a:ext cx="489204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1EA6A7-D746-48EC-8DA8-A42336BF713B}"/>
              </a:ext>
            </a:extLst>
          </p:cNvPr>
          <p:cNvCxnSpPr/>
          <p:nvPr/>
        </p:nvCxnSpPr>
        <p:spPr>
          <a:xfrm>
            <a:off x="995530" y="1843082"/>
            <a:ext cx="489204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B32542-5C30-4F40-9E3B-2171CC5CE86C}"/>
              </a:ext>
            </a:extLst>
          </p:cNvPr>
          <p:cNvSpPr txBox="1"/>
          <p:nvPr/>
        </p:nvSpPr>
        <p:spPr>
          <a:xfrm>
            <a:off x="3948180" y="1469155"/>
            <a:ext cx="117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charge into cell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C8F2B9-9AE9-470B-B394-D64515D53C00}"/>
              </a:ext>
            </a:extLst>
          </p:cNvPr>
          <p:cNvSpPr txBox="1"/>
          <p:nvPr/>
        </p:nvSpPr>
        <p:spPr>
          <a:xfrm>
            <a:off x="3865067" y="432319"/>
            <a:ext cx="1615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Cl </a:t>
            </a:r>
            <a:r>
              <a:rPr lang="en-US" sz="2000" dirty="0" err="1">
                <a:solidFill>
                  <a:schemeClr val="accent2"/>
                </a:solidFill>
              </a:rPr>
              <a:t>drift+diff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C8D4CC-4B0D-412A-9CDD-56488718EE14}"/>
              </a:ext>
            </a:extLst>
          </p:cNvPr>
          <p:cNvSpPr txBox="1"/>
          <p:nvPr/>
        </p:nvSpPr>
        <p:spPr>
          <a:xfrm>
            <a:off x="6462445" y="6051478"/>
            <a:ext cx="169523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33996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6" grpId="0"/>
      <p:bldP spid="26" grpId="1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9E18-B068-447F-B2BD-DEB86DB09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5" y="2799936"/>
            <a:ext cx="8540489" cy="3346515"/>
          </a:xfrm>
        </p:spPr>
        <p:txBody>
          <a:bodyPr/>
          <a:lstStyle/>
          <a:p>
            <a:r>
              <a:rPr lang="en-US" dirty="0"/>
              <a:t>Change the Y axis from “flux of ion ” to “flux of positive charge”</a:t>
            </a:r>
          </a:p>
          <a:p>
            <a:r>
              <a:rPr lang="en-US" dirty="0"/>
              <a:t>Now the Na ion channel</a:t>
            </a:r>
          </a:p>
          <a:p>
            <a:pPr lvl="1">
              <a:spcBef>
                <a:spcPts val="0"/>
              </a:spcBef>
            </a:pPr>
            <a:r>
              <a:rPr lang="en-US" dirty="0"/>
              <a:t>Charge of Na = +1; line doesn’t change</a:t>
            </a:r>
          </a:p>
          <a:p>
            <a:pPr>
              <a:spcBef>
                <a:spcPts val="0"/>
              </a:spcBef>
            </a:pPr>
            <a:r>
              <a:rPr lang="en-US" dirty="0"/>
              <a:t>Next, the K ion channel (charge = +1)</a:t>
            </a:r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DD2A-214A-47DB-B547-D43262F2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696" y="6248400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63FBB-1C3B-46FD-B27C-A7E15EF115F5}"/>
              </a:ext>
            </a:extLst>
          </p:cNvPr>
          <p:cNvCxnSpPr/>
          <p:nvPr/>
        </p:nvCxnSpPr>
        <p:spPr>
          <a:xfrm>
            <a:off x="502920" y="1527048"/>
            <a:ext cx="598017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B35B05-A6A4-41B1-A6A0-85CAC022D4FF}"/>
              </a:ext>
            </a:extLst>
          </p:cNvPr>
          <p:cNvCxnSpPr>
            <a:cxnSpLocks/>
          </p:cNvCxnSpPr>
          <p:nvPr/>
        </p:nvCxnSpPr>
        <p:spPr>
          <a:xfrm flipV="1">
            <a:off x="3645408" y="115824"/>
            <a:ext cx="0" cy="26383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95C805-73A8-4550-9F5F-B705A6332C62}"/>
              </a:ext>
            </a:extLst>
          </p:cNvPr>
          <p:cNvSpPr txBox="1"/>
          <p:nvPr/>
        </p:nvSpPr>
        <p:spPr>
          <a:xfrm>
            <a:off x="1618488" y="1545336"/>
            <a:ext cx="557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-89   -71                0                   +77          </a:t>
            </a:r>
            <a:r>
              <a:rPr lang="en-US" sz="2000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(mV)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857CD-5C7F-4E74-B8A3-B8D40955E30F}"/>
              </a:ext>
            </a:extLst>
          </p:cNvPr>
          <p:cNvCxnSpPr>
            <a:cxnSpLocks/>
          </p:cNvCxnSpPr>
          <p:nvPr/>
        </p:nvCxnSpPr>
        <p:spPr>
          <a:xfrm flipH="1">
            <a:off x="1723644" y="215200"/>
            <a:ext cx="2681004" cy="1787336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06F8D-3F8F-4204-8646-7FA6A46EE735}"/>
              </a:ext>
            </a:extLst>
          </p:cNvPr>
          <p:cNvCxnSpPr>
            <a:cxnSpLocks/>
          </p:cNvCxnSpPr>
          <p:nvPr/>
        </p:nvCxnSpPr>
        <p:spPr>
          <a:xfrm>
            <a:off x="1255923" y="830835"/>
            <a:ext cx="1729648" cy="17880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F98FAAF-4CD7-4764-A977-5A0B1D43A9BD}"/>
              </a:ext>
            </a:extLst>
          </p:cNvPr>
          <p:cNvSpPr/>
          <p:nvPr/>
        </p:nvSpPr>
        <p:spPr>
          <a:xfrm>
            <a:off x="2365247" y="196837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58A1C-3409-4C05-8368-3EB17B3D093F}"/>
              </a:ext>
            </a:extLst>
          </p:cNvPr>
          <p:cNvSpPr/>
          <p:nvPr/>
        </p:nvSpPr>
        <p:spPr>
          <a:xfrm>
            <a:off x="1913255" y="148878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D6305D-115D-45BB-ADBF-F9FB31576117}"/>
              </a:ext>
            </a:extLst>
          </p:cNvPr>
          <p:cNvSpPr/>
          <p:nvPr/>
        </p:nvSpPr>
        <p:spPr>
          <a:xfrm>
            <a:off x="5158740" y="1481328"/>
            <a:ext cx="91440" cy="91440"/>
          </a:xfrm>
          <a:prstGeom prst="ellipse">
            <a:avLst/>
          </a:prstGeom>
          <a:solidFill>
            <a:srgbClr val="008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D759AB-5821-478F-8501-8FCC5CF020B9}"/>
              </a:ext>
            </a:extLst>
          </p:cNvPr>
          <p:cNvSpPr/>
          <p:nvPr/>
        </p:nvSpPr>
        <p:spPr>
          <a:xfrm>
            <a:off x="2424684" y="822326"/>
            <a:ext cx="91440" cy="91440"/>
          </a:xfrm>
          <a:prstGeom prst="ellipse">
            <a:avLst/>
          </a:prstGeom>
          <a:solidFill>
            <a:srgbClr val="008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B0F6F9-333D-4F37-8EE7-7A1870DA3BCD}"/>
              </a:ext>
            </a:extLst>
          </p:cNvPr>
          <p:cNvCxnSpPr>
            <a:cxnSpLocks/>
          </p:cNvCxnSpPr>
          <p:nvPr/>
        </p:nvCxnSpPr>
        <p:spPr>
          <a:xfrm>
            <a:off x="1408176" y="615063"/>
            <a:ext cx="4754880" cy="1133855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1EF658-3A6B-4B4F-8FB2-5851D2E11922}"/>
              </a:ext>
            </a:extLst>
          </p:cNvPr>
          <p:cNvSpPr/>
          <p:nvPr/>
        </p:nvSpPr>
        <p:spPr>
          <a:xfrm>
            <a:off x="2421636" y="147828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D5090-9C80-4A76-B7E9-5FE161878273}"/>
              </a:ext>
            </a:extLst>
          </p:cNvPr>
          <p:cNvSpPr txBox="1"/>
          <p:nvPr/>
        </p:nvSpPr>
        <p:spPr>
          <a:xfrm>
            <a:off x="3654551" y="27432"/>
            <a:ext cx="48920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flux (mM/m</a:t>
            </a:r>
            <a:r>
              <a:rPr lang="en-US" sz="2000" baseline="30000" dirty="0"/>
              <a:t>2</a:t>
            </a:r>
            <a:r>
              <a:rPr lang="en-US" sz="2000" dirty="0"/>
              <a:t>s) into cell for </a:t>
            </a:r>
            <a:r>
              <a:rPr lang="en-US" sz="2000" dirty="0" err="1"/>
              <a:t>drift+diffusion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98794-B929-4847-AAB4-59B4C2226859}"/>
              </a:ext>
            </a:extLst>
          </p:cNvPr>
          <p:cNvSpPr txBox="1"/>
          <p:nvPr/>
        </p:nvSpPr>
        <p:spPr>
          <a:xfrm>
            <a:off x="1448564" y="353476"/>
            <a:ext cx="156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Na </a:t>
            </a:r>
            <a:r>
              <a:rPr lang="en-US" sz="2000" dirty="0" err="1">
                <a:solidFill>
                  <a:srgbClr val="006600"/>
                </a:solidFill>
              </a:rPr>
              <a:t>drift+diff</a:t>
            </a:r>
            <a:endParaRPr lang="en-US" sz="2000" dirty="0">
              <a:solidFill>
                <a:srgbClr val="0066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F58BC3-6A92-44F3-ACE2-381BDAE33629}"/>
              </a:ext>
            </a:extLst>
          </p:cNvPr>
          <p:cNvSpPr txBox="1"/>
          <p:nvPr/>
        </p:nvSpPr>
        <p:spPr>
          <a:xfrm>
            <a:off x="2218943" y="2456054"/>
            <a:ext cx="14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 </a:t>
            </a:r>
            <a:r>
              <a:rPr lang="en-US" sz="2000" dirty="0" err="1">
                <a:solidFill>
                  <a:srgbClr val="FF0000"/>
                </a:solidFill>
              </a:rPr>
              <a:t>drift+diff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1EA6A7-D746-48EC-8DA8-A42336BF713B}"/>
              </a:ext>
            </a:extLst>
          </p:cNvPr>
          <p:cNvCxnSpPr/>
          <p:nvPr/>
        </p:nvCxnSpPr>
        <p:spPr>
          <a:xfrm>
            <a:off x="995530" y="1843082"/>
            <a:ext cx="489204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B32542-5C30-4F40-9E3B-2171CC5CE86C}"/>
              </a:ext>
            </a:extLst>
          </p:cNvPr>
          <p:cNvSpPr txBox="1"/>
          <p:nvPr/>
        </p:nvSpPr>
        <p:spPr>
          <a:xfrm>
            <a:off x="3948180" y="1469155"/>
            <a:ext cx="117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charge into cell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28A5FD-6651-4BBB-8618-19396FC3C6E8}"/>
              </a:ext>
            </a:extLst>
          </p:cNvPr>
          <p:cNvCxnSpPr>
            <a:cxnSpLocks/>
          </p:cNvCxnSpPr>
          <p:nvPr/>
        </p:nvCxnSpPr>
        <p:spPr>
          <a:xfrm>
            <a:off x="1447562" y="911301"/>
            <a:ext cx="4754880" cy="1133855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115E42-CDDB-40AE-BC1A-659B31ECF061}"/>
              </a:ext>
            </a:extLst>
          </p:cNvPr>
          <p:cNvCxnSpPr>
            <a:cxnSpLocks/>
          </p:cNvCxnSpPr>
          <p:nvPr/>
        </p:nvCxnSpPr>
        <p:spPr>
          <a:xfrm>
            <a:off x="1723644" y="843395"/>
            <a:ext cx="2216357" cy="191082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6B07A4D-A4BE-4F5F-8533-E025BE18F720}"/>
              </a:ext>
            </a:extLst>
          </p:cNvPr>
          <p:cNvSpPr txBox="1"/>
          <p:nvPr/>
        </p:nvSpPr>
        <p:spPr>
          <a:xfrm>
            <a:off x="2638001" y="1569346"/>
            <a:ext cx="117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charge into cell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7D46-8EF0-46C9-A391-B13241643040}"/>
              </a:ext>
            </a:extLst>
          </p:cNvPr>
          <p:cNvSpPr txBox="1"/>
          <p:nvPr/>
        </p:nvSpPr>
        <p:spPr>
          <a:xfrm>
            <a:off x="3865067" y="432319"/>
            <a:ext cx="1615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Cl </a:t>
            </a:r>
            <a:r>
              <a:rPr lang="en-US" sz="2000" dirty="0" err="1">
                <a:solidFill>
                  <a:schemeClr val="accent2"/>
                </a:solidFill>
              </a:rPr>
              <a:t>drift+diff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85E84-E63B-407B-A701-0D9B34614D97}"/>
              </a:ext>
            </a:extLst>
          </p:cNvPr>
          <p:cNvSpPr txBox="1"/>
          <p:nvPr/>
        </p:nvSpPr>
        <p:spPr>
          <a:xfrm>
            <a:off x="6462445" y="6051478"/>
            <a:ext cx="169523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9231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9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9E18-B068-447F-B2BD-DEB86DB09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5" y="2799936"/>
            <a:ext cx="8628649" cy="3346515"/>
          </a:xfrm>
        </p:spPr>
        <p:txBody>
          <a:bodyPr/>
          <a:lstStyle/>
          <a:p>
            <a:r>
              <a:rPr lang="en-US" dirty="0"/>
              <a:t>Change the Y axis from “flux of ion ” to “flux of positive charge”</a:t>
            </a:r>
          </a:p>
          <a:p>
            <a:r>
              <a:rPr lang="en-US" dirty="0"/>
              <a:t>Finally, the Cl ion channel</a:t>
            </a:r>
          </a:p>
          <a:p>
            <a:pPr lvl="1">
              <a:spcBef>
                <a:spcPts val="0"/>
              </a:spcBef>
            </a:pPr>
            <a:r>
              <a:rPr lang="en-US" dirty="0"/>
              <a:t>Charge of Cl = -1; flip the line before adding it in</a:t>
            </a:r>
          </a:p>
          <a:p>
            <a:pPr>
              <a:spcBef>
                <a:spcPts val="600"/>
              </a:spcBef>
            </a:pPr>
            <a:r>
              <a:rPr lang="en-US" dirty="0"/>
              <a:t>Bottom line: 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dirty="0"/>
              <a:t> rises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positive charge leaves the cell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feedback; and it’s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quickly settle to a stable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but what is its value?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DD2A-214A-47DB-B547-D43262F2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696" y="6248400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63FBB-1C3B-46FD-B27C-A7E15EF115F5}"/>
              </a:ext>
            </a:extLst>
          </p:cNvPr>
          <p:cNvCxnSpPr/>
          <p:nvPr/>
        </p:nvCxnSpPr>
        <p:spPr>
          <a:xfrm>
            <a:off x="502920" y="1527048"/>
            <a:ext cx="598017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B35B05-A6A4-41B1-A6A0-85CAC022D4FF}"/>
              </a:ext>
            </a:extLst>
          </p:cNvPr>
          <p:cNvCxnSpPr>
            <a:cxnSpLocks/>
          </p:cNvCxnSpPr>
          <p:nvPr/>
        </p:nvCxnSpPr>
        <p:spPr>
          <a:xfrm flipV="1">
            <a:off x="3645408" y="115824"/>
            <a:ext cx="0" cy="26383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95C805-73A8-4550-9F5F-B705A6332C62}"/>
              </a:ext>
            </a:extLst>
          </p:cNvPr>
          <p:cNvSpPr txBox="1"/>
          <p:nvPr/>
        </p:nvSpPr>
        <p:spPr>
          <a:xfrm>
            <a:off x="1618488" y="1545336"/>
            <a:ext cx="557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-89   -71                0                   +77          </a:t>
            </a:r>
            <a:r>
              <a:rPr lang="en-US" sz="2000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(mV)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857CD-5C7F-4E74-B8A3-B8D40955E30F}"/>
              </a:ext>
            </a:extLst>
          </p:cNvPr>
          <p:cNvCxnSpPr>
            <a:cxnSpLocks/>
          </p:cNvCxnSpPr>
          <p:nvPr/>
        </p:nvCxnSpPr>
        <p:spPr>
          <a:xfrm flipH="1">
            <a:off x="1723644" y="215200"/>
            <a:ext cx="2681004" cy="1787336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1EF658-3A6B-4B4F-8FB2-5851D2E11922}"/>
              </a:ext>
            </a:extLst>
          </p:cNvPr>
          <p:cNvSpPr/>
          <p:nvPr/>
        </p:nvSpPr>
        <p:spPr>
          <a:xfrm>
            <a:off x="2421636" y="147828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D5090-9C80-4A76-B7E9-5FE161878273}"/>
              </a:ext>
            </a:extLst>
          </p:cNvPr>
          <p:cNvSpPr txBox="1"/>
          <p:nvPr/>
        </p:nvSpPr>
        <p:spPr>
          <a:xfrm>
            <a:off x="3654551" y="27432"/>
            <a:ext cx="48920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flux (mM/m</a:t>
            </a:r>
            <a:r>
              <a:rPr lang="en-US" sz="2000" baseline="30000" dirty="0"/>
              <a:t>2</a:t>
            </a:r>
            <a:r>
              <a:rPr lang="en-US" sz="2000" dirty="0"/>
              <a:t>s) into cell for </a:t>
            </a:r>
            <a:r>
              <a:rPr lang="en-US" sz="2000" dirty="0" err="1"/>
              <a:t>drift+diffusion</a:t>
            </a:r>
            <a:endParaRPr lang="en-US" sz="20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115E42-CDDB-40AE-BC1A-659B31ECF061}"/>
              </a:ext>
            </a:extLst>
          </p:cNvPr>
          <p:cNvCxnSpPr>
            <a:cxnSpLocks/>
          </p:cNvCxnSpPr>
          <p:nvPr/>
        </p:nvCxnSpPr>
        <p:spPr>
          <a:xfrm>
            <a:off x="1723644" y="843395"/>
            <a:ext cx="2216357" cy="191082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6B07A4D-A4BE-4F5F-8533-E025BE18F720}"/>
              </a:ext>
            </a:extLst>
          </p:cNvPr>
          <p:cNvSpPr txBox="1"/>
          <p:nvPr/>
        </p:nvSpPr>
        <p:spPr>
          <a:xfrm>
            <a:off x="2638001" y="1569346"/>
            <a:ext cx="117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charge into cell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7D46-8EF0-46C9-A391-B13241643040}"/>
              </a:ext>
            </a:extLst>
          </p:cNvPr>
          <p:cNvSpPr txBox="1"/>
          <p:nvPr/>
        </p:nvSpPr>
        <p:spPr>
          <a:xfrm>
            <a:off x="3865067" y="432319"/>
            <a:ext cx="1615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Cl </a:t>
            </a:r>
            <a:r>
              <a:rPr lang="en-US" sz="2000" dirty="0" err="1">
                <a:solidFill>
                  <a:schemeClr val="accent2"/>
                </a:solidFill>
              </a:rPr>
              <a:t>drift+diff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154B70-B126-41D8-BA66-338CDE48314B}"/>
              </a:ext>
            </a:extLst>
          </p:cNvPr>
          <p:cNvCxnSpPr>
            <a:cxnSpLocks/>
          </p:cNvCxnSpPr>
          <p:nvPr/>
        </p:nvCxnSpPr>
        <p:spPr>
          <a:xfrm flipH="1" flipV="1">
            <a:off x="1732205" y="1014874"/>
            <a:ext cx="2681004" cy="1787336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2CE5ED-636A-41A9-8D69-5F20830B8DA2}"/>
              </a:ext>
            </a:extLst>
          </p:cNvPr>
          <p:cNvCxnSpPr>
            <a:cxnSpLocks/>
          </p:cNvCxnSpPr>
          <p:nvPr/>
        </p:nvCxnSpPr>
        <p:spPr>
          <a:xfrm>
            <a:off x="1769889" y="432319"/>
            <a:ext cx="1422051" cy="219841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D5F0CA-709E-49FE-93BF-027196FF76B8}"/>
              </a:ext>
            </a:extLst>
          </p:cNvPr>
          <p:cNvSpPr txBox="1"/>
          <p:nvPr/>
        </p:nvSpPr>
        <p:spPr>
          <a:xfrm>
            <a:off x="1879271" y="294983"/>
            <a:ext cx="117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charge into cell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A0707C-A6AE-43FF-93BB-DF8872709C2B}"/>
              </a:ext>
            </a:extLst>
          </p:cNvPr>
          <p:cNvSpPr txBox="1"/>
          <p:nvPr/>
        </p:nvSpPr>
        <p:spPr>
          <a:xfrm>
            <a:off x="6462445" y="6051478"/>
            <a:ext cx="169523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76856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7B55-C28D-4FBC-B30A-1D389918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model computes 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D58CB-9F18-4664-B8EF-D9EE1FA4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7D65DAF4-CB5F-4DEB-B9A0-E39028F54042}"/>
              </a:ext>
            </a:extLst>
          </p:cNvPr>
          <p:cNvSpPr txBox="1">
            <a:spLocks/>
          </p:cNvSpPr>
          <p:nvPr/>
        </p:nvSpPr>
        <p:spPr bwMode="auto">
          <a:xfrm>
            <a:off x="210956" y="3337560"/>
            <a:ext cx="8822870" cy="2033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Units?</a:t>
            </a:r>
          </a:p>
          <a:p>
            <a:pPr lvl="1">
              <a:spcBef>
                <a:spcPts val="0"/>
              </a:spcBef>
            </a:pPr>
            <a:r>
              <a:rPr lang="en-US" sz="2000" i="1" dirty="0"/>
              <a:t>G</a:t>
            </a:r>
            <a:r>
              <a:rPr lang="en-US" sz="2000" dirty="0"/>
              <a:t> is (</a:t>
            </a:r>
            <a:r>
              <a:rPr lang="en-US" sz="2000" dirty="0" err="1"/>
              <a:t>mmoles</a:t>
            </a:r>
            <a:r>
              <a:rPr lang="en-US" sz="2000" dirty="0"/>
              <a:t>/m</a:t>
            </a:r>
            <a:r>
              <a:rPr lang="en-US" sz="2000" baseline="30000" dirty="0"/>
              <a:t>3</a:t>
            </a:r>
            <a:r>
              <a:rPr lang="en-US" sz="2000" dirty="0"/>
              <a:t>·s) per </a:t>
            </a:r>
            <a:r>
              <a:rPr lang="en-US" sz="2000" dirty="0" err="1"/>
              <a:t>mVolt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i="1" dirty="0" err="1"/>
              <a:t>I</a:t>
            </a:r>
            <a:r>
              <a:rPr lang="en-US" sz="2000" baseline="-25000" dirty="0" err="1"/>
              <a:t>pump</a:t>
            </a:r>
            <a:r>
              <a:rPr lang="en-US" sz="2000" dirty="0"/>
              <a:t> is </a:t>
            </a:r>
            <a:r>
              <a:rPr lang="en-US" sz="2000" dirty="0" err="1"/>
              <a:t>mmoles</a:t>
            </a:r>
            <a:r>
              <a:rPr lang="en-US" sz="2000" dirty="0"/>
              <a:t>/m</a:t>
            </a:r>
            <a:r>
              <a:rPr lang="en-US" sz="2000" baseline="30000" dirty="0"/>
              <a:t>3</a:t>
            </a:r>
            <a:r>
              <a:rPr lang="en-US" sz="2000" dirty="0"/>
              <a:t>·s</a:t>
            </a:r>
            <a:endParaRPr lang="en-US" sz="2000" i="1" dirty="0"/>
          </a:p>
          <a:p>
            <a:r>
              <a:rPr lang="en-US" sz="2400" dirty="0"/>
              <a:t>Note the 3:2 ratio of pump currents</a:t>
            </a:r>
          </a:p>
          <a:p>
            <a:endParaRPr lang="en-US" sz="24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3C715A8-9C94-4891-90F5-D91AB0B64ED0}"/>
              </a:ext>
            </a:extLst>
          </p:cNvPr>
          <p:cNvCxnSpPr>
            <a:cxnSpLocks/>
          </p:cNvCxnSpPr>
          <p:nvPr/>
        </p:nvCxnSpPr>
        <p:spPr>
          <a:xfrm>
            <a:off x="5082844" y="1573785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EC367E1-EA9E-4130-83C0-20BA7DE289B8}"/>
              </a:ext>
            </a:extLst>
          </p:cNvPr>
          <p:cNvSpPr/>
          <p:nvPr/>
        </p:nvSpPr>
        <p:spPr>
          <a:xfrm>
            <a:off x="4938921" y="1988651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F2181-E4D5-4A37-9D1E-823450D73AC0}"/>
              </a:ext>
            </a:extLst>
          </p:cNvPr>
          <p:cNvCxnSpPr>
            <a:cxnSpLocks/>
          </p:cNvCxnSpPr>
          <p:nvPr/>
        </p:nvCxnSpPr>
        <p:spPr>
          <a:xfrm>
            <a:off x="4774522" y="3165514"/>
            <a:ext cx="33055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B2F32A-AE63-4E3B-B9C8-716D72546324}"/>
              </a:ext>
            </a:extLst>
          </p:cNvPr>
          <p:cNvGrpSpPr/>
          <p:nvPr/>
        </p:nvGrpSpPr>
        <p:grpSpPr>
          <a:xfrm>
            <a:off x="5514644" y="2713336"/>
            <a:ext cx="927723" cy="387480"/>
            <a:chOff x="5892800" y="3496733"/>
            <a:chExt cx="853048" cy="355676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9CBB4A1-E728-4A3B-B8F0-D48B7A7B4304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3D8AFEC-7816-47BB-A995-1EE04B6D4202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07CB95-6D6F-46AB-91CE-8939F2CED0E2}"/>
                </a:ext>
              </a:extLst>
            </p:cNvPr>
            <p:cNvSpPr txBox="1"/>
            <p:nvPr/>
          </p:nvSpPr>
          <p:spPr>
            <a:xfrm>
              <a:off x="6215218" y="3598146"/>
              <a:ext cx="530630" cy="2542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77mV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D19BC4-A29A-4091-B806-DD0D97E48D4A}"/>
              </a:ext>
            </a:extLst>
          </p:cNvPr>
          <p:cNvGrpSpPr/>
          <p:nvPr/>
        </p:nvGrpSpPr>
        <p:grpSpPr>
          <a:xfrm>
            <a:off x="6742316" y="2691382"/>
            <a:ext cx="988654" cy="312676"/>
            <a:chOff x="5892800" y="3496733"/>
            <a:chExt cx="988654" cy="31267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E49B02-1D31-47AA-A00D-0541DAC87BF6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CDA48B4-6C3C-4A6B-BC3D-0DA178B2DFEC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68A635-BB5C-4AD9-B1D1-4D8FEBB9657F}"/>
                </a:ext>
              </a:extLst>
            </p:cNvPr>
            <p:cNvSpPr txBox="1"/>
            <p:nvPr/>
          </p:nvSpPr>
          <p:spPr>
            <a:xfrm>
              <a:off x="6227429" y="3532410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-89mV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7B4B55-8F97-4069-AF36-4C7469CB1F42}"/>
              </a:ext>
            </a:extLst>
          </p:cNvPr>
          <p:cNvGrpSpPr/>
          <p:nvPr/>
        </p:nvGrpSpPr>
        <p:grpSpPr>
          <a:xfrm>
            <a:off x="7834515" y="2691382"/>
            <a:ext cx="941578" cy="375039"/>
            <a:chOff x="5892800" y="3496733"/>
            <a:chExt cx="941578" cy="375039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99509CA-F0AD-465C-ACE6-7EA8D65FEF0C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DD7D290-ECED-4B17-8666-B10142D04317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0A08B10-B129-4A45-A356-5DB081FC068D}"/>
                </a:ext>
              </a:extLst>
            </p:cNvPr>
            <p:cNvSpPr txBox="1"/>
            <p:nvPr/>
          </p:nvSpPr>
          <p:spPr>
            <a:xfrm>
              <a:off x="6180353" y="3594773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-71mV</a:t>
              </a: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13CC7F-7E77-4CF7-AEF7-BC2A7AB534A3}"/>
              </a:ext>
            </a:extLst>
          </p:cNvPr>
          <p:cNvCxnSpPr>
            <a:cxnSpLocks/>
          </p:cNvCxnSpPr>
          <p:nvPr/>
        </p:nvCxnSpPr>
        <p:spPr>
          <a:xfrm>
            <a:off x="5751719" y="2792983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F72347-766C-4626-B23F-2F65BB1020FA}"/>
              </a:ext>
            </a:extLst>
          </p:cNvPr>
          <p:cNvCxnSpPr>
            <a:cxnSpLocks/>
          </p:cNvCxnSpPr>
          <p:nvPr/>
        </p:nvCxnSpPr>
        <p:spPr>
          <a:xfrm>
            <a:off x="6970921" y="2801444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545E7A8-EF25-444A-AD5C-6C7F1E06E0BD}"/>
              </a:ext>
            </a:extLst>
          </p:cNvPr>
          <p:cNvCxnSpPr>
            <a:cxnSpLocks/>
          </p:cNvCxnSpPr>
          <p:nvPr/>
        </p:nvCxnSpPr>
        <p:spPr>
          <a:xfrm>
            <a:off x="8071586" y="2801449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CC69D34-ADB2-4C61-917F-2ACDB513499C}"/>
              </a:ext>
            </a:extLst>
          </p:cNvPr>
          <p:cNvGrpSpPr/>
          <p:nvPr/>
        </p:nvGrpSpPr>
        <p:grpSpPr>
          <a:xfrm>
            <a:off x="5379184" y="1810850"/>
            <a:ext cx="381000" cy="685800"/>
            <a:chOff x="5562600" y="3429000"/>
            <a:chExt cx="381000" cy="6858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6CDDB89-DBD3-4EED-A669-172704B97FFF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591CE3-260E-4CDD-960E-AE145A48B65D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B7F0BA0-9723-432E-BD17-EFF4E034D3C2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A47F34A-98CC-4361-A732-42DF2574E3B9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62F351F-F850-44F9-8031-2C97D2A5EDEF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DBC05E-A97F-4A7F-81F9-6499B6E0B821}"/>
              </a:ext>
            </a:extLst>
          </p:cNvPr>
          <p:cNvCxnSpPr>
            <a:cxnSpLocks/>
          </p:cNvCxnSpPr>
          <p:nvPr/>
        </p:nvCxnSpPr>
        <p:spPr>
          <a:xfrm>
            <a:off x="5751717" y="2479718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7F738DE-9A89-4010-B490-6BB8B0C035FA}"/>
              </a:ext>
            </a:extLst>
          </p:cNvPr>
          <p:cNvGrpSpPr/>
          <p:nvPr/>
        </p:nvGrpSpPr>
        <p:grpSpPr>
          <a:xfrm>
            <a:off x="6581450" y="1810848"/>
            <a:ext cx="381000" cy="685800"/>
            <a:chOff x="5562600" y="3429000"/>
            <a:chExt cx="381000" cy="6858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A22CEEE-D1C6-4297-96FA-15C05C312C4D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A34693-DC65-4DF9-B01B-0D88DC4E8994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CF96C5-BBCE-4D4A-9DE4-0EB49EC4FCE7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750CBD-FF09-4521-80D1-063639577DB7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30310B-58C3-407A-821D-34E7A1C47D84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3E6391-E218-455F-ABAF-E0913F42BE6A}"/>
              </a:ext>
            </a:extLst>
          </p:cNvPr>
          <p:cNvCxnSpPr>
            <a:cxnSpLocks/>
          </p:cNvCxnSpPr>
          <p:nvPr/>
        </p:nvCxnSpPr>
        <p:spPr>
          <a:xfrm>
            <a:off x="6953983" y="247971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9275C33-6A56-4291-8757-1F9DE48ADB59}"/>
              </a:ext>
            </a:extLst>
          </p:cNvPr>
          <p:cNvGrpSpPr/>
          <p:nvPr/>
        </p:nvGrpSpPr>
        <p:grpSpPr>
          <a:xfrm>
            <a:off x="7699054" y="1810845"/>
            <a:ext cx="381000" cy="685800"/>
            <a:chOff x="5562600" y="3429000"/>
            <a:chExt cx="381000" cy="6858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2FCE7DB-2E74-4E46-94C9-1AAD2BED772A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8688567-28C5-4EF9-9528-F8335E23ED14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03DB19-D0FC-4B6C-8DF8-82E816AA5B4C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CB76EE8-4971-4D2B-A41F-1701154B5044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425998C-8636-450B-8E9C-A0ACB80B6724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CF98A6B-CEFE-42E7-A5D3-1C58FCEDD3DE}"/>
              </a:ext>
            </a:extLst>
          </p:cNvPr>
          <p:cNvCxnSpPr>
            <a:cxnSpLocks/>
          </p:cNvCxnSpPr>
          <p:nvPr/>
        </p:nvCxnSpPr>
        <p:spPr>
          <a:xfrm>
            <a:off x="8071587" y="2479713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C74111-405B-4778-B182-9A8C0E7D5600}"/>
              </a:ext>
            </a:extLst>
          </p:cNvPr>
          <p:cNvCxnSpPr>
            <a:cxnSpLocks/>
          </p:cNvCxnSpPr>
          <p:nvPr/>
        </p:nvCxnSpPr>
        <p:spPr>
          <a:xfrm>
            <a:off x="4766055" y="1590715"/>
            <a:ext cx="311079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1F43C6-C52A-4A49-B7F1-EA0EBD8B2B0D}"/>
              </a:ext>
            </a:extLst>
          </p:cNvPr>
          <p:cNvCxnSpPr>
            <a:cxnSpLocks/>
          </p:cNvCxnSpPr>
          <p:nvPr/>
        </p:nvCxnSpPr>
        <p:spPr>
          <a:xfrm>
            <a:off x="5548512" y="159918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D9A2430-1F69-475A-8C80-9619ACE3E19C}"/>
              </a:ext>
            </a:extLst>
          </p:cNvPr>
          <p:cNvCxnSpPr>
            <a:cxnSpLocks/>
          </p:cNvCxnSpPr>
          <p:nvPr/>
        </p:nvCxnSpPr>
        <p:spPr>
          <a:xfrm>
            <a:off x="6750778" y="161611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0CE4662-4D5A-4896-880E-159196E2C9A0}"/>
              </a:ext>
            </a:extLst>
          </p:cNvPr>
          <p:cNvCxnSpPr>
            <a:cxnSpLocks/>
          </p:cNvCxnSpPr>
          <p:nvPr/>
        </p:nvCxnSpPr>
        <p:spPr>
          <a:xfrm>
            <a:off x="7859911" y="1607653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8730E1-264A-4BA9-937E-D6E7A0000BC5}"/>
              </a:ext>
            </a:extLst>
          </p:cNvPr>
          <p:cNvSpPr txBox="1"/>
          <p:nvPr/>
        </p:nvSpPr>
        <p:spPr>
          <a:xfrm>
            <a:off x="4997969" y="2759118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ECF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970DD2-7A85-43A5-A2F2-280986054469}"/>
              </a:ext>
            </a:extLst>
          </p:cNvPr>
          <p:cNvSpPr txBox="1"/>
          <p:nvPr/>
        </p:nvSpPr>
        <p:spPr>
          <a:xfrm>
            <a:off x="6276653" y="1167384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ICF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C963C50-8FB7-42D1-B30C-7464E4D42B72}"/>
              </a:ext>
            </a:extLst>
          </p:cNvPr>
          <p:cNvCxnSpPr>
            <a:cxnSpLocks/>
          </p:cNvCxnSpPr>
          <p:nvPr/>
        </p:nvCxnSpPr>
        <p:spPr>
          <a:xfrm>
            <a:off x="5078621" y="2174918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84E3AE8-B1B2-4DAB-AA9A-4F57459F03FF}"/>
              </a:ext>
            </a:extLst>
          </p:cNvPr>
          <p:cNvCxnSpPr>
            <a:cxnSpLocks/>
          </p:cNvCxnSpPr>
          <p:nvPr/>
        </p:nvCxnSpPr>
        <p:spPr>
          <a:xfrm>
            <a:off x="4769578" y="1565316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C1447C6-60AF-4D14-BA31-E91505A3FBEC}"/>
              </a:ext>
            </a:extLst>
          </p:cNvPr>
          <p:cNvSpPr/>
          <p:nvPr/>
        </p:nvSpPr>
        <p:spPr>
          <a:xfrm>
            <a:off x="4625655" y="1980182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2AD86A9-F188-4871-8F69-26D06AEC3134}"/>
              </a:ext>
            </a:extLst>
          </p:cNvPr>
          <p:cNvCxnSpPr>
            <a:cxnSpLocks/>
          </p:cNvCxnSpPr>
          <p:nvPr/>
        </p:nvCxnSpPr>
        <p:spPr>
          <a:xfrm>
            <a:off x="4765355" y="2166449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F8E56D2-F622-4517-B622-3B0CC0554F34}"/>
              </a:ext>
            </a:extLst>
          </p:cNvPr>
          <p:cNvSpPr txBox="1"/>
          <p:nvPr/>
        </p:nvSpPr>
        <p:spPr>
          <a:xfrm>
            <a:off x="4447851" y="1641512"/>
            <a:ext cx="2837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 err="1"/>
              <a:t>I</a:t>
            </a:r>
            <a:r>
              <a:rPr lang="en-US" sz="2000" baseline="-25000" dirty="0" err="1"/>
              <a:t>Na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D67F14-3B3A-4D8C-8B2E-4BF633E44D5E}"/>
              </a:ext>
            </a:extLst>
          </p:cNvPr>
          <p:cNvSpPr txBox="1"/>
          <p:nvPr/>
        </p:nvSpPr>
        <p:spPr>
          <a:xfrm>
            <a:off x="5091317" y="1633047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/>
              <a:t>I</a:t>
            </a:r>
            <a:r>
              <a:rPr lang="en-US" sz="2000" baseline="-25000" dirty="0"/>
              <a:t>K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64641F3-C584-4D41-B1A4-3ACEE76000EC}"/>
                  </a:ext>
                </a:extLst>
              </p:cNvPr>
              <p:cNvSpPr/>
              <p:nvPr/>
            </p:nvSpPr>
            <p:spPr>
              <a:xfrm>
                <a:off x="5901823" y="2414173"/>
                <a:ext cx="479991" cy="406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64641F3-C584-4D41-B1A4-3ACEE7600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823" y="2414173"/>
                <a:ext cx="479991" cy="406201"/>
              </a:xfrm>
              <a:prstGeom prst="rect">
                <a:avLst/>
              </a:prstGeom>
              <a:blipFill>
                <a:blip r:embed="rId3"/>
                <a:stretch>
                  <a:fillRect r="-11392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1EDE3FF-D4EA-4AE6-861A-5F6F8D39B6B6}"/>
                  </a:ext>
                </a:extLst>
              </p:cNvPr>
              <p:cNvSpPr/>
              <p:nvPr/>
            </p:nvSpPr>
            <p:spPr>
              <a:xfrm>
                <a:off x="7159097" y="2414974"/>
                <a:ext cx="479991" cy="4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1EDE3FF-D4EA-4AE6-861A-5F6F8D39B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97" y="2414974"/>
                <a:ext cx="479991" cy="404598"/>
              </a:xfrm>
              <a:prstGeom prst="rect">
                <a:avLst/>
              </a:prstGeom>
              <a:blipFill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3A0877C-7B42-472D-8FA0-2A430FC2B73D}"/>
                  </a:ext>
                </a:extLst>
              </p:cNvPr>
              <p:cNvSpPr/>
              <p:nvPr/>
            </p:nvSpPr>
            <p:spPr>
              <a:xfrm>
                <a:off x="8296102" y="2479713"/>
                <a:ext cx="479991" cy="41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3A0877C-7B42-472D-8FA0-2A430FC2B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102" y="2479713"/>
                <a:ext cx="479991" cy="412870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8020AD0-5C59-4F96-A20A-661C5709BBDB}"/>
              </a:ext>
            </a:extLst>
          </p:cNvPr>
          <p:cNvGrpSpPr/>
          <p:nvPr/>
        </p:nvGrpSpPr>
        <p:grpSpPr>
          <a:xfrm>
            <a:off x="5707055" y="1886688"/>
            <a:ext cx="2529160" cy="324711"/>
            <a:chOff x="4215522" y="1303186"/>
            <a:chExt cx="2529160" cy="32471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05938F2-8C4F-4E97-8898-AB7AA87EF69D}"/>
                </a:ext>
              </a:extLst>
            </p:cNvPr>
            <p:cNvSpPr txBox="1"/>
            <p:nvPr/>
          </p:nvSpPr>
          <p:spPr>
            <a:xfrm>
              <a:off x="4215522" y="1320120"/>
              <a:ext cx="19236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.4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9BA480A-F6E3-4217-8242-8DC17A5DEAF9}"/>
                </a:ext>
              </a:extLst>
            </p:cNvPr>
            <p:cNvSpPr txBox="1"/>
            <p:nvPr/>
          </p:nvSpPr>
          <p:spPr>
            <a:xfrm>
              <a:off x="5366989" y="1303186"/>
              <a:ext cx="32060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2.2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FA385F-C9C2-4D12-A21C-F6487FAB898B}"/>
                </a:ext>
              </a:extLst>
            </p:cNvPr>
            <p:cNvSpPr txBox="1"/>
            <p:nvPr/>
          </p:nvSpPr>
          <p:spPr>
            <a:xfrm>
              <a:off x="6552322" y="1320120"/>
              <a:ext cx="19236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.4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E8F85851-FB61-4062-8D61-EE985A68D2A8}"/>
              </a:ext>
            </a:extLst>
          </p:cNvPr>
          <p:cNvSpPr txBox="1"/>
          <p:nvPr/>
        </p:nvSpPr>
        <p:spPr>
          <a:xfrm>
            <a:off x="4335999" y="2371892"/>
            <a:ext cx="11541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60          40</a:t>
            </a:r>
          </a:p>
        </p:txBody>
      </p:sp>
    </p:spTree>
    <p:extLst>
      <p:ext uri="{BB962C8B-B14F-4D97-AF65-F5344CB8AC3E}">
        <p14:creationId xmlns:p14="http://schemas.microsoft.com/office/powerpoint/2010/main" val="306103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7B55-C28D-4FBC-B30A-1D389918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model computes 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D58CB-9F18-4664-B8EF-D9EE1FA4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D65DAF4-CB5F-4DEB-B9A0-E39028F5404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956" y="3337560"/>
                <a:ext cx="8822870" cy="2882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dirty="0"/>
                  <a:t>KCL on the ICF node: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𝑚𝑒𝑚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𝑚𝑒𝑚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𝑚𝑒𝑚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𝐶𝑙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77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∙.4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−89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−71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(.4)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.4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2.2+.4</m:t>
                        </m:r>
                      </m:den>
                    </m:f>
                  </m:oMath>
                </a14:m>
                <a:r>
                  <a:rPr lang="en-US" sz="2400" dirty="0"/>
                  <a:t> = -71.13mV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D65DAF4-CB5F-4DEB-B9A0-E39028F54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956" y="3337560"/>
                <a:ext cx="8822870" cy="2882124"/>
              </a:xfrm>
              <a:prstGeom prst="rect">
                <a:avLst/>
              </a:prstGeom>
              <a:blipFill>
                <a:blip r:embed="rId3"/>
                <a:stretch>
                  <a:fillRect l="-622" t="-12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3C715A8-9C94-4891-90F5-D91AB0B64ED0}"/>
              </a:ext>
            </a:extLst>
          </p:cNvPr>
          <p:cNvCxnSpPr>
            <a:cxnSpLocks/>
          </p:cNvCxnSpPr>
          <p:nvPr/>
        </p:nvCxnSpPr>
        <p:spPr>
          <a:xfrm>
            <a:off x="5082844" y="1573785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EC367E1-EA9E-4130-83C0-20BA7DE289B8}"/>
              </a:ext>
            </a:extLst>
          </p:cNvPr>
          <p:cNvSpPr/>
          <p:nvPr/>
        </p:nvSpPr>
        <p:spPr>
          <a:xfrm>
            <a:off x="4938921" y="1988651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F2181-E4D5-4A37-9D1E-823450D73AC0}"/>
              </a:ext>
            </a:extLst>
          </p:cNvPr>
          <p:cNvCxnSpPr>
            <a:cxnSpLocks/>
          </p:cNvCxnSpPr>
          <p:nvPr/>
        </p:nvCxnSpPr>
        <p:spPr>
          <a:xfrm>
            <a:off x="4774522" y="3165514"/>
            <a:ext cx="33055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B2F32A-AE63-4E3B-B9C8-716D72546324}"/>
              </a:ext>
            </a:extLst>
          </p:cNvPr>
          <p:cNvGrpSpPr/>
          <p:nvPr/>
        </p:nvGrpSpPr>
        <p:grpSpPr>
          <a:xfrm>
            <a:off x="5514644" y="2713336"/>
            <a:ext cx="927723" cy="387480"/>
            <a:chOff x="5892800" y="3496733"/>
            <a:chExt cx="853048" cy="355676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9CBB4A1-E728-4A3B-B8F0-D48B7A7B4304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3D8AFEC-7816-47BB-A995-1EE04B6D4202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07CB95-6D6F-46AB-91CE-8939F2CED0E2}"/>
                </a:ext>
              </a:extLst>
            </p:cNvPr>
            <p:cNvSpPr txBox="1"/>
            <p:nvPr/>
          </p:nvSpPr>
          <p:spPr>
            <a:xfrm>
              <a:off x="6215218" y="3598146"/>
              <a:ext cx="530630" cy="2542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77mV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D19BC4-A29A-4091-B806-DD0D97E48D4A}"/>
              </a:ext>
            </a:extLst>
          </p:cNvPr>
          <p:cNvGrpSpPr/>
          <p:nvPr/>
        </p:nvGrpSpPr>
        <p:grpSpPr>
          <a:xfrm>
            <a:off x="6742316" y="2691382"/>
            <a:ext cx="988654" cy="312676"/>
            <a:chOff x="5892800" y="3496733"/>
            <a:chExt cx="988654" cy="31267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E49B02-1D31-47AA-A00D-0541DAC87BF6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CDA48B4-6C3C-4A6B-BC3D-0DA178B2DFEC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68A635-BB5C-4AD9-B1D1-4D8FEBB9657F}"/>
                </a:ext>
              </a:extLst>
            </p:cNvPr>
            <p:cNvSpPr txBox="1"/>
            <p:nvPr/>
          </p:nvSpPr>
          <p:spPr>
            <a:xfrm>
              <a:off x="6227429" y="3532410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-89mV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7B4B55-8F97-4069-AF36-4C7469CB1F42}"/>
              </a:ext>
            </a:extLst>
          </p:cNvPr>
          <p:cNvGrpSpPr/>
          <p:nvPr/>
        </p:nvGrpSpPr>
        <p:grpSpPr>
          <a:xfrm>
            <a:off x="7834515" y="2691382"/>
            <a:ext cx="941578" cy="375039"/>
            <a:chOff x="5892800" y="3496733"/>
            <a:chExt cx="941578" cy="375039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99509CA-F0AD-465C-ACE6-7EA8D65FEF0C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DD7D290-ECED-4B17-8666-B10142D04317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0A08B10-B129-4A45-A356-5DB081FC068D}"/>
                </a:ext>
              </a:extLst>
            </p:cNvPr>
            <p:cNvSpPr txBox="1"/>
            <p:nvPr/>
          </p:nvSpPr>
          <p:spPr>
            <a:xfrm>
              <a:off x="6180353" y="3594773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-71mV</a:t>
              </a: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13CC7F-7E77-4CF7-AEF7-BC2A7AB534A3}"/>
              </a:ext>
            </a:extLst>
          </p:cNvPr>
          <p:cNvCxnSpPr>
            <a:cxnSpLocks/>
          </p:cNvCxnSpPr>
          <p:nvPr/>
        </p:nvCxnSpPr>
        <p:spPr>
          <a:xfrm>
            <a:off x="5751719" y="2792983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F72347-766C-4626-B23F-2F65BB1020FA}"/>
              </a:ext>
            </a:extLst>
          </p:cNvPr>
          <p:cNvCxnSpPr>
            <a:cxnSpLocks/>
          </p:cNvCxnSpPr>
          <p:nvPr/>
        </p:nvCxnSpPr>
        <p:spPr>
          <a:xfrm>
            <a:off x="6970921" y="2801444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545E7A8-EF25-444A-AD5C-6C7F1E06E0BD}"/>
              </a:ext>
            </a:extLst>
          </p:cNvPr>
          <p:cNvCxnSpPr>
            <a:cxnSpLocks/>
          </p:cNvCxnSpPr>
          <p:nvPr/>
        </p:nvCxnSpPr>
        <p:spPr>
          <a:xfrm>
            <a:off x="8071586" y="2801449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CC69D34-ADB2-4C61-917F-2ACDB513499C}"/>
              </a:ext>
            </a:extLst>
          </p:cNvPr>
          <p:cNvGrpSpPr/>
          <p:nvPr/>
        </p:nvGrpSpPr>
        <p:grpSpPr>
          <a:xfrm>
            <a:off x="5379184" y="1810850"/>
            <a:ext cx="381000" cy="685800"/>
            <a:chOff x="5562600" y="3429000"/>
            <a:chExt cx="381000" cy="6858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6CDDB89-DBD3-4EED-A669-172704B97FFF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591CE3-260E-4CDD-960E-AE145A48B65D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B7F0BA0-9723-432E-BD17-EFF4E034D3C2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A47F34A-98CC-4361-A732-42DF2574E3B9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62F351F-F850-44F9-8031-2C97D2A5EDEF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DBC05E-A97F-4A7F-81F9-6499B6E0B821}"/>
              </a:ext>
            </a:extLst>
          </p:cNvPr>
          <p:cNvCxnSpPr>
            <a:cxnSpLocks/>
          </p:cNvCxnSpPr>
          <p:nvPr/>
        </p:nvCxnSpPr>
        <p:spPr>
          <a:xfrm>
            <a:off x="5751717" y="2479718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7F738DE-9A89-4010-B490-6BB8B0C035FA}"/>
              </a:ext>
            </a:extLst>
          </p:cNvPr>
          <p:cNvGrpSpPr/>
          <p:nvPr/>
        </p:nvGrpSpPr>
        <p:grpSpPr>
          <a:xfrm>
            <a:off x="6581450" y="1810848"/>
            <a:ext cx="381000" cy="685800"/>
            <a:chOff x="5562600" y="3429000"/>
            <a:chExt cx="381000" cy="6858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A22CEEE-D1C6-4297-96FA-15C05C312C4D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A34693-DC65-4DF9-B01B-0D88DC4E8994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CF96C5-BBCE-4D4A-9DE4-0EB49EC4FCE7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750CBD-FF09-4521-80D1-063639577DB7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30310B-58C3-407A-821D-34E7A1C47D84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3E6391-E218-455F-ABAF-E0913F42BE6A}"/>
              </a:ext>
            </a:extLst>
          </p:cNvPr>
          <p:cNvCxnSpPr>
            <a:cxnSpLocks/>
          </p:cNvCxnSpPr>
          <p:nvPr/>
        </p:nvCxnSpPr>
        <p:spPr>
          <a:xfrm>
            <a:off x="6953983" y="247971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9275C33-6A56-4291-8757-1F9DE48ADB59}"/>
              </a:ext>
            </a:extLst>
          </p:cNvPr>
          <p:cNvGrpSpPr/>
          <p:nvPr/>
        </p:nvGrpSpPr>
        <p:grpSpPr>
          <a:xfrm>
            <a:off x="7699054" y="1810845"/>
            <a:ext cx="381000" cy="685800"/>
            <a:chOff x="5562600" y="3429000"/>
            <a:chExt cx="381000" cy="6858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2FCE7DB-2E74-4E46-94C9-1AAD2BED772A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8688567-28C5-4EF9-9528-F8335E23ED14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03DB19-D0FC-4B6C-8DF8-82E816AA5B4C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CB76EE8-4971-4D2B-A41F-1701154B5044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425998C-8636-450B-8E9C-A0ACB80B6724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CF98A6B-CEFE-42E7-A5D3-1C58FCEDD3DE}"/>
              </a:ext>
            </a:extLst>
          </p:cNvPr>
          <p:cNvCxnSpPr>
            <a:cxnSpLocks/>
          </p:cNvCxnSpPr>
          <p:nvPr/>
        </p:nvCxnSpPr>
        <p:spPr>
          <a:xfrm>
            <a:off x="8071587" y="2479713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C74111-405B-4778-B182-9A8C0E7D5600}"/>
              </a:ext>
            </a:extLst>
          </p:cNvPr>
          <p:cNvCxnSpPr>
            <a:cxnSpLocks/>
          </p:cNvCxnSpPr>
          <p:nvPr/>
        </p:nvCxnSpPr>
        <p:spPr>
          <a:xfrm>
            <a:off x="4766055" y="1590715"/>
            <a:ext cx="311079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1F43C6-C52A-4A49-B7F1-EA0EBD8B2B0D}"/>
              </a:ext>
            </a:extLst>
          </p:cNvPr>
          <p:cNvCxnSpPr>
            <a:cxnSpLocks/>
          </p:cNvCxnSpPr>
          <p:nvPr/>
        </p:nvCxnSpPr>
        <p:spPr>
          <a:xfrm>
            <a:off x="5548512" y="159918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D9A2430-1F69-475A-8C80-9619ACE3E19C}"/>
              </a:ext>
            </a:extLst>
          </p:cNvPr>
          <p:cNvCxnSpPr>
            <a:cxnSpLocks/>
          </p:cNvCxnSpPr>
          <p:nvPr/>
        </p:nvCxnSpPr>
        <p:spPr>
          <a:xfrm>
            <a:off x="6750778" y="161611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0CE4662-4D5A-4896-880E-159196E2C9A0}"/>
              </a:ext>
            </a:extLst>
          </p:cNvPr>
          <p:cNvCxnSpPr>
            <a:cxnSpLocks/>
          </p:cNvCxnSpPr>
          <p:nvPr/>
        </p:nvCxnSpPr>
        <p:spPr>
          <a:xfrm>
            <a:off x="7859911" y="1607653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8730E1-264A-4BA9-937E-D6E7A0000BC5}"/>
              </a:ext>
            </a:extLst>
          </p:cNvPr>
          <p:cNvSpPr txBox="1"/>
          <p:nvPr/>
        </p:nvSpPr>
        <p:spPr>
          <a:xfrm>
            <a:off x="4959224" y="2759118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ECF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970DD2-7A85-43A5-A2F2-280986054469}"/>
              </a:ext>
            </a:extLst>
          </p:cNvPr>
          <p:cNvSpPr txBox="1"/>
          <p:nvPr/>
        </p:nvSpPr>
        <p:spPr>
          <a:xfrm>
            <a:off x="6276653" y="1167384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ICF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C963C50-8FB7-42D1-B30C-7464E4D42B72}"/>
              </a:ext>
            </a:extLst>
          </p:cNvPr>
          <p:cNvCxnSpPr>
            <a:cxnSpLocks/>
          </p:cNvCxnSpPr>
          <p:nvPr/>
        </p:nvCxnSpPr>
        <p:spPr>
          <a:xfrm>
            <a:off x="5078621" y="2174918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84E3AE8-B1B2-4DAB-AA9A-4F57459F03FF}"/>
              </a:ext>
            </a:extLst>
          </p:cNvPr>
          <p:cNvCxnSpPr>
            <a:cxnSpLocks/>
          </p:cNvCxnSpPr>
          <p:nvPr/>
        </p:nvCxnSpPr>
        <p:spPr>
          <a:xfrm>
            <a:off x="4769578" y="1565316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C1447C6-60AF-4D14-BA31-E91505A3FBEC}"/>
              </a:ext>
            </a:extLst>
          </p:cNvPr>
          <p:cNvSpPr/>
          <p:nvPr/>
        </p:nvSpPr>
        <p:spPr>
          <a:xfrm>
            <a:off x="4625655" y="1980182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2AD86A9-F188-4871-8F69-26D06AEC3134}"/>
              </a:ext>
            </a:extLst>
          </p:cNvPr>
          <p:cNvCxnSpPr>
            <a:cxnSpLocks/>
          </p:cNvCxnSpPr>
          <p:nvPr/>
        </p:nvCxnSpPr>
        <p:spPr>
          <a:xfrm>
            <a:off x="4765355" y="2166449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F8E56D2-F622-4517-B622-3B0CC0554F34}"/>
              </a:ext>
            </a:extLst>
          </p:cNvPr>
          <p:cNvSpPr txBox="1"/>
          <p:nvPr/>
        </p:nvSpPr>
        <p:spPr>
          <a:xfrm>
            <a:off x="4447851" y="1641512"/>
            <a:ext cx="2837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 err="1"/>
              <a:t>I</a:t>
            </a:r>
            <a:r>
              <a:rPr lang="en-US" sz="2000" baseline="-25000" dirty="0" err="1"/>
              <a:t>Na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D67F14-3B3A-4D8C-8B2E-4BF633E44D5E}"/>
              </a:ext>
            </a:extLst>
          </p:cNvPr>
          <p:cNvSpPr txBox="1"/>
          <p:nvPr/>
        </p:nvSpPr>
        <p:spPr>
          <a:xfrm>
            <a:off x="5091317" y="1633047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/>
              <a:t>I</a:t>
            </a:r>
            <a:r>
              <a:rPr lang="en-US" sz="2000" baseline="-25000" dirty="0"/>
              <a:t>K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64641F3-C584-4D41-B1A4-3ACEE76000EC}"/>
                  </a:ext>
                </a:extLst>
              </p:cNvPr>
              <p:cNvSpPr/>
              <p:nvPr/>
            </p:nvSpPr>
            <p:spPr>
              <a:xfrm>
                <a:off x="5901823" y="2414173"/>
                <a:ext cx="479991" cy="406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64641F3-C584-4D41-B1A4-3ACEE7600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823" y="2414173"/>
                <a:ext cx="479991" cy="406201"/>
              </a:xfrm>
              <a:prstGeom prst="rect">
                <a:avLst/>
              </a:prstGeom>
              <a:blipFill>
                <a:blip r:embed="rId4"/>
                <a:stretch>
                  <a:fillRect r="-11392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1EDE3FF-D4EA-4AE6-861A-5F6F8D39B6B6}"/>
                  </a:ext>
                </a:extLst>
              </p:cNvPr>
              <p:cNvSpPr/>
              <p:nvPr/>
            </p:nvSpPr>
            <p:spPr>
              <a:xfrm>
                <a:off x="7159097" y="2414974"/>
                <a:ext cx="479991" cy="4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1EDE3FF-D4EA-4AE6-861A-5F6F8D39B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97" y="2414974"/>
                <a:ext cx="479991" cy="404598"/>
              </a:xfrm>
              <a:prstGeom prst="rect">
                <a:avLst/>
              </a:prstGeom>
              <a:blipFill>
                <a:blip r:embed="rId5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3A0877C-7B42-472D-8FA0-2A430FC2B73D}"/>
                  </a:ext>
                </a:extLst>
              </p:cNvPr>
              <p:cNvSpPr/>
              <p:nvPr/>
            </p:nvSpPr>
            <p:spPr>
              <a:xfrm>
                <a:off x="8296102" y="2479713"/>
                <a:ext cx="479991" cy="41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3A0877C-7B42-472D-8FA0-2A430FC2B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102" y="2479713"/>
                <a:ext cx="479991" cy="412870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8020AD0-5C59-4F96-A20A-661C5709BBDB}"/>
              </a:ext>
            </a:extLst>
          </p:cNvPr>
          <p:cNvGrpSpPr/>
          <p:nvPr/>
        </p:nvGrpSpPr>
        <p:grpSpPr>
          <a:xfrm>
            <a:off x="5707055" y="1886688"/>
            <a:ext cx="2529160" cy="324711"/>
            <a:chOff x="4215522" y="1303186"/>
            <a:chExt cx="2529160" cy="32471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05938F2-8C4F-4E97-8898-AB7AA87EF69D}"/>
                </a:ext>
              </a:extLst>
            </p:cNvPr>
            <p:cNvSpPr txBox="1"/>
            <p:nvPr/>
          </p:nvSpPr>
          <p:spPr>
            <a:xfrm>
              <a:off x="4215522" y="1320120"/>
              <a:ext cx="19236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.4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9BA480A-F6E3-4217-8242-8DC17A5DEAF9}"/>
                </a:ext>
              </a:extLst>
            </p:cNvPr>
            <p:cNvSpPr txBox="1"/>
            <p:nvPr/>
          </p:nvSpPr>
          <p:spPr>
            <a:xfrm>
              <a:off x="5366989" y="1303186"/>
              <a:ext cx="32060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2.2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FA385F-C9C2-4D12-A21C-F6487FAB898B}"/>
                </a:ext>
              </a:extLst>
            </p:cNvPr>
            <p:cNvSpPr txBox="1"/>
            <p:nvPr/>
          </p:nvSpPr>
          <p:spPr>
            <a:xfrm>
              <a:off x="6552322" y="1320120"/>
              <a:ext cx="19236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.4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E8F85851-FB61-4062-8D61-EE985A68D2A8}"/>
              </a:ext>
            </a:extLst>
          </p:cNvPr>
          <p:cNvSpPr txBox="1"/>
          <p:nvPr/>
        </p:nvSpPr>
        <p:spPr>
          <a:xfrm>
            <a:off x="4335999" y="2371892"/>
            <a:ext cx="11541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60          40</a:t>
            </a:r>
          </a:p>
        </p:txBody>
      </p:sp>
    </p:spTree>
    <p:extLst>
      <p:ext uri="{BB962C8B-B14F-4D97-AF65-F5344CB8AC3E}">
        <p14:creationId xmlns:p14="http://schemas.microsoft.com/office/powerpoint/2010/main" val="3626333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7B55-C28D-4FBC-B30A-1D389918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KCL = biology?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D58CB-9F18-4664-B8EF-D9EE1FA4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7D65DAF4-CB5F-4DEB-B9A0-E39028F54042}"/>
              </a:ext>
            </a:extLst>
          </p:cNvPr>
          <p:cNvSpPr txBox="1">
            <a:spLocks/>
          </p:cNvSpPr>
          <p:nvPr/>
        </p:nvSpPr>
        <p:spPr bwMode="auto">
          <a:xfrm>
            <a:off x="210956" y="3337560"/>
            <a:ext cx="8822870" cy="288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What is KCL really doing?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It’s saying that the sum of currents into the node = 0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We already said the cell quickly settles at a </a:t>
            </a:r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where net flux = 0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These are the same thing!</a:t>
            </a:r>
          </a:p>
          <a:p>
            <a:r>
              <a:rPr lang="en-US" sz="2400" dirty="0"/>
              <a:t>KCL computes the </a:t>
            </a:r>
            <a:r>
              <a:rPr lang="en-US" sz="2400" i="1" dirty="0" err="1"/>
              <a:t>V</a:t>
            </a:r>
            <a:r>
              <a:rPr lang="en-US" sz="2400" baseline="-25000" dirty="0" err="1"/>
              <a:t>mem</a:t>
            </a:r>
            <a:r>
              <a:rPr lang="en-US" sz="2400" dirty="0"/>
              <a:t> that we quickly settle to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But ignores how long it takes to get there </a:t>
            </a:r>
          </a:p>
          <a:p>
            <a:endParaRPr lang="en-US" sz="24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3C715A8-9C94-4891-90F5-D91AB0B64ED0}"/>
              </a:ext>
            </a:extLst>
          </p:cNvPr>
          <p:cNvCxnSpPr>
            <a:cxnSpLocks/>
          </p:cNvCxnSpPr>
          <p:nvPr/>
        </p:nvCxnSpPr>
        <p:spPr>
          <a:xfrm>
            <a:off x="5082844" y="1573785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EC367E1-EA9E-4130-83C0-20BA7DE289B8}"/>
              </a:ext>
            </a:extLst>
          </p:cNvPr>
          <p:cNvSpPr/>
          <p:nvPr/>
        </p:nvSpPr>
        <p:spPr>
          <a:xfrm>
            <a:off x="4938921" y="1988651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F2181-E4D5-4A37-9D1E-823450D73AC0}"/>
              </a:ext>
            </a:extLst>
          </p:cNvPr>
          <p:cNvCxnSpPr>
            <a:cxnSpLocks/>
          </p:cNvCxnSpPr>
          <p:nvPr/>
        </p:nvCxnSpPr>
        <p:spPr>
          <a:xfrm>
            <a:off x="4774522" y="3165514"/>
            <a:ext cx="33055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B2F32A-AE63-4E3B-B9C8-716D72546324}"/>
              </a:ext>
            </a:extLst>
          </p:cNvPr>
          <p:cNvGrpSpPr/>
          <p:nvPr/>
        </p:nvGrpSpPr>
        <p:grpSpPr>
          <a:xfrm>
            <a:off x="5514644" y="2713336"/>
            <a:ext cx="927723" cy="387480"/>
            <a:chOff x="5892800" y="3496733"/>
            <a:chExt cx="853048" cy="355676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9CBB4A1-E728-4A3B-B8F0-D48B7A7B4304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3D8AFEC-7816-47BB-A995-1EE04B6D4202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07CB95-6D6F-46AB-91CE-8939F2CED0E2}"/>
                </a:ext>
              </a:extLst>
            </p:cNvPr>
            <p:cNvSpPr txBox="1"/>
            <p:nvPr/>
          </p:nvSpPr>
          <p:spPr>
            <a:xfrm>
              <a:off x="6215218" y="3598146"/>
              <a:ext cx="530630" cy="2542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77mV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D19BC4-A29A-4091-B806-DD0D97E48D4A}"/>
              </a:ext>
            </a:extLst>
          </p:cNvPr>
          <p:cNvGrpSpPr/>
          <p:nvPr/>
        </p:nvGrpSpPr>
        <p:grpSpPr>
          <a:xfrm>
            <a:off x="6742316" y="2691382"/>
            <a:ext cx="988654" cy="312676"/>
            <a:chOff x="5892800" y="3496733"/>
            <a:chExt cx="988654" cy="31267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E49B02-1D31-47AA-A00D-0541DAC87BF6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CDA48B4-6C3C-4A6B-BC3D-0DA178B2DFEC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68A635-BB5C-4AD9-B1D1-4D8FEBB9657F}"/>
                </a:ext>
              </a:extLst>
            </p:cNvPr>
            <p:cNvSpPr txBox="1"/>
            <p:nvPr/>
          </p:nvSpPr>
          <p:spPr>
            <a:xfrm>
              <a:off x="6227429" y="3532410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-89mV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7B4B55-8F97-4069-AF36-4C7469CB1F42}"/>
              </a:ext>
            </a:extLst>
          </p:cNvPr>
          <p:cNvGrpSpPr/>
          <p:nvPr/>
        </p:nvGrpSpPr>
        <p:grpSpPr>
          <a:xfrm>
            <a:off x="7834515" y="2691382"/>
            <a:ext cx="941578" cy="375039"/>
            <a:chOff x="5892800" y="3496733"/>
            <a:chExt cx="941578" cy="375039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99509CA-F0AD-465C-ACE6-7EA8D65FEF0C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DD7D290-ECED-4B17-8666-B10142D04317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0A08B10-B129-4A45-A356-5DB081FC068D}"/>
                </a:ext>
              </a:extLst>
            </p:cNvPr>
            <p:cNvSpPr txBox="1"/>
            <p:nvPr/>
          </p:nvSpPr>
          <p:spPr>
            <a:xfrm>
              <a:off x="6180353" y="3594773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-71mV</a:t>
              </a: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13CC7F-7E77-4CF7-AEF7-BC2A7AB534A3}"/>
              </a:ext>
            </a:extLst>
          </p:cNvPr>
          <p:cNvCxnSpPr>
            <a:cxnSpLocks/>
          </p:cNvCxnSpPr>
          <p:nvPr/>
        </p:nvCxnSpPr>
        <p:spPr>
          <a:xfrm>
            <a:off x="5751719" y="2792983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F72347-766C-4626-B23F-2F65BB1020FA}"/>
              </a:ext>
            </a:extLst>
          </p:cNvPr>
          <p:cNvCxnSpPr>
            <a:cxnSpLocks/>
          </p:cNvCxnSpPr>
          <p:nvPr/>
        </p:nvCxnSpPr>
        <p:spPr>
          <a:xfrm>
            <a:off x="6970921" y="2801444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545E7A8-EF25-444A-AD5C-6C7F1E06E0BD}"/>
              </a:ext>
            </a:extLst>
          </p:cNvPr>
          <p:cNvCxnSpPr>
            <a:cxnSpLocks/>
          </p:cNvCxnSpPr>
          <p:nvPr/>
        </p:nvCxnSpPr>
        <p:spPr>
          <a:xfrm>
            <a:off x="8071586" y="2801449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CC69D34-ADB2-4C61-917F-2ACDB513499C}"/>
              </a:ext>
            </a:extLst>
          </p:cNvPr>
          <p:cNvGrpSpPr/>
          <p:nvPr/>
        </p:nvGrpSpPr>
        <p:grpSpPr>
          <a:xfrm>
            <a:off x="5379184" y="1810850"/>
            <a:ext cx="381000" cy="685800"/>
            <a:chOff x="5562600" y="3429000"/>
            <a:chExt cx="381000" cy="6858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6CDDB89-DBD3-4EED-A669-172704B97FFF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591CE3-260E-4CDD-960E-AE145A48B65D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B7F0BA0-9723-432E-BD17-EFF4E034D3C2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A47F34A-98CC-4361-A732-42DF2574E3B9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62F351F-F850-44F9-8031-2C97D2A5EDEF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DBC05E-A97F-4A7F-81F9-6499B6E0B821}"/>
              </a:ext>
            </a:extLst>
          </p:cNvPr>
          <p:cNvCxnSpPr>
            <a:cxnSpLocks/>
          </p:cNvCxnSpPr>
          <p:nvPr/>
        </p:nvCxnSpPr>
        <p:spPr>
          <a:xfrm>
            <a:off x="5751717" y="2479718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7F738DE-9A89-4010-B490-6BB8B0C035FA}"/>
              </a:ext>
            </a:extLst>
          </p:cNvPr>
          <p:cNvGrpSpPr/>
          <p:nvPr/>
        </p:nvGrpSpPr>
        <p:grpSpPr>
          <a:xfrm>
            <a:off x="6581450" y="1810848"/>
            <a:ext cx="381000" cy="685800"/>
            <a:chOff x="5562600" y="3429000"/>
            <a:chExt cx="381000" cy="6858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A22CEEE-D1C6-4297-96FA-15C05C312C4D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A34693-DC65-4DF9-B01B-0D88DC4E8994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CF96C5-BBCE-4D4A-9DE4-0EB49EC4FCE7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750CBD-FF09-4521-80D1-063639577DB7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30310B-58C3-407A-821D-34E7A1C47D84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3E6391-E218-455F-ABAF-E0913F42BE6A}"/>
              </a:ext>
            </a:extLst>
          </p:cNvPr>
          <p:cNvCxnSpPr>
            <a:cxnSpLocks/>
          </p:cNvCxnSpPr>
          <p:nvPr/>
        </p:nvCxnSpPr>
        <p:spPr>
          <a:xfrm>
            <a:off x="6953983" y="247971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9275C33-6A56-4291-8757-1F9DE48ADB59}"/>
              </a:ext>
            </a:extLst>
          </p:cNvPr>
          <p:cNvGrpSpPr/>
          <p:nvPr/>
        </p:nvGrpSpPr>
        <p:grpSpPr>
          <a:xfrm>
            <a:off x="7699054" y="1810845"/>
            <a:ext cx="381000" cy="685800"/>
            <a:chOff x="5562600" y="3429000"/>
            <a:chExt cx="381000" cy="6858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2FCE7DB-2E74-4E46-94C9-1AAD2BED772A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8688567-28C5-4EF9-9528-F8335E23ED14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03DB19-D0FC-4B6C-8DF8-82E816AA5B4C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CB76EE8-4971-4D2B-A41F-1701154B5044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425998C-8636-450B-8E9C-A0ACB80B6724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CF98A6B-CEFE-42E7-A5D3-1C58FCEDD3DE}"/>
              </a:ext>
            </a:extLst>
          </p:cNvPr>
          <p:cNvCxnSpPr>
            <a:cxnSpLocks/>
          </p:cNvCxnSpPr>
          <p:nvPr/>
        </p:nvCxnSpPr>
        <p:spPr>
          <a:xfrm>
            <a:off x="8071587" y="2479713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C74111-405B-4778-B182-9A8C0E7D5600}"/>
              </a:ext>
            </a:extLst>
          </p:cNvPr>
          <p:cNvCxnSpPr>
            <a:cxnSpLocks/>
          </p:cNvCxnSpPr>
          <p:nvPr/>
        </p:nvCxnSpPr>
        <p:spPr>
          <a:xfrm>
            <a:off x="4766055" y="1590715"/>
            <a:ext cx="311079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1F43C6-C52A-4A49-B7F1-EA0EBD8B2B0D}"/>
              </a:ext>
            </a:extLst>
          </p:cNvPr>
          <p:cNvCxnSpPr>
            <a:cxnSpLocks/>
          </p:cNvCxnSpPr>
          <p:nvPr/>
        </p:nvCxnSpPr>
        <p:spPr>
          <a:xfrm>
            <a:off x="5548512" y="159918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D9A2430-1F69-475A-8C80-9619ACE3E19C}"/>
              </a:ext>
            </a:extLst>
          </p:cNvPr>
          <p:cNvCxnSpPr>
            <a:cxnSpLocks/>
          </p:cNvCxnSpPr>
          <p:nvPr/>
        </p:nvCxnSpPr>
        <p:spPr>
          <a:xfrm>
            <a:off x="6750778" y="161611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0CE4662-4D5A-4896-880E-159196E2C9A0}"/>
              </a:ext>
            </a:extLst>
          </p:cNvPr>
          <p:cNvCxnSpPr>
            <a:cxnSpLocks/>
          </p:cNvCxnSpPr>
          <p:nvPr/>
        </p:nvCxnSpPr>
        <p:spPr>
          <a:xfrm>
            <a:off x="7859911" y="1607653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8730E1-264A-4BA9-937E-D6E7A0000BC5}"/>
              </a:ext>
            </a:extLst>
          </p:cNvPr>
          <p:cNvSpPr txBox="1"/>
          <p:nvPr/>
        </p:nvSpPr>
        <p:spPr>
          <a:xfrm>
            <a:off x="4959224" y="2759118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ECF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970DD2-7A85-43A5-A2F2-280986054469}"/>
              </a:ext>
            </a:extLst>
          </p:cNvPr>
          <p:cNvSpPr txBox="1"/>
          <p:nvPr/>
        </p:nvSpPr>
        <p:spPr>
          <a:xfrm>
            <a:off x="6276653" y="1167384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ICF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C963C50-8FB7-42D1-B30C-7464E4D42B72}"/>
              </a:ext>
            </a:extLst>
          </p:cNvPr>
          <p:cNvCxnSpPr>
            <a:cxnSpLocks/>
          </p:cNvCxnSpPr>
          <p:nvPr/>
        </p:nvCxnSpPr>
        <p:spPr>
          <a:xfrm>
            <a:off x="5078621" y="2174918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84E3AE8-B1B2-4DAB-AA9A-4F57459F03FF}"/>
              </a:ext>
            </a:extLst>
          </p:cNvPr>
          <p:cNvCxnSpPr>
            <a:cxnSpLocks/>
          </p:cNvCxnSpPr>
          <p:nvPr/>
        </p:nvCxnSpPr>
        <p:spPr>
          <a:xfrm>
            <a:off x="4769578" y="1565316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C1447C6-60AF-4D14-BA31-E91505A3FBEC}"/>
              </a:ext>
            </a:extLst>
          </p:cNvPr>
          <p:cNvSpPr/>
          <p:nvPr/>
        </p:nvSpPr>
        <p:spPr>
          <a:xfrm>
            <a:off x="4625655" y="1980182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2AD86A9-F188-4871-8F69-26D06AEC3134}"/>
              </a:ext>
            </a:extLst>
          </p:cNvPr>
          <p:cNvCxnSpPr>
            <a:cxnSpLocks/>
          </p:cNvCxnSpPr>
          <p:nvPr/>
        </p:nvCxnSpPr>
        <p:spPr>
          <a:xfrm>
            <a:off x="4765355" y="2166449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F8E56D2-F622-4517-B622-3B0CC0554F34}"/>
              </a:ext>
            </a:extLst>
          </p:cNvPr>
          <p:cNvSpPr txBox="1"/>
          <p:nvPr/>
        </p:nvSpPr>
        <p:spPr>
          <a:xfrm>
            <a:off x="4447851" y="1641512"/>
            <a:ext cx="2837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 err="1"/>
              <a:t>I</a:t>
            </a:r>
            <a:r>
              <a:rPr lang="en-US" sz="2000" baseline="-25000" dirty="0" err="1"/>
              <a:t>Na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D67F14-3B3A-4D8C-8B2E-4BF633E44D5E}"/>
              </a:ext>
            </a:extLst>
          </p:cNvPr>
          <p:cNvSpPr txBox="1"/>
          <p:nvPr/>
        </p:nvSpPr>
        <p:spPr>
          <a:xfrm>
            <a:off x="5091317" y="1633047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/>
              <a:t>I</a:t>
            </a:r>
            <a:r>
              <a:rPr lang="en-US" sz="2000" baseline="-25000" dirty="0"/>
              <a:t>K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64641F3-C584-4D41-B1A4-3ACEE76000EC}"/>
                  </a:ext>
                </a:extLst>
              </p:cNvPr>
              <p:cNvSpPr/>
              <p:nvPr/>
            </p:nvSpPr>
            <p:spPr>
              <a:xfrm>
                <a:off x="5901823" y="2414173"/>
                <a:ext cx="479991" cy="406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64641F3-C584-4D41-B1A4-3ACEE7600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823" y="2414173"/>
                <a:ext cx="479991" cy="406201"/>
              </a:xfrm>
              <a:prstGeom prst="rect">
                <a:avLst/>
              </a:prstGeom>
              <a:blipFill>
                <a:blip r:embed="rId3"/>
                <a:stretch>
                  <a:fillRect r="-11392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1EDE3FF-D4EA-4AE6-861A-5F6F8D39B6B6}"/>
                  </a:ext>
                </a:extLst>
              </p:cNvPr>
              <p:cNvSpPr/>
              <p:nvPr/>
            </p:nvSpPr>
            <p:spPr>
              <a:xfrm>
                <a:off x="7159097" y="2414974"/>
                <a:ext cx="479991" cy="4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1EDE3FF-D4EA-4AE6-861A-5F6F8D39B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97" y="2414974"/>
                <a:ext cx="479991" cy="404598"/>
              </a:xfrm>
              <a:prstGeom prst="rect">
                <a:avLst/>
              </a:prstGeom>
              <a:blipFill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3A0877C-7B42-472D-8FA0-2A430FC2B73D}"/>
                  </a:ext>
                </a:extLst>
              </p:cNvPr>
              <p:cNvSpPr/>
              <p:nvPr/>
            </p:nvSpPr>
            <p:spPr>
              <a:xfrm>
                <a:off x="8296102" y="2479713"/>
                <a:ext cx="479991" cy="41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3A0877C-7B42-472D-8FA0-2A430FC2B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102" y="2479713"/>
                <a:ext cx="479991" cy="412870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8020AD0-5C59-4F96-A20A-661C5709BBDB}"/>
              </a:ext>
            </a:extLst>
          </p:cNvPr>
          <p:cNvGrpSpPr/>
          <p:nvPr/>
        </p:nvGrpSpPr>
        <p:grpSpPr>
          <a:xfrm>
            <a:off x="5707055" y="1886688"/>
            <a:ext cx="2529160" cy="324711"/>
            <a:chOff x="4215522" y="1303186"/>
            <a:chExt cx="2529160" cy="32471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05938F2-8C4F-4E97-8898-AB7AA87EF69D}"/>
                </a:ext>
              </a:extLst>
            </p:cNvPr>
            <p:cNvSpPr txBox="1"/>
            <p:nvPr/>
          </p:nvSpPr>
          <p:spPr>
            <a:xfrm>
              <a:off x="4215522" y="1320120"/>
              <a:ext cx="19236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.4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9BA480A-F6E3-4217-8242-8DC17A5DEAF9}"/>
                </a:ext>
              </a:extLst>
            </p:cNvPr>
            <p:cNvSpPr txBox="1"/>
            <p:nvPr/>
          </p:nvSpPr>
          <p:spPr>
            <a:xfrm>
              <a:off x="5366989" y="1303186"/>
              <a:ext cx="32060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2.2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FA385F-C9C2-4D12-A21C-F6487FAB898B}"/>
                </a:ext>
              </a:extLst>
            </p:cNvPr>
            <p:cNvSpPr txBox="1"/>
            <p:nvPr/>
          </p:nvSpPr>
          <p:spPr>
            <a:xfrm>
              <a:off x="6552322" y="1320120"/>
              <a:ext cx="19236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.4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E8F85851-FB61-4062-8D61-EE985A68D2A8}"/>
              </a:ext>
            </a:extLst>
          </p:cNvPr>
          <p:cNvSpPr txBox="1"/>
          <p:nvPr/>
        </p:nvSpPr>
        <p:spPr>
          <a:xfrm>
            <a:off x="4335999" y="2371892"/>
            <a:ext cx="11541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60          40</a:t>
            </a:r>
          </a:p>
        </p:txBody>
      </p:sp>
    </p:spTree>
    <p:extLst>
      <p:ext uri="{BB962C8B-B14F-4D97-AF65-F5344CB8AC3E}">
        <p14:creationId xmlns:p14="http://schemas.microsoft.com/office/powerpoint/2010/main" val="30815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7B55-C28D-4FBC-B30A-1D389918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ion currents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D58CB-9F18-4664-B8EF-D9EE1FA4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46160" y="6443606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7D65DAF4-CB5F-4DEB-B9A0-E39028F54042}"/>
              </a:ext>
            </a:extLst>
          </p:cNvPr>
          <p:cNvSpPr txBox="1">
            <a:spLocks/>
          </p:cNvSpPr>
          <p:nvPr/>
        </p:nvSpPr>
        <p:spPr bwMode="auto">
          <a:xfrm>
            <a:off x="108216" y="3008790"/>
            <a:ext cx="6354011" cy="3656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Cl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Voltage drop across resistor = (-71) - (-71) = 0 mV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Current = V/R = 0</a:t>
            </a:r>
          </a:p>
          <a:p>
            <a:r>
              <a:rPr lang="en-US" sz="2400" dirty="0"/>
              <a:t>Na: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ion channel = (77 - -71) * .4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60 entering the cell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pump = 60 leaving the cell</a:t>
            </a:r>
          </a:p>
          <a:p>
            <a:r>
              <a:rPr lang="en-US" sz="2400" dirty="0"/>
              <a:t>K: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ion channel = (-89 - -71) * 2.2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-40 entering the cell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pump = 40 entering the cell</a:t>
            </a:r>
          </a:p>
          <a:p>
            <a:endParaRPr lang="en-US" sz="2000" dirty="0"/>
          </a:p>
          <a:p>
            <a:endParaRPr lang="en-US" sz="24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3C715A8-9C94-4891-90F5-D91AB0B64ED0}"/>
              </a:ext>
            </a:extLst>
          </p:cNvPr>
          <p:cNvCxnSpPr>
            <a:cxnSpLocks/>
          </p:cNvCxnSpPr>
          <p:nvPr/>
        </p:nvCxnSpPr>
        <p:spPr>
          <a:xfrm>
            <a:off x="5082844" y="1573785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EC367E1-EA9E-4130-83C0-20BA7DE289B8}"/>
              </a:ext>
            </a:extLst>
          </p:cNvPr>
          <p:cNvSpPr/>
          <p:nvPr/>
        </p:nvSpPr>
        <p:spPr>
          <a:xfrm>
            <a:off x="4938921" y="1988651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F2181-E4D5-4A37-9D1E-823450D73AC0}"/>
              </a:ext>
            </a:extLst>
          </p:cNvPr>
          <p:cNvCxnSpPr>
            <a:cxnSpLocks/>
          </p:cNvCxnSpPr>
          <p:nvPr/>
        </p:nvCxnSpPr>
        <p:spPr>
          <a:xfrm>
            <a:off x="4774522" y="3165514"/>
            <a:ext cx="33055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B2F32A-AE63-4E3B-B9C8-716D72546324}"/>
              </a:ext>
            </a:extLst>
          </p:cNvPr>
          <p:cNvGrpSpPr/>
          <p:nvPr/>
        </p:nvGrpSpPr>
        <p:grpSpPr>
          <a:xfrm>
            <a:off x="5514644" y="2713336"/>
            <a:ext cx="927723" cy="387480"/>
            <a:chOff x="5892800" y="3496733"/>
            <a:chExt cx="853048" cy="355676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9CBB4A1-E728-4A3B-B8F0-D48B7A7B4304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3D8AFEC-7816-47BB-A995-1EE04B6D4202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07CB95-6D6F-46AB-91CE-8939F2CED0E2}"/>
                </a:ext>
              </a:extLst>
            </p:cNvPr>
            <p:cNvSpPr txBox="1"/>
            <p:nvPr/>
          </p:nvSpPr>
          <p:spPr>
            <a:xfrm>
              <a:off x="6215218" y="3598146"/>
              <a:ext cx="530630" cy="2542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77mV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D19BC4-A29A-4091-B806-DD0D97E48D4A}"/>
              </a:ext>
            </a:extLst>
          </p:cNvPr>
          <p:cNvGrpSpPr/>
          <p:nvPr/>
        </p:nvGrpSpPr>
        <p:grpSpPr>
          <a:xfrm>
            <a:off x="6742316" y="2691382"/>
            <a:ext cx="988654" cy="312676"/>
            <a:chOff x="5892800" y="3496733"/>
            <a:chExt cx="988654" cy="31267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E49B02-1D31-47AA-A00D-0541DAC87BF6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CDA48B4-6C3C-4A6B-BC3D-0DA178B2DFEC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68A635-BB5C-4AD9-B1D1-4D8FEBB9657F}"/>
                </a:ext>
              </a:extLst>
            </p:cNvPr>
            <p:cNvSpPr txBox="1"/>
            <p:nvPr/>
          </p:nvSpPr>
          <p:spPr>
            <a:xfrm>
              <a:off x="6227429" y="3532410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-89mV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7B4B55-8F97-4069-AF36-4C7469CB1F42}"/>
              </a:ext>
            </a:extLst>
          </p:cNvPr>
          <p:cNvGrpSpPr/>
          <p:nvPr/>
        </p:nvGrpSpPr>
        <p:grpSpPr>
          <a:xfrm>
            <a:off x="7834515" y="2691382"/>
            <a:ext cx="941578" cy="375039"/>
            <a:chOff x="5892800" y="3496733"/>
            <a:chExt cx="941578" cy="375039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99509CA-F0AD-465C-ACE6-7EA8D65FEF0C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DD7D290-ECED-4B17-8666-B10142D04317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0A08B10-B129-4A45-A356-5DB081FC068D}"/>
                </a:ext>
              </a:extLst>
            </p:cNvPr>
            <p:cNvSpPr txBox="1"/>
            <p:nvPr/>
          </p:nvSpPr>
          <p:spPr>
            <a:xfrm>
              <a:off x="6180353" y="3594773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-71mV</a:t>
              </a: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13CC7F-7E77-4CF7-AEF7-BC2A7AB534A3}"/>
              </a:ext>
            </a:extLst>
          </p:cNvPr>
          <p:cNvCxnSpPr>
            <a:cxnSpLocks/>
          </p:cNvCxnSpPr>
          <p:nvPr/>
        </p:nvCxnSpPr>
        <p:spPr>
          <a:xfrm>
            <a:off x="5751719" y="2792983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F72347-766C-4626-B23F-2F65BB1020FA}"/>
              </a:ext>
            </a:extLst>
          </p:cNvPr>
          <p:cNvCxnSpPr>
            <a:cxnSpLocks/>
          </p:cNvCxnSpPr>
          <p:nvPr/>
        </p:nvCxnSpPr>
        <p:spPr>
          <a:xfrm>
            <a:off x="6970921" y="2801444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545E7A8-EF25-444A-AD5C-6C7F1E06E0BD}"/>
              </a:ext>
            </a:extLst>
          </p:cNvPr>
          <p:cNvCxnSpPr>
            <a:cxnSpLocks/>
          </p:cNvCxnSpPr>
          <p:nvPr/>
        </p:nvCxnSpPr>
        <p:spPr>
          <a:xfrm>
            <a:off x="8071586" y="2801449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CC69D34-ADB2-4C61-917F-2ACDB513499C}"/>
              </a:ext>
            </a:extLst>
          </p:cNvPr>
          <p:cNvGrpSpPr/>
          <p:nvPr/>
        </p:nvGrpSpPr>
        <p:grpSpPr>
          <a:xfrm>
            <a:off x="5379184" y="1810850"/>
            <a:ext cx="381000" cy="685800"/>
            <a:chOff x="5562600" y="3429000"/>
            <a:chExt cx="381000" cy="6858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6CDDB89-DBD3-4EED-A669-172704B97FFF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591CE3-260E-4CDD-960E-AE145A48B65D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B7F0BA0-9723-432E-BD17-EFF4E034D3C2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A47F34A-98CC-4361-A732-42DF2574E3B9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62F351F-F850-44F9-8031-2C97D2A5EDEF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DBC05E-A97F-4A7F-81F9-6499B6E0B821}"/>
              </a:ext>
            </a:extLst>
          </p:cNvPr>
          <p:cNvCxnSpPr>
            <a:cxnSpLocks/>
          </p:cNvCxnSpPr>
          <p:nvPr/>
        </p:nvCxnSpPr>
        <p:spPr>
          <a:xfrm>
            <a:off x="5751717" y="2479718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7F738DE-9A89-4010-B490-6BB8B0C035FA}"/>
              </a:ext>
            </a:extLst>
          </p:cNvPr>
          <p:cNvGrpSpPr/>
          <p:nvPr/>
        </p:nvGrpSpPr>
        <p:grpSpPr>
          <a:xfrm>
            <a:off x="6581450" y="1810848"/>
            <a:ext cx="381000" cy="685800"/>
            <a:chOff x="5562600" y="3429000"/>
            <a:chExt cx="381000" cy="6858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A22CEEE-D1C6-4297-96FA-15C05C312C4D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A34693-DC65-4DF9-B01B-0D88DC4E8994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CF96C5-BBCE-4D4A-9DE4-0EB49EC4FCE7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750CBD-FF09-4521-80D1-063639577DB7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30310B-58C3-407A-821D-34E7A1C47D84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3E6391-E218-455F-ABAF-E0913F42BE6A}"/>
              </a:ext>
            </a:extLst>
          </p:cNvPr>
          <p:cNvCxnSpPr>
            <a:cxnSpLocks/>
          </p:cNvCxnSpPr>
          <p:nvPr/>
        </p:nvCxnSpPr>
        <p:spPr>
          <a:xfrm>
            <a:off x="6953983" y="247971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9275C33-6A56-4291-8757-1F9DE48ADB59}"/>
              </a:ext>
            </a:extLst>
          </p:cNvPr>
          <p:cNvGrpSpPr/>
          <p:nvPr/>
        </p:nvGrpSpPr>
        <p:grpSpPr>
          <a:xfrm>
            <a:off x="7699054" y="1810845"/>
            <a:ext cx="381000" cy="685800"/>
            <a:chOff x="5562600" y="3429000"/>
            <a:chExt cx="381000" cy="6858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2FCE7DB-2E74-4E46-94C9-1AAD2BED772A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8688567-28C5-4EF9-9528-F8335E23ED14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03DB19-D0FC-4B6C-8DF8-82E816AA5B4C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CB76EE8-4971-4D2B-A41F-1701154B5044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425998C-8636-450B-8E9C-A0ACB80B6724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CF98A6B-CEFE-42E7-A5D3-1C58FCEDD3DE}"/>
              </a:ext>
            </a:extLst>
          </p:cNvPr>
          <p:cNvCxnSpPr>
            <a:cxnSpLocks/>
          </p:cNvCxnSpPr>
          <p:nvPr/>
        </p:nvCxnSpPr>
        <p:spPr>
          <a:xfrm>
            <a:off x="8071587" y="2479713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C74111-405B-4778-B182-9A8C0E7D5600}"/>
              </a:ext>
            </a:extLst>
          </p:cNvPr>
          <p:cNvCxnSpPr>
            <a:cxnSpLocks/>
          </p:cNvCxnSpPr>
          <p:nvPr/>
        </p:nvCxnSpPr>
        <p:spPr>
          <a:xfrm>
            <a:off x="4766055" y="1590715"/>
            <a:ext cx="311079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1F43C6-C52A-4A49-B7F1-EA0EBD8B2B0D}"/>
              </a:ext>
            </a:extLst>
          </p:cNvPr>
          <p:cNvCxnSpPr>
            <a:cxnSpLocks/>
          </p:cNvCxnSpPr>
          <p:nvPr/>
        </p:nvCxnSpPr>
        <p:spPr>
          <a:xfrm>
            <a:off x="5548512" y="159918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D9A2430-1F69-475A-8C80-9619ACE3E19C}"/>
              </a:ext>
            </a:extLst>
          </p:cNvPr>
          <p:cNvCxnSpPr>
            <a:cxnSpLocks/>
          </p:cNvCxnSpPr>
          <p:nvPr/>
        </p:nvCxnSpPr>
        <p:spPr>
          <a:xfrm>
            <a:off x="6750778" y="161611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0CE4662-4D5A-4896-880E-159196E2C9A0}"/>
              </a:ext>
            </a:extLst>
          </p:cNvPr>
          <p:cNvCxnSpPr>
            <a:cxnSpLocks/>
          </p:cNvCxnSpPr>
          <p:nvPr/>
        </p:nvCxnSpPr>
        <p:spPr>
          <a:xfrm>
            <a:off x="7859911" y="1607653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8730E1-264A-4BA9-937E-D6E7A0000BC5}"/>
              </a:ext>
            </a:extLst>
          </p:cNvPr>
          <p:cNvSpPr txBox="1"/>
          <p:nvPr/>
        </p:nvSpPr>
        <p:spPr>
          <a:xfrm>
            <a:off x="4959224" y="2759118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ECF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970DD2-7A85-43A5-A2F2-280986054469}"/>
              </a:ext>
            </a:extLst>
          </p:cNvPr>
          <p:cNvSpPr txBox="1"/>
          <p:nvPr/>
        </p:nvSpPr>
        <p:spPr>
          <a:xfrm>
            <a:off x="6276653" y="1167384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ICF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C963C50-8FB7-42D1-B30C-7464E4D42B72}"/>
              </a:ext>
            </a:extLst>
          </p:cNvPr>
          <p:cNvCxnSpPr>
            <a:cxnSpLocks/>
          </p:cNvCxnSpPr>
          <p:nvPr/>
        </p:nvCxnSpPr>
        <p:spPr>
          <a:xfrm>
            <a:off x="5078621" y="2174918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84E3AE8-B1B2-4DAB-AA9A-4F57459F03FF}"/>
              </a:ext>
            </a:extLst>
          </p:cNvPr>
          <p:cNvCxnSpPr>
            <a:cxnSpLocks/>
          </p:cNvCxnSpPr>
          <p:nvPr/>
        </p:nvCxnSpPr>
        <p:spPr>
          <a:xfrm>
            <a:off x="4769578" y="1565316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C1447C6-60AF-4D14-BA31-E91505A3FBEC}"/>
              </a:ext>
            </a:extLst>
          </p:cNvPr>
          <p:cNvSpPr/>
          <p:nvPr/>
        </p:nvSpPr>
        <p:spPr>
          <a:xfrm>
            <a:off x="4625655" y="1980182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2AD86A9-F188-4871-8F69-26D06AEC3134}"/>
              </a:ext>
            </a:extLst>
          </p:cNvPr>
          <p:cNvCxnSpPr>
            <a:cxnSpLocks/>
          </p:cNvCxnSpPr>
          <p:nvPr/>
        </p:nvCxnSpPr>
        <p:spPr>
          <a:xfrm>
            <a:off x="4765355" y="2166449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F8E56D2-F622-4517-B622-3B0CC0554F34}"/>
              </a:ext>
            </a:extLst>
          </p:cNvPr>
          <p:cNvSpPr txBox="1"/>
          <p:nvPr/>
        </p:nvSpPr>
        <p:spPr>
          <a:xfrm>
            <a:off x="4447851" y="1641512"/>
            <a:ext cx="2837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 err="1"/>
              <a:t>I</a:t>
            </a:r>
            <a:r>
              <a:rPr lang="en-US" sz="2000" baseline="-25000" dirty="0" err="1"/>
              <a:t>Na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D67F14-3B3A-4D8C-8B2E-4BF633E44D5E}"/>
              </a:ext>
            </a:extLst>
          </p:cNvPr>
          <p:cNvSpPr txBox="1"/>
          <p:nvPr/>
        </p:nvSpPr>
        <p:spPr>
          <a:xfrm>
            <a:off x="5091317" y="1633047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/>
              <a:t>I</a:t>
            </a:r>
            <a:r>
              <a:rPr lang="en-US" sz="2000" baseline="-25000" dirty="0"/>
              <a:t>K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64641F3-C584-4D41-B1A4-3ACEE76000EC}"/>
                  </a:ext>
                </a:extLst>
              </p:cNvPr>
              <p:cNvSpPr/>
              <p:nvPr/>
            </p:nvSpPr>
            <p:spPr>
              <a:xfrm>
                <a:off x="5901823" y="2414173"/>
                <a:ext cx="479991" cy="406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64641F3-C584-4D41-B1A4-3ACEE7600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823" y="2414173"/>
                <a:ext cx="479991" cy="406201"/>
              </a:xfrm>
              <a:prstGeom prst="rect">
                <a:avLst/>
              </a:prstGeom>
              <a:blipFill>
                <a:blip r:embed="rId3"/>
                <a:stretch>
                  <a:fillRect r="-11392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1EDE3FF-D4EA-4AE6-861A-5F6F8D39B6B6}"/>
                  </a:ext>
                </a:extLst>
              </p:cNvPr>
              <p:cNvSpPr/>
              <p:nvPr/>
            </p:nvSpPr>
            <p:spPr>
              <a:xfrm>
                <a:off x="7159097" y="2414974"/>
                <a:ext cx="479991" cy="4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1EDE3FF-D4EA-4AE6-861A-5F6F8D39B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97" y="2414974"/>
                <a:ext cx="479991" cy="404598"/>
              </a:xfrm>
              <a:prstGeom prst="rect">
                <a:avLst/>
              </a:prstGeom>
              <a:blipFill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3A0877C-7B42-472D-8FA0-2A430FC2B73D}"/>
                  </a:ext>
                </a:extLst>
              </p:cNvPr>
              <p:cNvSpPr/>
              <p:nvPr/>
            </p:nvSpPr>
            <p:spPr>
              <a:xfrm>
                <a:off x="8296102" y="2479713"/>
                <a:ext cx="479991" cy="41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3A0877C-7B42-472D-8FA0-2A430FC2B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102" y="2479713"/>
                <a:ext cx="479991" cy="412870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8020AD0-5C59-4F96-A20A-661C5709BBDB}"/>
              </a:ext>
            </a:extLst>
          </p:cNvPr>
          <p:cNvGrpSpPr/>
          <p:nvPr/>
        </p:nvGrpSpPr>
        <p:grpSpPr>
          <a:xfrm>
            <a:off x="5707055" y="1886688"/>
            <a:ext cx="2529160" cy="324711"/>
            <a:chOff x="4215522" y="1303186"/>
            <a:chExt cx="2529160" cy="32471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05938F2-8C4F-4E97-8898-AB7AA87EF69D}"/>
                </a:ext>
              </a:extLst>
            </p:cNvPr>
            <p:cNvSpPr txBox="1"/>
            <p:nvPr/>
          </p:nvSpPr>
          <p:spPr>
            <a:xfrm>
              <a:off x="4215522" y="1320120"/>
              <a:ext cx="19236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.4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9BA480A-F6E3-4217-8242-8DC17A5DEAF9}"/>
                </a:ext>
              </a:extLst>
            </p:cNvPr>
            <p:cNvSpPr txBox="1"/>
            <p:nvPr/>
          </p:nvSpPr>
          <p:spPr>
            <a:xfrm>
              <a:off x="5366989" y="1303186"/>
              <a:ext cx="32060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2.2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FA385F-C9C2-4D12-A21C-F6487FAB898B}"/>
                </a:ext>
              </a:extLst>
            </p:cNvPr>
            <p:cNvSpPr txBox="1"/>
            <p:nvPr/>
          </p:nvSpPr>
          <p:spPr>
            <a:xfrm>
              <a:off x="6552322" y="1320120"/>
              <a:ext cx="19236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.4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E8F85851-FB61-4062-8D61-EE985A68D2A8}"/>
              </a:ext>
            </a:extLst>
          </p:cNvPr>
          <p:cNvSpPr txBox="1"/>
          <p:nvPr/>
        </p:nvSpPr>
        <p:spPr>
          <a:xfrm>
            <a:off x="4335999" y="2371892"/>
            <a:ext cx="11541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60          40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A28ED3-7D37-44E1-AD4D-FC7BF96134A1}"/>
              </a:ext>
            </a:extLst>
          </p:cNvPr>
          <p:cNvSpPr txBox="1"/>
          <p:nvPr/>
        </p:nvSpPr>
        <p:spPr>
          <a:xfrm>
            <a:off x="7281271" y="1162914"/>
            <a:ext cx="13689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=-71mV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6877D1-2BF4-4968-A787-A267F21AFD63}"/>
              </a:ext>
            </a:extLst>
          </p:cNvPr>
          <p:cNvCxnSpPr/>
          <p:nvPr/>
        </p:nvCxnSpPr>
        <p:spPr>
          <a:xfrm flipV="1">
            <a:off x="7925095" y="1867082"/>
            <a:ext cx="0" cy="498334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74C6742-C36A-41CB-9A6A-BA394432B6B4}"/>
              </a:ext>
            </a:extLst>
          </p:cNvPr>
          <p:cNvCxnSpPr/>
          <p:nvPr/>
        </p:nvCxnSpPr>
        <p:spPr>
          <a:xfrm flipV="1">
            <a:off x="5570599" y="1875646"/>
            <a:ext cx="0" cy="498334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FC7A563-F867-4FD8-AD0B-7D2BCB6F7641}"/>
              </a:ext>
            </a:extLst>
          </p:cNvPr>
          <p:cNvCxnSpPr/>
          <p:nvPr/>
        </p:nvCxnSpPr>
        <p:spPr>
          <a:xfrm flipV="1">
            <a:off x="6770964" y="1904758"/>
            <a:ext cx="0" cy="498334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8CBA9C-3514-4990-9DFD-CE261DD9BF5B}"/>
              </a:ext>
            </a:extLst>
          </p:cNvPr>
          <p:cNvSpPr txBox="1"/>
          <p:nvPr/>
        </p:nvSpPr>
        <p:spPr>
          <a:xfrm>
            <a:off x="6042689" y="3986371"/>
            <a:ext cx="3023913" cy="15696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91440" rIns="0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Each individual ion is balanced!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That’s the definition of steady state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BEF895AE-B915-4E2A-9D55-26CFE0D4B9F9}"/>
              </a:ext>
            </a:extLst>
          </p:cNvPr>
          <p:cNvSpPr txBox="1">
            <a:spLocks/>
          </p:cNvSpPr>
          <p:nvPr/>
        </p:nvSpPr>
        <p:spPr bwMode="auto">
          <a:xfrm>
            <a:off x="157877" y="2020761"/>
            <a:ext cx="3057378" cy="75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Compute the current for each 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300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7B55-C28D-4FBC-B30A-1D389918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change </a:t>
            </a:r>
            <a:r>
              <a:rPr lang="en-US" i="1" dirty="0" err="1"/>
              <a:t>G</a:t>
            </a:r>
            <a:r>
              <a:rPr lang="en-US" baseline="-25000" dirty="0" err="1"/>
              <a:t>Na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D58CB-9F18-4664-B8EF-D9EE1FA4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46160" y="6443606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3C715A8-9C94-4891-90F5-D91AB0B64ED0}"/>
              </a:ext>
            </a:extLst>
          </p:cNvPr>
          <p:cNvCxnSpPr>
            <a:cxnSpLocks/>
          </p:cNvCxnSpPr>
          <p:nvPr/>
        </p:nvCxnSpPr>
        <p:spPr>
          <a:xfrm>
            <a:off x="5082844" y="1573785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EC367E1-EA9E-4130-83C0-20BA7DE289B8}"/>
              </a:ext>
            </a:extLst>
          </p:cNvPr>
          <p:cNvSpPr/>
          <p:nvPr/>
        </p:nvSpPr>
        <p:spPr>
          <a:xfrm>
            <a:off x="4938921" y="1988651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F2181-E4D5-4A37-9D1E-823450D73AC0}"/>
              </a:ext>
            </a:extLst>
          </p:cNvPr>
          <p:cNvCxnSpPr>
            <a:cxnSpLocks/>
          </p:cNvCxnSpPr>
          <p:nvPr/>
        </p:nvCxnSpPr>
        <p:spPr>
          <a:xfrm>
            <a:off x="4774522" y="3165514"/>
            <a:ext cx="33055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B2F32A-AE63-4E3B-B9C8-716D72546324}"/>
              </a:ext>
            </a:extLst>
          </p:cNvPr>
          <p:cNvGrpSpPr/>
          <p:nvPr/>
        </p:nvGrpSpPr>
        <p:grpSpPr>
          <a:xfrm>
            <a:off x="5514644" y="2713336"/>
            <a:ext cx="927723" cy="387480"/>
            <a:chOff x="5892800" y="3496733"/>
            <a:chExt cx="853048" cy="355676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9CBB4A1-E728-4A3B-B8F0-D48B7A7B4304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3D8AFEC-7816-47BB-A995-1EE04B6D4202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07CB95-6D6F-46AB-91CE-8939F2CED0E2}"/>
                </a:ext>
              </a:extLst>
            </p:cNvPr>
            <p:cNvSpPr txBox="1"/>
            <p:nvPr/>
          </p:nvSpPr>
          <p:spPr>
            <a:xfrm>
              <a:off x="6215218" y="3598146"/>
              <a:ext cx="530630" cy="2542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77mV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D19BC4-A29A-4091-B806-DD0D97E48D4A}"/>
              </a:ext>
            </a:extLst>
          </p:cNvPr>
          <p:cNvGrpSpPr/>
          <p:nvPr/>
        </p:nvGrpSpPr>
        <p:grpSpPr>
          <a:xfrm>
            <a:off x="6742316" y="2691382"/>
            <a:ext cx="988654" cy="312676"/>
            <a:chOff x="5892800" y="3496733"/>
            <a:chExt cx="988654" cy="31267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E49B02-1D31-47AA-A00D-0541DAC87BF6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CDA48B4-6C3C-4A6B-BC3D-0DA178B2DFEC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68A635-BB5C-4AD9-B1D1-4D8FEBB9657F}"/>
                </a:ext>
              </a:extLst>
            </p:cNvPr>
            <p:cNvSpPr txBox="1"/>
            <p:nvPr/>
          </p:nvSpPr>
          <p:spPr>
            <a:xfrm>
              <a:off x="6227429" y="3532410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-89mV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7B4B55-8F97-4069-AF36-4C7469CB1F42}"/>
              </a:ext>
            </a:extLst>
          </p:cNvPr>
          <p:cNvGrpSpPr/>
          <p:nvPr/>
        </p:nvGrpSpPr>
        <p:grpSpPr>
          <a:xfrm>
            <a:off x="7834515" y="2691382"/>
            <a:ext cx="941578" cy="375039"/>
            <a:chOff x="5892800" y="3496733"/>
            <a:chExt cx="941578" cy="375039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99509CA-F0AD-465C-ACE6-7EA8D65FEF0C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DD7D290-ECED-4B17-8666-B10142D04317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0A08B10-B129-4A45-A356-5DB081FC068D}"/>
                </a:ext>
              </a:extLst>
            </p:cNvPr>
            <p:cNvSpPr txBox="1"/>
            <p:nvPr/>
          </p:nvSpPr>
          <p:spPr>
            <a:xfrm>
              <a:off x="6180353" y="3594773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-71mV</a:t>
              </a: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13CC7F-7E77-4CF7-AEF7-BC2A7AB534A3}"/>
              </a:ext>
            </a:extLst>
          </p:cNvPr>
          <p:cNvCxnSpPr>
            <a:cxnSpLocks/>
          </p:cNvCxnSpPr>
          <p:nvPr/>
        </p:nvCxnSpPr>
        <p:spPr>
          <a:xfrm>
            <a:off x="5751719" y="2792983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F72347-766C-4626-B23F-2F65BB1020FA}"/>
              </a:ext>
            </a:extLst>
          </p:cNvPr>
          <p:cNvCxnSpPr>
            <a:cxnSpLocks/>
          </p:cNvCxnSpPr>
          <p:nvPr/>
        </p:nvCxnSpPr>
        <p:spPr>
          <a:xfrm>
            <a:off x="6970921" y="2801444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545E7A8-EF25-444A-AD5C-6C7F1E06E0BD}"/>
              </a:ext>
            </a:extLst>
          </p:cNvPr>
          <p:cNvCxnSpPr>
            <a:cxnSpLocks/>
          </p:cNvCxnSpPr>
          <p:nvPr/>
        </p:nvCxnSpPr>
        <p:spPr>
          <a:xfrm>
            <a:off x="8071586" y="2801449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CC69D34-ADB2-4C61-917F-2ACDB513499C}"/>
              </a:ext>
            </a:extLst>
          </p:cNvPr>
          <p:cNvGrpSpPr/>
          <p:nvPr/>
        </p:nvGrpSpPr>
        <p:grpSpPr>
          <a:xfrm>
            <a:off x="5379184" y="1810850"/>
            <a:ext cx="381000" cy="685800"/>
            <a:chOff x="5562600" y="3429000"/>
            <a:chExt cx="381000" cy="6858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6CDDB89-DBD3-4EED-A669-172704B97FFF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591CE3-260E-4CDD-960E-AE145A48B65D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B7F0BA0-9723-432E-BD17-EFF4E034D3C2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A47F34A-98CC-4361-A732-42DF2574E3B9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62F351F-F850-44F9-8031-2C97D2A5EDEF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DBC05E-A97F-4A7F-81F9-6499B6E0B821}"/>
              </a:ext>
            </a:extLst>
          </p:cNvPr>
          <p:cNvCxnSpPr>
            <a:cxnSpLocks/>
          </p:cNvCxnSpPr>
          <p:nvPr/>
        </p:nvCxnSpPr>
        <p:spPr>
          <a:xfrm>
            <a:off x="5751717" y="2479718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7F738DE-9A89-4010-B490-6BB8B0C035FA}"/>
              </a:ext>
            </a:extLst>
          </p:cNvPr>
          <p:cNvGrpSpPr/>
          <p:nvPr/>
        </p:nvGrpSpPr>
        <p:grpSpPr>
          <a:xfrm>
            <a:off x="6581450" y="1810848"/>
            <a:ext cx="381000" cy="685800"/>
            <a:chOff x="5562600" y="3429000"/>
            <a:chExt cx="381000" cy="6858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A22CEEE-D1C6-4297-96FA-15C05C312C4D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A34693-DC65-4DF9-B01B-0D88DC4E8994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CF96C5-BBCE-4D4A-9DE4-0EB49EC4FCE7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750CBD-FF09-4521-80D1-063639577DB7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30310B-58C3-407A-821D-34E7A1C47D84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3E6391-E218-455F-ABAF-E0913F42BE6A}"/>
              </a:ext>
            </a:extLst>
          </p:cNvPr>
          <p:cNvCxnSpPr>
            <a:cxnSpLocks/>
          </p:cNvCxnSpPr>
          <p:nvPr/>
        </p:nvCxnSpPr>
        <p:spPr>
          <a:xfrm>
            <a:off x="6953983" y="247971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9275C33-6A56-4291-8757-1F9DE48ADB59}"/>
              </a:ext>
            </a:extLst>
          </p:cNvPr>
          <p:cNvGrpSpPr/>
          <p:nvPr/>
        </p:nvGrpSpPr>
        <p:grpSpPr>
          <a:xfrm>
            <a:off x="7699054" y="1810845"/>
            <a:ext cx="381000" cy="685800"/>
            <a:chOff x="5562600" y="3429000"/>
            <a:chExt cx="381000" cy="6858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2FCE7DB-2E74-4E46-94C9-1AAD2BED772A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8688567-28C5-4EF9-9528-F8335E23ED14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03DB19-D0FC-4B6C-8DF8-82E816AA5B4C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CB76EE8-4971-4D2B-A41F-1701154B5044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425998C-8636-450B-8E9C-A0ACB80B6724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CF98A6B-CEFE-42E7-A5D3-1C58FCEDD3DE}"/>
              </a:ext>
            </a:extLst>
          </p:cNvPr>
          <p:cNvCxnSpPr>
            <a:cxnSpLocks/>
          </p:cNvCxnSpPr>
          <p:nvPr/>
        </p:nvCxnSpPr>
        <p:spPr>
          <a:xfrm>
            <a:off x="8071587" y="2479713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C74111-405B-4778-B182-9A8C0E7D5600}"/>
              </a:ext>
            </a:extLst>
          </p:cNvPr>
          <p:cNvCxnSpPr>
            <a:cxnSpLocks/>
          </p:cNvCxnSpPr>
          <p:nvPr/>
        </p:nvCxnSpPr>
        <p:spPr>
          <a:xfrm>
            <a:off x="4766055" y="1590715"/>
            <a:ext cx="311079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1F43C6-C52A-4A49-B7F1-EA0EBD8B2B0D}"/>
              </a:ext>
            </a:extLst>
          </p:cNvPr>
          <p:cNvCxnSpPr>
            <a:cxnSpLocks/>
          </p:cNvCxnSpPr>
          <p:nvPr/>
        </p:nvCxnSpPr>
        <p:spPr>
          <a:xfrm>
            <a:off x="5548512" y="159918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D9A2430-1F69-475A-8C80-9619ACE3E19C}"/>
              </a:ext>
            </a:extLst>
          </p:cNvPr>
          <p:cNvCxnSpPr>
            <a:cxnSpLocks/>
          </p:cNvCxnSpPr>
          <p:nvPr/>
        </p:nvCxnSpPr>
        <p:spPr>
          <a:xfrm>
            <a:off x="6750778" y="161611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0CE4662-4D5A-4896-880E-159196E2C9A0}"/>
              </a:ext>
            </a:extLst>
          </p:cNvPr>
          <p:cNvCxnSpPr>
            <a:cxnSpLocks/>
          </p:cNvCxnSpPr>
          <p:nvPr/>
        </p:nvCxnSpPr>
        <p:spPr>
          <a:xfrm>
            <a:off x="7859911" y="1607653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8730E1-264A-4BA9-937E-D6E7A0000BC5}"/>
              </a:ext>
            </a:extLst>
          </p:cNvPr>
          <p:cNvSpPr txBox="1"/>
          <p:nvPr/>
        </p:nvSpPr>
        <p:spPr>
          <a:xfrm>
            <a:off x="4959224" y="2759118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ECF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970DD2-7A85-43A5-A2F2-280986054469}"/>
              </a:ext>
            </a:extLst>
          </p:cNvPr>
          <p:cNvSpPr txBox="1"/>
          <p:nvPr/>
        </p:nvSpPr>
        <p:spPr>
          <a:xfrm>
            <a:off x="6276653" y="1167384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ICF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C963C50-8FB7-42D1-B30C-7464E4D42B72}"/>
              </a:ext>
            </a:extLst>
          </p:cNvPr>
          <p:cNvCxnSpPr>
            <a:cxnSpLocks/>
          </p:cNvCxnSpPr>
          <p:nvPr/>
        </p:nvCxnSpPr>
        <p:spPr>
          <a:xfrm>
            <a:off x="5078621" y="2174918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84E3AE8-B1B2-4DAB-AA9A-4F57459F03FF}"/>
              </a:ext>
            </a:extLst>
          </p:cNvPr>
          <p:cNvCxnSpPr>
            <a:cxnSpLocks/>
          </p:cNvCxnSpPr>
          <p:nvPr/>
        </p:nvCxnSpPr>
        <p:spPr>
          <a:xfrm>
            <a:off x="4769578" y="1565316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C1447C6-60AF-4D14-BA31-E91505A3FBEC}"/>
              </a:ext>
            </a:extLst>
          </p:cNvPr>
          <p:cNvSpPr/>
          <p:nvPr/>
        </p:nvSpPr>
        <p:spPr>
          <a:xfrm>
            <a:off x="4625655" y="1980182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2AD86A9-F188-4871-8F69-26D06AEC3134}"/>
              </a:ext>
            </a:extLst>
          </p:cNvPr>
          <p:cNvCxnSpPr>
            <a:cxnSpLocks/>
          </p:cNvCxnSpPr>
          <p:nvPr/>
        </p:nvCxnSpPr>
        <p:spPr>
          <a:xfrm>
            <a:off x="4765355" y="2166449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F8E56D2-F622-4517-B622-3B0CC0554F34}"/>
              </a:ext>
            </a:extLst>
          </p:cNvPr>
          <p:cNvSpPr txBox="1"/>
          <p:nvPr/>
        </p:nvSpPr>
        <p:spPr>
          <a:xfrm>
            <a:off x="4447851" y="1641512"/>
            <a:ext cx="2837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 err="1"/>
              <a:t>I</a:t>
            </a:r>
            <a:r>
              <a:rPr lang="en-US" sz="2000" baseline="-25000" dirty="0" err="1"/>
              <a:t>Na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D67F14-3B3A-4D8C-8B2E-4BF633E44D5E}"/>
              </a:ext>
            </a:extLst>
          </p:cNvPr>
          <p:cNvSpPr txBox="1"/>
          <p:nvPr/>
        </p:nvSpPr>
        <p:spPr>
          <a:xfrm>
            <a:off x="5091317" y="1633047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/>
              <a:t>I</a:t>
            </a:r>
            <a:r>
              <a:rPr lang="en-US" sz="2000" baseline="-25000" dirty="0"/>
              <a:t>K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64641F3-C584-4D41-B1A4-3ACEE76000EC}"/>
                  </a:ext>
                </a:extLst>
              </p:cNvPr>
              <p:cNvSpPr/>
              <p:nvPr/>
            </p:nvSpPr>
            <p:spPr>
              <a:xfrm>
                <a:off x="5901823" y="2414173"/>
                <a:ext cx="479991" cy="406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64641F3-C584-4D41-B1A4-3ACEE7600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823" y="2414173"/>
                <a:ext cx="479991" cy="406201"/>
              </a:xfrm>
              <a:prstGeom prst="rect">
                <a:avLst/>
              </a:prstGeom>
              <a:blipFill>
                <a:blip r:embed="rId3"/>
                <a:stretch>
                  <a:fillRect r="-11392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1EDE3FF-D4EA-4AE6-861A-5F6F8D39B6B6}"/>
                  </a:ext>
                </a:extLst>
              </p:cNvPr>
              <p:cNvSpPr/>
              <p:nvPr/>
            </p:nvSpPr>
            <p:spPr>
              <a:xfrm>
                <a:off x="7159097" y="2414974"/>
                <a:ext cx="479991" cy="4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1EDE3FF-D4EA-4AE6-861A-5F6F8D39B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97" y="2414974"/>
                <a:ext cx="479991" cy="404598"/>
              </a:xfrm>
              <a:prstGeom prst="rect">
                <a:avLst/>
              </a:prstGeom>
              <a:blipFill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3A0877C-7B42-472D-8FA0-2A430FC2B73D}"/>
                  </a:ext>
                </a:extLst>
              </p:cNvPr>
              <p:cNvSpPr/>
              <p:nvPr/>
            </p:nvSpPr>
            <p:spPr>
              <a:xfrm>
                <a:off x="8296102" y="2479713"/>
                <a:ext cx="479991" cy="41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3A0877C-7B42-472D-8FA0-2A430FC2B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102" y="2479713"/>
                <a:ext cx="479991" cy="412870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8020AD0-5C59-4F96-A20A-661C5709BBDB}"/>
              </a:ext>
            </a:extLst>
          </p:cNvPr>
          <p:cNvGrpSpPr/>
          <p:nvPr/>
        </p:nvGrpSpPr>
        <p:grpSpPr>
          <a:xfrm>
            <a:off x="5707055" y="1886688"/>
            <a:ext cx="2529160" cy="324711"/>
            <a:chOff x="4215522" y="1303186"/>
            <a:chExt cx="2529160" cy="32471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05938F2-8C4F-4E97-8898-AB7AA87EF69D}"/>
                </a:ext>
              </a:extLst>
            </p:cNvPr>
            <p:cNvSpPr txBox="1"/>
            <p:nvPr/>
          </p:nvSpPr>
          <p:spPr>
            <a:xfrm>
              <a:off x="4215522" y="1320120"/>
              <a:ext cx="19236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.4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9BA480A-F6E3-4217-8242-8DC17A5DEAF9}"/>
                </a:ext>
              </a:extLst>
            </p:cNvPr>
            <p:cNvSpPr txBox="1"/>
            <p:nvPr/>
          </p:nvSpPr>
          <p:spPr>
            <a:xfrm>
              <a:off x="5366989" y="1303186"/>
              <a:ext cx="32060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2.2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FA385F-C9C2-4D12-A21C-F6487FAB898B}"/>
                </a:ext>
              </a:extLst>
            </p:cNvPr>
            <p:cNvSpPr txBox="1"/>
            <p:nvPr/>
          </p:nvSpPr>
          <p:spPr>
            <a:xfrm>
              <a:off x="6552322" y="1320120"/>
              <a:ext cx="19236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.4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E8F85851-FB61-4062-8D61-EE985A68D2A8}"/>
              </a:ext>
            </a:extLst>
          </p:cNvPr>
          <p:cNvSpPr txBox="1"/>
          <p:nvPr/>
        </p:nvSpPr>
        <p:spPr>
          <a:xfrm>
            <a:off x="4335999" y="2371892"/>
            <a:ext cx="11541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60          40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A28ED3-7D37-44E1-AD4D-FC7BF96134A1}"/>
              </a:ext>
            </a:extLst>
          </p:cNvPr>
          <p:cNvSpPr txBox="1"/>
          <p:nvPr/>
        </p:nvSpPr>
        <p:spPr>
          <a:xfrm>
            <a:off x="7281271" y="1162914"/>
            <a:ext cx="13689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=-71mV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BEF895AE-B915-4E2A-9D55-26CFE0D4B9F9}"/>
              </a:ext>
            </a:extLst>
          </p:cNvPr>
          <p:cNvSpPr txBox="1">
            <a:spLocks/>
          </p:cNvSpPr>
          <p:nvPr/>
        </p:nvSpPr>
        <p:spPr bwMode="auto">
          <a:xfrm>
            <a:off x="157876" y="2020759"/>
            <a:ext cx="4149601" cy="258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Remember our original question?</a:t>
            </a:r>
          </a:p>
          <a:p>
            <a:pPr lvl="1"/>
            <a:r>
              <a:rPr lang="en-US" sz="2000" dirty="0"/>
              <a:t>What if we increase </a:t>
            </a:r>
            <a:r>
              <a:rPr lang="en-US" sz="2000" i="1" dirty="0" err="1"/>
              <a:t>G</a:t>
            </a:r>
            <a:r>
              <a:rPr lang="en-US" sz="2000" baseline="-25000" dirty="0" err="1"/>
              <a:t>Na</a:t>
            </a:r>
            <a:r>
              <a:rPr lang="en-US" sz="2000" dirty="0"/>
              <a:t> (lookahead – neurons do this)?</a:t>
            </a:r>
          </a:p>
          <a:p>
            <a:pPr lvl="1"/>
            <a:r>
              <a:rPr lang="en-US" sz="2000" dirty="0"/>
              <a:t>I.e., turn on more Na ion channels?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995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17E1-61B8-4819-88E7-1F1FEA42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VLab</a:t>
            </a:r>
            <a:r>
              <a:rPr lang="en-US" dirty="0"/>
              <a:t> #1, first plots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5F35DE-B520-41AC-9D3C-52515D9E2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48" y="1214565"/>
            <a:ext cx="6121584" cy="45911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4CF54-D624-4711-8697-0C48B436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453232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3B155-F6CB-4F5D-9E49-DED1C19BD7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709977"/>
                <a:ext cx="7772400" cy="3710772"/>
              </a:xfrm>
            </p:spPr>
            <p:txBody>
              <a:bodyPr/>
              <a:lstStyle/>
              <a:p>
                <a:r>
                  <a:rPr lang="en-US" sz="2000" dirty="0"/>
                  <a:t>Let’s increase </a:t>
                </a:r>
                <a:r>
                  <a:rPr lang="en-US" sz="2000" i="1" dirty="0" err="1"/>
                  <a:t>G</a:t>
                </a:r>
                <a:r>
                  <a:rPr lang="en-US" sz="2000" baseline="-25000" dirty="0" err="1"/>
                  <a:t>Na</a:t>
                </a:r>
                <a:endParaRPr lang="en-US" sz="2000" dirty="0"/>
              </a:p>
              <a:p>
                <a:r>
                  <a:rPr lang="en-US" sz="2000" dirty="0"/>
                  <a:t>We almost instantly get a new </a:t>
                </a:r>
                <a:r>
                  <a:rPr lang="en-US" sz="2000" i="1" dirty="0" err="1"/>
                  <a:t>V</a:t>
                </a:r>
                <a:r>
                  <a:rPr lang="en-US" sz="2000" baseline="-25000" dirty="0" err="1"/>
                  <a:t>mem</a:t>
                </a:r>
                <a:r>
                  <a:rPr lang="en-US" sz="2000" dirty="0"/>
                  <a:t>. Rough guess as to what it is?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800" dirty="0"/>
                  <a:t>We’ve tied </a:t>
                </a:r>
                <a:r>
                  <a:rPr lang="en-US" sz="1800" i="1" dirty="0" err="1"/>
                  <a:t>V</a:t>
                </a:r>
                <a:r>
                  <a:rPr lang="en-US" sz="1800" baseline="-25000" dirty="0" err="1"/>
                  <a:t>mem</a:t>
                </a:r>
                <a:r>
                  <a:rPr lang="en-US" sz="1800" dirty="0"/>
                  <a:t> more tightly to </a:t>
                </a:r>
                <a:r>
                  <a:rPr lang="en-US" sz="1800" i="1" dirty="0" err="1"/>
                  <a:t>V</a:t>
                </a:r>
                <a:r>
                  <a:rPr lang="en-US" sz="1800" baseline="30000" dirty="0" err="1"/>
                  <a:t>N</a:t>
                </a:r>
                <a:r>
                  <a:rPr lang="en-US" sz="1800" baseline="-25000" dirty="0" err="1"/>
                  <a:t>Na</a:t>
                </a:r>
                <a:r>
                  <a:rPr lang="en-US" sz="1800" dirty="0"/>
                  <a:t>, and so </a:t>
                </a:r>
                <a:r>
                  <a:rPr lang="en-US" sz="1800" i="1" dirty="0" err="1"/>
                  <a:t>V</a:t>
                </a:r>
                <a:r>
                  <a:rPr lang="en-US" sz="1800" baseline="-25000" dirty="0" err="1"/>
                  <a:t>mem</a:t>
                </a:r>
                <a:r>
                  <a:rPr lang="en-US" sz="1800" dirty="0"/>
                  <a:t> moves closer to +77mV than -89mV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40−60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77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∙.4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−89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∙2.2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−71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(.4)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.4 +2.2+.4</m:t>
                        </m:r>
                      </m:den>
                    </m:f>
                  </m:oMath>
                </a14:m>
                <a:r>
                  <a:rPr lang="en-US" sz="2400" dirty="0"/>
                  <a:t> = -71mV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3B155-F6CB-4F5D-9E49-DED1C19BD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709977"/>
                <a:ext cx="7772400" cy="3710772"/>
              </a:xfrm>
              <a:blipFill>
                <a:blip r:embed="rId3"/>
                <a:stretch>
                  <a:fillRect l="-706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CAE72-CBA2-4D67-AC0A-4B242027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0DA11A4-0633-4349-8790-C66AB4B9D192}"/>
              </a:ext>
            </a:extLst>
          </p:cNvPr>
          <p:cNvSpPr txBox="1"/>
          <p:nvPr/>
        </p:nvSpPr>
        <p:spPr>
          <a:xfrm>
            <a:off x="5806440" y="411816"/>
            <a:ext cx="13689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=-71mV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31164AE-39BC-4B97-932B-A98022183B52}"/>
              </a:ext>
            </a:extLst>
          </p:cNvPr>
          <p:cNvSpPr txBox="1"/>
          <p:nvPr/>
        </p:nvSpPr>
        <p:spPr>
          <a:xfrm>
            <a:off x="4923341" y="417576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ICF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8CEACB4-205E-4B51-92F8-1999FA11DA26}"/>
              </a:ext>
            </a:extLst>
          </p:cNvPr>
          <p:cNvGrpSpPr/>
          <p:nvPr/>
        </p:nvGrpSpPr>
        <p:grpSpPr>
          <a:xfrm>
            <a:off x="3094539" y="815508"/>
            <a:ext cx="4362422" cy="1655467"/>
            <a:chOff x="2911659" y="998388"/>
            <a:chExt cx="4362422" cy="1655467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C6A26AE-1F7B-48F2-89E5-2E1C9B9393F7}"/>
                </a:ext>
              </a:extLst>
            </p:cNvPr>
            <p:cNvCxnSpPr>
              <a:cxnSpLocks/>
            </p:cNvCxnSpPr>
            <p:nvPr/>
          </p:nvCxnSpPr>
          <p:spPr>
            <a:xfrm>
              <a:off x="3546652" y="1006857"/>
              <a:ext cx="0" cy="16002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199AF3D-1E7C-4546-8DA3-B53F91CEDFF7}"/>
                </a:ext>
              </a:extLst>
            </p:cNvPr>
            <p:cNvSpPr/>
            <p:nvPr/>
          </p:nvSpPr>
          <p:spPr>
            <a:xfrm>
              <a:off x="3402729" y="1421723"/>
              <a:ext cx="279400" cy="6773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E8234F8-53A8-470C-8647-71CA0CDF1BD6}"/>
                </a:ext>
              </a:extLst>
            </p:cNvPr>
            <p:cNvCxnSpPr>
              <a:cxnSpLocks/>
            </p:cNvCxnSpPr>
            <p:nvPr/>
          </p:nvCxnSpPr>
          <p:spPr>
            <a:xfrm>
              <a:off x="3238330" y="2598586"/>
              <a:ext cx="330552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A598FA8D-7B9A-4B38-9020-01321AFB8720}"/>
                </a:ext>
              </a:extLst>
            </p:cNvPr>
            <p:cNvGrpSpPr/>
            <p:nvPr/>
          </p:nvGrpSpPr>
          <p:grpSpPr>
            <a:xfrm>
              <a:off x="3978458" y="2146430"/>
              <a:ext cx="926979" cy="352417"/>
              <a:chOff x="5892800" y="3496733"/>
              <a:chExt cx="852363" cy="323489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C7D11403-6629-4DA0-9051-174B9AA6FF42}"/>
                  </a:ext>
                </a:extLst>
              </p:cNvPr>
              <p:cNvCxnSpPr/>
              <p:nvPr/>
            </p:nvCxnSpPr>
            <p:spPr>
              <a:xfrm>
                <a:off x="5892800" y="3496733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A1390CD-21C8-4C9B-BD2D-4C87285F8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99" y="3598332"/>
                <a:ext cx="2540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F5B6F99-9884-4E98-982F-C2EE39A0CE32}"/>
                  </a:ext>
                </a:extLst>
              </p:cNvPr>
              <p:cNvSpPr txBox="1"/>
              <p:nvPr/>
            </p:nvSpPr>
            <p:spPr>
              <a:xfrm>
                <a:off x="6214533" y="3565959"/>
                <a:ext cx="530630" cy="254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77mV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03298F0-E3B8-4DEF-B538-10EE0BED0D61}"/>
                </a:ext>
              </a:extLst>
            </p:cNvPr>
            <p:cNvGrpSpPr/>
            <p:nvPr/>
          </p:nvGrpSpPr>
          <p:grpSpPr>
            <a:xfrm>
              <a:off x="5206124" y="2124454"/>
              <a:ext cx="984228" cy="310035"/>
              <a:chOff x="5892800" y="3496733"/>
              <a:chExt cx="984228" cy="310035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FC45DAF2-6A11-4D02-8B88-B16B63374E14}"/>
                  </a:ext>
                </a:extLst>
              </p:cNvPr>
              <p:cNvCxnSpPr/>
              <p:nvPr/>
            </p:nvCxnSpPr>
            <p:spPr>
              <a:xfrm>
                <a:off x="5892800" y="3496733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3E2B376A-CE75-4B6D-812E-32CC3FB0F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99" y="3598332"/>
                <a:ext cx="2540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74DFED47-CB04-40C5-B4DC-12580633BB27}"/>
                  </a:ext>
                </a:extLst>
              </p:cNvPr>
              <p:cNvSpPr txBox="1"/>
              <p:nvPr/>
            </p:nvSpPr>
            <p:spPr>
              <a:xfrm>
                <a:off x="6223003" y="3529769"/>
                <a:ext cx="654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-89mV</a:t>
                </a: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7CC1CD50-5FBE-4CA5-B996-33F95AFEEF00}"/>
                </a:ext>
              </a:extLst>
            </p:cNvPr>
            <p:cNvGrpSpPr/>
            <p:nvPr/>
          </p:nvGrpSpPr>
          <p:grpSpPr>
            <a:xfrm>
              <a:off x="6298323" y="2124454"/>
              <a:ext cx="975758" cy="399766"/>
              <a:chOff x="5892800" y="3496733"/>
              <a:chExt cx="975758" cy="399766"/>
            </a:xfrm>
          </p:grpSpPr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8331D5B-A6FE-4A52-964F-9DD7C215B789}"/>
                  </a:ext>
                </a:extLst>
              </p:cNvPr>
              <p:cNvCxnSpPr/>
              <p:nvPr/>
            </p:nvCxnSpPr>
            <p:spPr>
              <a:xfrm>
                <a:off x="5892800" y="3496733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AC2CBF16-9414-4514-9331-63605060B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99" y="3598332"/>
                <a:ext cx="2540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BE80DB0-8A18-46C1-816B-6318B0666BD3}"/>
                  </a:ext>
                </a:extLst>
              </p:cNvPr>
              <p:cNvSpPr txBox="1"/>
              <p:nvPr/>
            </p:nvSpPr>
            <p:spPr>
              <a:xfrm>
                <a:off x="6214533" y="3619500"/>
                <a:ext cx="654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-71mV</a:t>
                </a:r>
              </a:p>
            </p:txBody>
          </p:sp>
        </p:grp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9DB27AC-C875-494D-8D5A-CBB5DAE66CC9}"/>
                </a:ext>
              </a:extLst>
            </p:cNvPr>
            <p:cNvCxnSpPr>
              <a:cxnSpLocks/>
            </p:cNvCxnSpPr>
            <p:nvPr/>
          </p:nvCxnSpPr>
          <p:spPr>
            <a:xfrm>
              <a:off x="4215527" y="2226055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E7026C8-D85E-497E-A374-64BA27F45242}"/>
                </a:ext>
              </a:extLst>
            </p:cNvPr>
            <p:cNvCxnSpPr>
              <a:cxnSpLocks/>
            </p:cNvCxnSpPr>
            <p:nvPr/>
          </p:nvCxnSpPr>
          <p:spPr>
            <a:xfrm>
              <a:off x="5434729" y="2234516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D301CF7-3575-48CE-B70C-6A95F439BB02}"/>
                </a:ext>
              </a:extLst>
            </p:cNvPr>
            <p:cNvCxnSpPr>
              <a:cxnSpLocks/>
            </p:cNvCxnSpPr>
            <p:nvPr/>
          </p:nvCxnSpPr>
          <p:spPr>
            <a:xfrm>
              <a:off x="6535394" y="2234521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5C8B7754-0731-4FC1-8AA4-F98D64918A3F}"/>
                </a:ext>
              </a:extLst>
            </p:cNvPr>
            <p:cNvGrpSpPr/>
            <p:nvPr/>
          </p:nvGrpSpPr>
          <p:grpSpPr>
            <a:xfrm>
              <a:off x="3842992" y="1243922"/>
              <a:ext cx="381000" cy="685800"/>
              <a:chOff x="5562600" y="3429000"/>
              <a:chExt cx="381000" cy="685800"/>
            </a:xfrm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DA48927E-DC91-4192-ADB9-47716BC2705D}"/>
                  </a:ext>
                </a:extLst>
              </p:cNvPr>
              <p:cNvCxnSpPr/>
              <p:nvPr/>
            </p:nvCxnSpPr>
            <p:spPr>
              <a:xfrm>
                <a:off x="5715000" y="3429000"/>
                <a:ext cx="228600" cy="762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70F528A3-F69E-4C39-80BF-763F6DE64004}"/>
                  </a:ext>
                </a:extLst>
              </p:cNvPr>
              <p:cNvCxnSpPr/>
              <p:nvPr/>
            </p:nvCxnSpPr>
            <p:spPr>
              <a:xfrm flipV="1">
                <a:off x="5562600" y="35052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08406FE-FF15-4790-9637-6A1C8CCAA50E}"/>
                  </a:ext>
                </a:extLst>
              </p:cNvPr>
              <p:cNvCxnSpPr/>
              <p:nvPr/>
            </p:nvCxnSpPr>
            <p:spPr>
              <a:xfrm flipH="1" flipV="1">
                <a:off x="5562600" y="36576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73A5D1B5-53E4-46C7-A9F5-659DFC9AC7AB}"/>
                  </a:ext>
                </a:extLst>
              </p:cNvPr>
              <p:cNvCxnSpPr/>
              <p:nvPr/>
            </p:nvCxnSpPr>
            <p:spPr>
              <a:xfrm flipV="1">
                <a:off x="5562600" y="38100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686A469-8760-40A1-B0BA-F730A7363DF3}"/>
                  </a:ext>
                </a:extLst>
              </p:cNvPr>
              <p:cNvCxnSpPr/>
              <p:nvPr/>
            </p:nvCxnSpPr>
            <p:spPr>
              <a:xfrm flipH="1" flipV="1">
                <a:off x="5562600" y="39624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49F7631-6B98-4356-80CF-35D9B5CFB617}"/>
                </a:ext>
              </a:extLst>
            </p:cNvPr>
            <p:cNvCxnSpPr>
              <a:cxnSpLocks/>
            </p:cNvCxnSpPr>
            <p:nvPr/>
          </p:nvCxnSpPr>
          <p:spPr>
            <a:xfrm>
              <a:off x="4215525" y="1912790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7D9E316-B89E-4D3F-9EB7-CAEA906CBC50}"/>
                </a:ext>
              </a:extLst>
            </p:cNvPr>
            <p:cNvGrpSpPr/>
            <p:nvPr/>
          </p:nvGrpSpPr>
          <p:grpSpPr>
            <a:xfrm>
              <a:off x="5045258" y="1243920"/>
              <a:ext cx="381000" cy="685800"/>
              <a:chOff x="5562600" y="3429000"/>
              <a:chExt cx="381000" cy="685800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9523E97-343D-4C23-B8FF-DE18AD4144F3}"/>
                  </a:ext>
                </a:extLst>
              </p:cNvPr>
              <p:cNvCxnSpPr/>
              <p:nvPr/>
            </p:nvCxnSpPr>
            <p:spPr>
              <a:xfrm>
                <a:off x="5715000" y="3429000"/>
                <a:ext cx="228600" cy="762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02C2216-DC13-4504-A54E-202FA06761F3}"/>
                  </a:ext>
                </a:extLst>
              </p:cNvPr>
              <p:cNvCxnSpPr/>
              <p:nvPr/>
            </p:nvCxnSpPr>
            <p:spPr>
              <a:xfrm flipV="1">
                <a:off x="5562600" y="35052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3568A4A-A9F6-49BF-A36F-D8C161D155AB}"/>
                  </a:ext>
                </a:extLst>
              </p:cNvPr>
              <p:cNvCxnSpPr/>
              <p:nvPr/>
            </p:nvCxnSpPr>
            <p:spPr>
              <a:xfrm flipH="1" flipV="1">
                <a:off x="5562600" y="36576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0C8E14F0-743D-4199-BD90-5C3C6B46C563}"/>
                  </a:ext>
                </a:extLst>
              </p:cNvPr>
              <p:cNvCxnSpPr/>
              <p:nvPr/>
            </p:nvCxnSpPr>
            <p:spPr>
              <a:xfrm flipV="1">
                <a:off x="5562600" y="38100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AB878EBA-16A1-43F9-BB9E-03F9DB7E4556}"/>
                  </a:ext>
                </a:extLst>
              </p:cNvPr>
              <p:cNvCxnSpPr/>
              <p:nvPr/>
            </p:nvCxnSpPr>
            <p:spPr>
              <a:xfrm flipH="1" flipV="1">
                <a:off x="5562600" y="39624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575A6C0-EBE0-40C3-AD8D-A69F9F57BDA0}"/>
                </a:ext>
              </a:extLst>
            </p:cNvPr>
            <p:cNvCxnSpPr>
              <a:cxnSpLocks/>
            </p:cNvCxnSpPr>
            <p:nvPr/>
          </p:nvCxnSpPr>
          <p:spPr>
            <a:xfrm>
              <a:off x="5417791" y="1912788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B7161874-237F-48F1-8FE0-7C088FF64774}"/>
                </a:ext>
              </a:extLst>
            </p:cNvPr>
            <p:cNvGrpSpPr/>
            <p:nvPr/>
          </p:nvGrpSpPr>
          <p:grpSpPr>
            <a:xfrm>
              <a:off x="6162862" y="1243917"/>
              <a:ext cx="381000" cy="685800"/>
              <a:chOff x="5562600" y="3429000"/>
              <a:chExt cx="381000" cy="685800"/>
            </a:xfrm>
          </p:grpSpPr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1D994190-95B7-4001-A581-3046F4A4E48F}"/>
                  </a:ext>
                </a:extLst>
              </p:cNvPr>
              <p:cNvCxnSpPr/>
              <p:nvPr/>
            </p:nvCxnSpPr>
            <p:spPr>
              <a:xfrm>
                <a:off x="5715000" y="3429000"/>
                <a:ext cx="228600" cy="762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8DBC0E12-3A14-4E29-91EA-AC95AD25FA10}"/>
                  </a:ext>
                </a:extLst>
              </p:cNvPr>
              <p:cNvCxnSpPr/>
              <p:nvPr/>
            </p:nvCxnSpPr>
            <p:spPr>
              <a:xfrm flipV="1">
                <a:off x="5562600" y="35052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177378A-AF82-44A2-835A-2F3BC71E43F9}"/>
                  </a:ext>
                </a:extLst>
              </p:cNvPr>
              <p:cNvCxnSpPr/>
              <p:nvPr/>
            </p:nvCxnSpPr>
            <p:spPr>
              <a:xfrm flipH="1" flipV="1">
                <a:off x="5562600" y="36576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C5D12E57-4764-4449-ADE0-B802BC98C30E}"/>
                  </a:ext>
                </a:extLst>
              </p:cNvPr>
              <p:cNvCxnSpPr/>
              <p:nvPr/>
            </p:nvCxnSpPr>
            <p:spPr>
              <a:xfrm flipV="1">
                <a:off x="5562600" y="38100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CBB35AC6-FFA0-4462-9184-616188A37137}"/>
                  </a:ext>
                </a:extLst>
              </p:cNvPr>
              <p:cNvCxnSpPr/>
              <p:nvPr/>
            </p:nvCxnSpPr>
            <p:spPr>
              <a:xfrm flipH="1" flipV="1">
                <a:off x="5562600" y="39624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3AF3C7F-C480-4BEC-8C77-68D961D00331}"/>
                </a:ext>
              </a:extLst>
            </p:cNvPr>
            <p:cNvCxnSpPr>
              <a:cxnSpLocks/>
            </p:cNvCxnSpPr>
            <p:nvPr/>
          </p:nvCxnSpPr>
          <p:spPr>
            <a:xfrm>
              <a:off x="6535395" y="1912785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0CD3FED-1ABB-4DD7-AB5D-3CAB50BC76D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63" y="1023787"/>
              <a:ext cx="311079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08CB8D9-23CF-4E71-9553-D9DC04459C12}"/>
                </a:ext>
              </a:extLst>
            </p:cNvPr>
            <p:cNvCxnSpPr>
              <a:cxnSpLocks/>
            </p:cNvCxnSpPr>
            <p:nvPr/>
          </p:nvCxnSpPr>
          <p:spPr>
            <a:xfrm>
              <a:off x="4012320" y="1032258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87CE0E3-14DA-439D-9BA1-CCD4D3BC307E}"/>
                </a:ext>
              </a:extLst>
            </p:cNvPr>
            <p:cNvCxnSpPr>
              <a:cxnSpLocks/>
            </p:cNvCxnSpPr>
            <p:nvPr/>
          </p:nvCxnSpPr>
          <p:spPr>
            <a:xfrm>
              <a:off x="5214586" y="1049188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C6F3FFD-E5B7-419D-BFDF-D1ACCF93B531}"/>
                </a:ext>
              </a:extLst>
            </p:cNvPr>
            <p:cNvCxnSpPr>
              <a:cxnSpLocks/>
            </p:cNvCxnSpPr>
            <p:nvPr/>
          </p:nvCxnSpPr>
          <p:spPr>
            <a:xfrm>
              <a:off x="6323719" y="1040725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FF985BB-7CEB-4588-8655-E916D7C129BA}"/>
                </a:ext>
              </a:extLst>
            </p:cNvPr>
            <p:cNvSpPr txBox="1"/>
            <p:nvPr/>
          </p:nvSpPr>
          <p:spPr>
            <a:xfrm>
              <a:off x="3423032" y="2192190"/>
              <a:ext cx="795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ECF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D961E014-1188-49E7-92F1-3D2E84883783}"/>
                </a:ext>
              </a:extLst>
            </p:cNvPr>
            <p:cNvCxnSpPr>
              <a:cxnSpLocks/>
            </p:cNvCxnSpPr>
            <p:nvPr/>
          </p:nvCxnSpPr>
          <p:spPr>
            <a:xfrm>
              <a:off x="3542429" y="1607990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BBF079A-C3D1-4088-9C8A-8AEC15F5A1F8}"/>
                </a:ext>
              </a:extLst>
            </p:cNvPr>
            <p:cNvCxnSpPr>
              <a:cxnSpLocks/>
            </p:cNvCxnSpPr>
            <p:nvPr/>
          </p:nvCxnSpPr>
          <p:spPr>
            <a:xfrm>
              <a:off x="3233386" y="998388"/>
              <a:ext cx="0" cy="16002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C1C6346-C117-4889-AF1A-76FF6082999C}"/>
                </a:ext>
              </a:extLst>
            </p:cNvPr>
            <p:cNvSpPr/>
            <p:nvPr/>
          </p:nvSpPr>
          <p:spPr>
            <a:xfrm>
              <a:off x="3089463" y="1413254"/>
              <a:ext cx="279400" cy="6773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4E8BAA1-F164-4A83-A890-46FDE0596527}"/>
                </a:ext>
              </a:extLst>
            </p:cNvPr>
            <p:cNvCxnSpPr>
              <a:cxnSpLocks/>
            </p:cNvCxnSpPr>
            <p:nvPr/>
          </p:nvCxnSpPr>
          <p:spPr>
            <a:xfrm>
              <a:off x="3229163" y="1599521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779A850E-8B26-4FCC-82C2-7B6AC8CF353C}"/>
                </a:ext>
              </a:extLst>
            </p:cNvPr>
            <p:cNvSpPr txBox="1"/>
            <p:nvPr/>
          </p:nvSpPr>
          <p:spPr>
            <a:xfrm>
              <a:off x="2911659" y="1074584"/>
              <a:ext cx="28373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i="1" dirty="0" err="1"/>
                <a:t>I</a:t>
              </a:r>
              <a:r>
                <a:rPr lang="en-US" sz="2000" baseline="-25000" dirty="0" err="1"/>
                <a:t>Na</a:t>
              </a:r>
              <a:endParaRPr lang="en-US" sz="20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0EFCD2F-5F47-4672-9B02-4624F9824023}"/>
                </a:ext>
              </a:extLst>
            </p:cNvPr>
            <p:cNvSpPr txBox="1"/>
            <p:nvPr/>
          </p:nvSpPr>
          <p:spPr>
            <a:xfrm>
              <a:off x="3555125" y="1066119"/>
              <a:ext cx="20839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i="1" dirty="0"/>
                <a:t>I</a:t>
              </a:r>
              <a:r>
                <a:rPr lang="en-US" sz="2000" baseline="-25000" dirty="0"/>
                <a:t>K</a:t>
              </a:r>
              <a:endParaRPr lang="en-US" sz="2000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A2537F4-4692-41CE-A77E-6DE25231BE51}"/>
              </a:ext>
            </a:extLst>
          </p:cNvPr>
          <p:cNvGrpSpPr/>
          <p:nvPr/>
        </p:nvGrpSpPr>
        <p:grpSpPr>
          <a:xfrm>
            <a:off x="4422786" y="1126402"/>
            <a:ext cx="2529160" cy="324711"/>
            <a:chOff x="4215522" y="1303186"/>
            <a:chExt cx="2529160" cy="324711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A2BB7C97-1A76-41C0-948A-7519651E8A30}"/>
                </a:ext>
              </a:extLst>
            </p:cNvPr>
            <p:cNvSpPr txBox="1"/>
            <p:nvPr/>
          </p:nvSpPr>
          <p:spPr>
            <a:xfrm>
              <a:off x="4215522" y="1320120"/>
              <a:ext cx="19236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.4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F1B7F0C-4680-47C0-89F2-8C2C3AA3C87F}"/>
                </a:ext>
              </a:extLst>
            </p:cNvPr>
            <p:cNvSpPr txBox="1"/>
            <p:nvPr/>
          </p:nvSpPr>
          <p:spPr>
            <a:xfrm>
              <a:off x="5366989" y="1303186"/>
              <a:ext cx="32060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2.2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8F27E7A-AFCE-4B0C-B747-A8B7A123A35A}"/>
                </a:ext>
              </a:extLst>
            </p:cNvPr>
            <p:cNvSpPr txBox="1"/>
            <p:nvPr/>
          </p:nvSpPr>
          <p:spPr>
            <a:xfrm>
              <a:off x="6552322" y="1320120"/>
              <a:ext cx="19236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.4</a:t>
              </a:r>
            </a:p>
          </p:txBody>
        </p: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56EDA50D-27DE-465F-AD74-2245DB2E97B9}"/>
              </a:ext>
            </a:extLst>
          </p:cNvPr>
          <p:cNvSpPr txBox="1"/>
          <p:nvPr/>
        </p:nvSpPr>
        <p:spPr>
          <a:xfrm>
            <a:off x="2990088" y="1591056"/>
            <a:ext cx="11541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60          40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93A7B-8313-49B8-9FB6-7A2CF314F990}"/>
              </a:ext>
            </a:extLst>
          </p:cNvPr>
          <p:cNvSpPr txBox="1"/>
          <p:nvPr/>
        </p:nvSpPr>
        <p:spPr>
          <a:xfrm>
            <a:off x="4425696" y="1106424"/>
            <a:ext cx="411480" cy="4754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76C0C57-A0E6-4B37-8200-6F4043A615E4}"/>
                  </a:ext>
                </a:extLst>
              </p:cNvPr>
              <p:cNvSpPr/>
              <p:nvPr/>
            </p:nvSpPr>
            <p:spPr>
              <a:xfrm>
                <a:off x="4473004" y="1651973"/>
                <a:ext cx="479991" cy="406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76C0C57-A0E6-4B37-8200-6F4043A61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004" y="1651973"/>
                <a:ext cx="479991" cy="406201"/>
              </a:xfrm>
              <a:prstGeom prst="rect">
                <a:avLst/>
              </a:prstGeom>
              <a:blipFill>
                <a:blip r:embed="rId4"/>
                <a:stretch>
                  <a:fillRect r="-11538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20EFF6A-DD36-4AE4-859C-B47A6BEBFDA6}"/>
                  </a:ext>
                </a:extLst>
              </p:cNvPr>
              <p:cNvSpPr/>
              <p:nvPr/>
            </p:nvSpPr>
            <p:spPr>
              <a:xfrm>
                <a:off x="5730278" y="1652774"/>
                <a:ext cx="479991" cy="4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20EFF6A-DD36-4AE4-859C-B47A6BEBF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78" y="1652774"/>
                <a:ext cx="479991" cy="404598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FCF5F68-1E45-4175-8DEE-30EF7454C2F6}"/>
                  </a:ext>
                </a:extLst>
              </p:cNvPr>
              <p:cNvSpPr/>
              <p:nvPr/>
            </p:nvSpPr>
            <p:spPr>
              <a:xfrm>
                <a:off x="6867283" y="1717513"/>
                <a:ext cx="479991" cy="41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FCF5F68-1E45-4175-8DEE-30EF7454C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283" y="1717513"/>
                <a:ext cx="479991" cy="412870"/>
              </a:xfrm>
              <a:prstGeom prst="rect">
                <a:avLst/>
              </a:prstGeom>
              <a:blipFill>
                <a:blip r:embed="rId6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661603E-940C-417B-8235-1A2B7CD19C6E}"/>
              </a:ext>
            </a:extLst>
          </p:cNvPr>
          <p:cNvSpPr txBox="1"/>
          <p:nvPr/>
        </p:nvSpPr>
        <p:spPr>
          <a:xfrm>
            <a:off x="3600594" y="4797181"/>
            <a:ext cx="182880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bIns="0" rtlCol="0">
            <a:spAutoFit/>
          </a:bodyPr>
          <a:lstStyle/>
          <a:p>
            <a:r>
              <a:rPr lang="en-US" sz="18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BE1ADF2-3229-442D-93F5-BBA60A474907}"/>
              </a:ext>
            </a:extLst>
          </p:cNvPr>
          <p:cNvSpPr txBox="1"/>
          <p:nvPr/>
        </p:nvSpPr>
        <p:spPr>
          <a:xfrm>
            <a:off x="3289698" y="5205613"/>
            <a:ext cx="18288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A22E10-42E9-4477-9491-ED65E04FAEC3}"/>
              </a:ext>
            </a:extLst>
          </p:cNvPr>
          <p:cNvSpPr txBox="1"/>
          <p:nvPr/>
        </p:nvSpPr>
        <p:spPr>
          <a:xfrm>
            <a:off x="5626808" y="4929366"/>
            <a:ext cx="411185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bIns="0" rtlCol="0">
            <a:spAutoFit/>
          </a:bodyPr>
          <a:lstStyle/>
          <a:p>
            <a:r>
              <a:rPr lang="en-US" dirty="0"/>
              <a:t> 19</a:t>
            </a:r>
            <a:endParaRPr lang="en-US" sz="1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6E1FBA-A254-4CFB-9CE7-E428D03671FF}"/>
              </a:ext>
            </a:extLst>
          </p:cNvPr>
          <p:cNvSpPr txBox="1"/>
          <p:nvPr/>
        </p:nvSpPr>
        <p:spPr>
          <a:xfrm>
            <a:off x="5804459" y="409841"/>
            <a:ext cx="128400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=19mV</a:t>
            </a:r>
          </a:p>
        </p:txBody>
      </p:sp>
    </p:spTree>
    <p:extLst>
      <p:ext uri="{BB962C8B-B14F-4D97-AF65-F5344CB8AC3E}">
        <p14:creationId xmlns:p14="http://schemas.microsoft.com/office/powerpoint/2010/main" val="10014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2" grpId="1" animBg="1"/>
      <p:bldP spid="9" grpId="0" animBg="1"/>
      <p:bldP spid="82" grpId="0" animBg="1"/>
      <p:bldP spid="83" grpId="0" animBg="1"/>
      <p:bldP spid="8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B155-F6CB-4F5D-9E49-DED1C19B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43724"/>
            <a:ext cx="7772400" cy="371077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dirty="0"/>
              <a:t>Let’s look at the new currents</a:t>
            </a:r>
          </a:p>
          <a:p>
            <a:r>
              <a:rPr lang="en-US" sz="2000" dirty="0"/>
              <a:t>Which way does Na flow?</a:t>
            </a:r>
          </a:p>
          <a:p>
            <a:r>
              <a:rPr lang="en-US" sz="2000" dirty="0"/>
              <a:t>K?</a:t>
            </a:r>
          </a:p>
          <a:p>
            <a:r>
              <a:rPr lang="en-US" sz="2000" dirty="0"/>
              <a:t>Cl?</a:t>
            </a:r>
          </a:p>
          <a:p>
            <a:r>
              <a:rPr lang="en-US" sz="2000" dirty="0"/>
              <a:t>Observation: each ion is individually unbalanced!</a:t>
            </a:r>
          </a:p>
          <a:p>
            <a:r>
              <a:rPr lang="en-US" sz="2000" dirty="0"/>
              <a:t>In total: net charge flow into cell via ion channels =</a:t>
            </a:r>
          </a:p>
          <a:p>
            <a:r>
              <a:rPr lang="en-US" sz="2000" dirty="0"/>
              <a:t>net flow leaving via pumps = 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CAE72-CBA2-4D67-AC0A-4B242027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31164AE-39BC-4B97-932B-A98022183B52}"/>
              </a:ext>
            </a:extLst>
          </p:cNvPr>
          <p:cNvSpPr txBox="1"/>
          <p:nvPr/>
        </p:nvSpPr>
        <p:spPr>
          <a:xfrm>
            <a:off x="4923341" y="417576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ICF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8CEACB4-205E-4B51-92F8-1999FA11DA26}"/>
              </a:ext>
            </a:extLst>
          </p:cNvPr>
          <p:cNvGrpSpPr/>
          <p:nvPr/>
        </p:nvGrpSpPr>
        <p:grpSpPr>
          <a:xfrm>
            <a:off x="3094539" y="815508"/>
            <a:ext cx="4362422" cy="1655467"/>
            <a:chOff x="2911659" y="998388"/>
            <a:chExt cx="4362422" cy="1655467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C6A26AE-1F7B-48F2-89E5-2E1C9B9393F7}"/>
                </a:ext>
              </a:extLst>
            </p:cNvPr>
            <p:cNvCxnSpPr>
              <a:cxnSpLocks/>
            </p:cNvCxnSpPr>
            <p:nvPr/>
          </p:nvCxnSpPr>
          <p:spPr>
            <a:xfrm>
              <a:off x="3546652" y="1006857"/>
              <a:ext cx="0" cy="16002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199AF3D-1E7C-4546-8DA3-B53F91CEDFF7}"/>
                </a:ext>
              </a:extLst>
            </p:cNvPr>
            <p:cNvSpPr/>
            <p:nvPr/>
          </p:nvSpPr>
          <p:spPr>
            <a:xfrm>
              <a:off x="3402729" y="1421723"/>
              <a:ext cx="279400" cy="6773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E8234F8-53A8-470C-8647-71CA0CDF1BD6}"/>
                </a:ext>
              </a:extLst>
            </p:cNvPr>
            <p:cNvCxnSpPr>
              <a:cxnSpLocks/>
            </p:cNvCxnSpPr>
            <p:nvPr/>
          </p:nvCxnSpPr>
          <p:spPr>
            <a:xfrm>
              <a:off x="3238330" y="2598586"/>
              <a:ext cx="330552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A598FA8D-7B9A-4B38-9020-01321AFB8720}"/>
                </a:ext>
              </a:extLst>
            </p:cNvPr>
            <p:cNvGrpSpPr/>
            <p:nvPr/>
          </p:nvGrpSpPr>
          <p:grpSpPr>
            <a:xfrm>
              <a:off x="3978458" y="2146430"/>
              <a:ext cx="926979" cy="352417"/>
              <a:chOff x="5892800" y="3496733"/>
              <a:chExt cx="852363" cy="323489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C7D11403-6629-4DA0-9051-174B9AA6FF42}"/>
                  </a:ext>
                </a:extLst>
              </p:cNvPr>
              <p:cNvCxnSpPr/>
              <p:nvPr/>
            </p:nvCxnSpPr>
            <p:spPr>
              <a:xfrm>
                <a:off x="5892800" y="3496733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A1390CD-21C8-4C9B-BD2D-4C87285F8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99" y="3598332"/>
                <a:ext cx="2540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F5B6F99-9884-4E98-982F-C2EE39A0CE32}"/>
                  </a:ext>
                </a:extLst>
              </p:cNvPr>
              <p:cNvSpPr txBox="1"/>
              <p:nvPr/>
            </p:nvSpPr>
            <p:spPr>
              <a:xfrm>
                <a:off x="6214533" y="3565959"/>
                <a:ext cx="530630" cy="254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77mV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03298F0-E3B8-4DEF-B538-10EE0BED0D61}"/>
                </a:ext>
              </a:extLst>
            </p:cNvPr>
            <p:cNvGrpSpPr/>
            <p:nvPr/>
          </p:nvGrpSpPr>
          <p:grpSpPr>
            <a:xfrm>
              <a:off x="5206124" y="2124454"/>
              <a:ext cx="984228" cy="310035"/>
              <a:chOff x="5892800" y="3496733"/>
              <a:chExt cx="984228" cy="310035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FC45DAF2-6A11-4D02-8B88-B16B63374E14}"/>
                  </a:ext>
                </a:extLst>
              </p:cNvPr>
              <p:cNvCxnSpPr/>
              <p:nvPr/>
            </p:nvCxnSpPr>
            <p:spPr>
              <a:xfrm>
                <a:off x="5892800" y="3496733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3E2B376A-CE75-4B6D-812E-32CC3FB0F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99" y="3598332"/>
                <a:ext cx="2540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74DFED47-CB04-40C5-B4DC-12580633BB27}"/>
                  </a:ext>
                </a:extLst>
              </p:cNvPr>
              <p:cNvSpPr txBox="1"/>
              <p:nvPr/>
            </p:nvSpPr>
            <p:spPr>
              <a:xfrm>
                <a:off x="6223003" y="3529769"/>
                <a:ext cx="654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-89mV</a:t>
                </a: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7CC1CD50-5FBE-4CA5-B996-33F95AFEEF00}"/>
                </a:ext>
              </a:extLst>
            </p:cNvPr>
            <p:cNvGrpSpPr/>
            <p:nvPr/>
          </p:nvGrpSpPr>
          <p:grpSpPr>
            <a:xfrm>
              <a:off x="6298323" y="2124454"/>
              <a:ext cx="975758" cy="399766"/>
              <a:chOff x="5892800" y="3496733"/>
              <a:chExt cx="975758" cy="399766"/>
            </a:xfrm>
          </p:grpSpPr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8331D5B-A6FE-4A52-964F-9DD7C215B789}"/>
                  </a:ext>
                </a:extLst>
              </p:cNvPr>
              <p:cNvCxnSpPr/>
              <p:nvPr/>
            </p:nvCxnSpPr>
            <p:spPr>
              <a:xfrm>
                <a:off x="5892800" y="3496733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AC2CBF16-9414-4514-9331-63605060B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99" y="3598332"/>
                <a:ext cx="2540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BE80DB0-8A18-46C1-816B-6318B0666BD3}"/>
                  </a:ext>
                </a:extLst>
              </p:cNvPr>
              <p:cNvSpPr txBox="1"/>
              <p:nvPr/>
            </p:nvSpPr>
            <p:spPr>
              <a:xfrm>
                <a:off x="6214533" y="3619500"/>
                <a:ext cx="654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-71mV</a:t>
                </a:r>
              </a:p>
            </p:txBody>
          </p:sp>
        </p:grp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9DB27AC-C875-494D-8D5A-CBB5DAE66CC9}"/>
                </a:ext>
              </a:extLst>
            </p:cNvPr>
            <p:cNvCxnSpPr>
              <a:cxnSpLocks/>
            </p:cNvCxnSpPr>
            <p:nvPr/>
          </p:nvCxnSpPr>
          <p:spPr>
            <a:xfrm>
              <a:off x="4215527" y="2226055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E7026C8-D85E-497E-A374-64BA27F45242}"/>
                </a:ext>
              </a:extLst>
            </p:cNvPr>
            <p:cNvCxnSpPr>
              <a:cxnSpLocks/>
            </p:cNvCxnSpPr>
            <p:nvPr/>
          </p:nvCxnSpPr>
          <p:spPr>
            <a:xfrm>
              <a:off x="5434729" y="2234516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D301CF7-3575-48CE-B70C-6A95F439BB02}"/>
                </a:ext>
              </a:extLst>
            </p:cNvPr>
            <p:cNvCxnSpPr>
              <a:cxnSpLocks/>
            </p:cNvCxnSpPr>
            <p:nvPr/>
          </p:nvCxnSpPr>
          <p:spPr>
            <a:xfrm>
              <a:off x="6535394" y="2234521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5C8B7754-0731-4FC1-8AA4-F98D64918A3F}"/>
                </a:ext>
              </a:extLst>
            </p:cNvPr>
            <p:cNvGrpSpPr/>
            <p:nvPr/>
          </p:nvGrpSpPr>
          <p:grpSpPr>
            <a:xfrm>
              <a:off x="3842992" y="1243922"/>
              <a:ext cx="381000" cy="685800"/>
              <a:chOff x="5562600" y="3429000"/>
              <a:chExt cx="381000" cy="685800"/>
            </a:xfrm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DA48927E-DC91-4192-ADB9-47716BC2705D}"/>
                  </a:ext>
                </a:extLst>
              </p:cNvPr>
              <p:cNvCxnSpPr/>
              <p:nvPr/>
            </p:nvCxnSpPr>
            <p:spPr>
              <a:xfrm>
                <a:off x="5715000" y="3429000"/>
                <a:ext cx="228600" cy="762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70F528A3-F69E-4C39-80BF-763F6DE64004}"/>
                  </a:ext>
                </a:extLst>
              </p:cNvPr>
              <p:cNvCxnSpPr/>
              <p:nvPr/>
            </p:nvCxnSpPr>
            <p:spPr>
              <a:xfrm flipV="1">
                <a:off x="5562600" y="35052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08406FE-FF15-4790-9637-6A1C8CCAA50E}"/>
                  </a:ext>
                </a:extLst>
              </p:cNvPr>
              <p:cNvCxnSpPr/>
              <p:nvPr/>
            </p:nvCxnSpPr>
            <p:spPr>
              <a:xfrm flipH="1" flipV="1">
                <a:off x="5562600" y="36576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73A5D1B5-53E4-46C7-A9F5-659DFC9AC7AB}"/>
                  </a:ext>
                </a:extLst>
              </p:cNvPr>
              <p:cNvCxnSpPr/>
              <p:nvPr/>
            </p:nvCxnSpPr>
            <p:spPr>
              <a:xfrm flipV="1">
                <a:off x="5562600" y="38100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686A469-8760-40A1-B0BA-F730A7363DF3}"/>
                  </a:ext>
                </a:extLst>
              </p:cNvPr>
              <p:cNvCxnSpPr/>
              <p:nvPr/>
            </p:nvCxnSpPr>
            <p:spPr>
              <a:xfrm flipH="1" flipV="1">
                <a:off x="5562600" y="39624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49F7631-6B98-4356-80CF-35D9B5CFB617}"/>
                </a:ext>
              </a:extLst>
            </p:cNvPr>
            <p:cNvCxnSpPr>
              <a:cxnSpLocks/>
            </p:cNvCxnSpPr>
            <p:nvPr/>
          </p:nvCxnSpPr>
          <p:spPr>
            <a:xfrm>
              <a:off x="4215525" y="1912790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7D9E316-B89E-4D3F-9EB7-CAEA906CBC50}"/>
                </a:ext>
              </a:extLst>
            </p:cNvPr>
            <p:cNvGrpSpPr/>
            <p:nvPr/>
          </p:nvGrpSpPr>
          <p:grpSpPr>
            <a:xfrm>
              <a:off x="5045258" y="1243920"/>
              <a:ext cx="381000" cy="685800"/>
              <a:chOff x="5562600" y="3429000"/>
              <a:chExt cx="381000" cy="685800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9523E97-343D-4C23-B8FF-DE18AD4144F3}"/>
                  </a:ext>
                </a:extLst>
              </p:cNvPr>
              <p:cNvCxnSpPr/>
              <p:nvPr/>
            </p:nvCxnSpPr>
            <p:spPr>
              <a:xfrm>
                <a:off x="5715000" y="3429000"/>
                <a:ext cx="228600" cy="762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02C2216-DC13-4504-A54E-202FA06761F3}"/>
                  </a:ext>
                </a:extLst>
              </p:cNvPr>
              <p:cNvCxnSpPr/>
              <p:nvPr/>
            </p:nvCxnSpPr>
            <p:spPr>
              <a:xfrm flipV="1">
                <a:off x="5562600" y="35052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3568A4A-A9F6-49BF-A36F-D8C161D155AB}"/>
                  </a:ext>
                </a:extLst>
              </p:cNvPr>
              <p:cNvCxnSpPr/>
              <p:nvPr/>
            </p:nvCxnSpPr>
            <p:spPr>
              <a:xfrm flipH="1" flipV="1">
                <a:off x="5562600" y="36576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0C8E14F0-743D-4199-BD90-5C3C6B46C563}"/>
                  </a:ext>
                </a:extLst>
              </p:cNvPr>
              <p:cNvCxnSpPr/>
              <p:nvPr/>
            </p:nvCxnSpPr>
            <p:spPr>
              <a:xfrm flipV="1">
                <a:off x="5562600" y="38100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AB878EBA-16A1-43F9-BB9E-03F9DB7E4556}"/>
                  </a:ext>
                </a:extLst>
              </p:cNvPr>
              <p:cNvCxnSpPr/>
              <p:nvPr/>
            </p:nvCxnSpPr>
            <p:spPr>
              <a:xfrm flipH="1" flipV="1">
                <a:off x="5562600" y="39624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575A6C0-EBE0-40C3-AD8D-A69F9F57BDA0}"/>
                </a:ext>
              </a:extLst>
            </p:cNvPr>
            <p:cNvCxnSpPr>
              <a:cxnSpLocks/>
            </p:cNvCxnSpPr>
            <p:nvPr/>
          </p:nvCxnSpPr>
          <p:spPr>
            <a:xfrm>
              <a:off x="5417791" y="1912788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B7161874-237F-48F1-8FE0-7C088FF64774}"/>
                </a:ext>
              </a:extLst>
            </p:cNvPr>
            <p:cNvGrpSpPr/>
            <p:nvPr/>
          </p:nvGrpSpPr>
          <p:grpSpPr>
            <a:xfrm>
              <a:off x="6162862" y="1243917"/>
              <a:ext cx="381000" cy="685800"/>
              <a:chOff x="5562600" y="3429000"/>
              <a:chExt cx="381000" cy="685800"/>
            </a:xfrm>
          </p:grpSpPr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1D994190-95B7-4001-A581-3046F4A4E48F}"/>
                  </a:ext>
                </a:extLst>
              </p:cNvPr>
              <p:cNvCxnSpPr/>
              <p:nvPr/>
            </p:nvCxnSpPr>
            <p:spPr>
              <a:xfrm>
                <a:off x="5715000" y="3429000"/>
                <a:ext cx="228600" cy="762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8DBC0E12-3A14-4E29-91EA-AC95AD25FA10}"/>
                  </a:ext>
                </a:extLst>
              </p:cNvPr>
              <p:cNvCxnSpPr/>
              <p:nvPr/>
            </p:nvCxnSpPr>
            <p:spPr>
              <a:xfrm flipV="1">
                <a:off x="5562600" y="35052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177378A-AF82-44A2-835A-2F3BC71E43F9}"/>
                  </a:ext>
                </a:extLst>
              </p:cNvPr>
              <p:cNvCxnSpPr/>
              <p:nvPr/>
            </p:nvCxnSpPr>
            <p:spPr>
              <a:xfrm flipH="1" flipV="1">
                <a:off x="5562600" y="36576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C5D12E57-4764-4449-ADE0-B802BC98C30E}"/>
                  </a:ext>
                </a:extLst>
              </p:cNvPr>
              <p:cNvCxnSpPr/>
              <p:nvPr/>
            </p:nvCxnSpPr>
            <p:spPr>
              <a:xfrm flipV="1">
                <a:off x="5562600" y="38100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CBB35AC6-FFA0-4462-9184-616188A37137}"/>
                  </a:ext>
                </a:extLst>
              </p:cNvPr>
              <p:cNvCxnSpPr/>
              <p:nvPr/>
            </p:nvCxnSpPr>
            <p:spPr>
              <a:xfrm flipH="1" flipV="1">
                <a:off x="5562600" y="39624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3AF3C7F-C480-4BEC-8C77-68D961D00331}"/>
                </a:ext>
              </a:extLst>
            </p:cNvPr>
            <p:cNvCxnSpPr>
              <a:cxnSpLocks/>
            </p:cNvCxnSpPr>
            <p:nvPr/>
          </p:nvCxnSpPr>
          <p:spPr>
            <a:xfrm>
              <a:off x="6535395" y="1912785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0CD3FED-1ABB-4DD7-AB5D-3CAB50BC76D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63" y="1023787"/>
              <a:ext cx="311079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08CB8D9-23CF-4E71-9553-D9DC04459C12}"/>
                </a:ext>
              </a:extLst>
            </p:cNvPr>
            <p:cNvCxnSpPr>
              <a:cxnSpLocks/>
            </p:cNvCxnSpPr>
            <p:nvPr/>
          </p:nvCxnSpPr>
          <p:spPr>
            <a:xfrm>
              <a:off x="4012320" y="1032258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87CE0E3-14DA-439D-9BA1-CCD4D3BC307E}"/>
                </a:ext>
              </a:extLst>
            </p:cNvPr>
            <p:cNvCxnSpPr>
              <a:cxnSpLocks/>
            </p:cNvCxnSpPr>
            <p:nvPr/>
          </p:nvCxnSpPr>
          <p:spPr>
            <a:xfrm>
              <a:off x="5214586" y="1049188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C6F3FFD-E5B7-419D-BFDF-D1ACCF93B531}"/>
                </a:ext>
              </a:extLst>
            </p:cNvPr>
            <p:cNvCxnSpPr>
              <a:cxnSpLocks/>
            </p:cNvCxnSpPr>
            <p:nvPr/>
          </p:nvCxnSpPr>
          <p:spPr>
            <a:xfrm>
              <a:off x="6323719" y="1040725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FF985BB-7CEB-4588-8655-E916D7C129BA}"/>
                </a:ext>
              </a:extLst>
            </p:cNvPr>
            <p:cNvSpPr txBox="1"/>
            <p:nvPr/>
          </p:nvSpPr>
          <p:spPr>
            <a:xfrm>
              <a:off x="3423032" y="2192190"/>
              <a:ext cx="795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ECF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D961E014-1188-49E7-92F1-3D2E84883783}"/>
                </a:ext>
              </a:extLst>
            </p:cNvPr>
            <p:cNvCxnSpPr>
              <a:cxnSpLocks/>
            </p:cNvCxnSpPr>
            <p:nvPr/>
          </p:nvCxnSpPr>
          <p:spPr>
            <a:xfrm>
              <a:off x="3542429" y="1607990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BBF079A-C3D1-4088-9C8A-8AEC15F5A1F8}"/>
                </a:ext>
              </a:extLst>
            </p:cNvPr>
            <p:cNvCxnSpPr>
              <a:cxnSpLocks/>
            </p:cNvCxnSpPr>
            <p:nvPr/>
          </p:nvCxnSpPr>
          <p:spPr>
            <a:xfrm>
              <a:off x="3233386" y="998388"/>
              <a:ext cx="0" cy="16002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C1C6346-C117-4889-AF1A-76FF6082999C}"/>
                </a:ext>
              </a:extLst>
            </p:cNvPr>
            <p:cNvSpPr/>
            <p:nvPr/>
          </p:nvSpPr>
          <p:spPr>
            <a:xfrm>
              <a:off x="3089463" y="1413254"/>
              <a:ext cx="279400" cy="6773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4E8BAA1-F164-4A83-A890-46FDE0596527}"/>
                </a:ext>
              </a:extLst>
            </p:cNvPr>
            <p:cNvCxnSpPr>
              <a:cxnSpLocks/>
            </p:cNvCxnSpPr>
            <p:nvPr/>
          </p:nvCxnSpPr>
          <p:spPr>
            <a:xfrm>
              <a:off x="3229163" y="1599521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779A850E-8B26-4FCC-82C2-7B6AC8CF353C}"/>
                </a:ext>
              </a:extLst>
            </p:cNvPr>
            <p:cNvSpPr txBox="1"/>
            <p:nvPr/>
          </p:nvSpPr>
          <p:spPr>
            <a:xfrm>
              <a:off x="2911659" y="1074584"/>
              <a:ext cx="28373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i="1" dirty="0" err="1"/>
                <a:t>I</a:t>
              </a:r>
              <a:r>
                <a:rPr lang="en-US" sz="2000" baseline="-25000" dirty="0" err="1"/>
                <a:t>Na</a:t>
              </a:r>
              <a:endParaRPr lang="en-US" sz="20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0EFCD2F-5F47-4672-9B02-4624F9824023}"/>
                </a:ext>
              </a:extLst>
            </p:cNvPr>
            <p:cNvSpPr txBox="1"/>
            <p:nvPr/>
          </p:nvSpPr>
          <p:spPr>
            <a:xfrm>
              <a:off x="3555125" y="1066119"/>
              <a:ext cx="20839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i="1" dirty="0"/>
                <a:t>I</a:t>
              </a:r>
              <a:r>
                <a:rPr lang="en-US" sz="2000" baseline="-25000" dirty="0"/>
                <a:t>K</a:t>
              </a:r>
              <a:endParaRPr lang="en-US" sz="2000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A2537F4-4692-41CE-A77E-6DE25231BE51}"/>
              </a:ext>
            </a:extLst>
          </p:cNvPr>
          <p:cNvGrpSpPr/>
          <p:nvPr/>
        </p:nvGrpSpPr>
        <p:grpSpPr>
          <a:xfrm>
            <a:off x="4422786" y="1126402"/>
            <a:ext cx="2529160" cy="324711"/>
            <a:chOff x="4215522" y="1303186"/>
            <a:chExt cx="2529160" cy="324711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A2BB7C97-1A76-41C0-948A-7519651E8A30}"/>
                </a:ext>
              </a:extLst>
            </p:cNvPr>
            <p:cNvSpPr txBox="1"/>
            <p:nvPr/>
          </p:nvSpPr>
          <p:spPr>
            <a:xfrm>
              <a:off x="4215522" y="1320120"/>
              <a:ext cx="12824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F1B7F0C-4680-47C0-89F2-8C2C3AA3C87F}"/>
                </a:ext>
              </a:extLst>
            </p:cNvPr>
            <p:cNvSpPr txBox="1"/>
            <p:nvPr/>
          </p:nvSpPr>
          <p:spPr>
            <a:xfrm>
              <a:off x="5366989" y="1303186"/>
              <a:ext cx="32060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2.2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8F27E7A-AFCE-4B0C-B747-A8B7A123A35A}"/>
                </a:ext>
              </a:extLst>
            </p:cNvPr>
            <p:cNvSpPr txBox="1"/>
            <p:nvPr/>
          </p:nvSpPr>
          <p:spPr>
            <a:xfrm>
              <a:off x="6552322" y="1320120"/>
              <a:ext cx="19236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.4</a:t>
              </a:r>
            </a:p>
          </p:txBody>
        </p: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56EDA50D-27DE-465F-AD74-2245DB2E97B9}"/>
              </a:ext>
            </a:extLst>
          </p:cNvPr>
          <p:cNvSpPr txBox="1"/>
          <p:nvPr/>
        </p:nvSpPr>
        <p:spPr>
          <a:xfrm>
            <a:off x="2990088" y="1591056"/>
            <a:ext cx="11541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60          40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714C1CD-D71C-433F-88B4-B455DF9D048A}"/>
              </a:ext>
            </a:extLst>
          </p:cNvPr>
          <p:cNvSpPr txBox="1"/>
          <p:nvPr/>
        </p:nvSpPr>
        <p:spPr>
          <a:xfrm>
            <a:off x="746760" y="865632"/>
            <a:ext cx="19845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Na: (77-19)*5</a:t>
            </a:r>
            <a:r>
              <a:rPr 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292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993D873-0826-4D16-88A7-FF324BE0C9D7}"/>
              </a:ext>
            </a:extLst>
          </p:cNvPr>
          <p:cNvSpPr txBox="1"/>
          <p:nvPr/>
        </p:nvSpPr>
        <p:spPr>
          <a:xfrm>
            <a:off x="762000" y="1831848"/>
            <a:ext cx="223298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K: (-89-19)*2.2</a:t>
            </a:r>
            <a:r>
              <a:rPr 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-236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F12839F8-3427-44F4-AA9A-EDC8F9CBF1A3}"/>
              </a:ext>
            </a:extLst>
          </p:cNvPr>
          <p:cNvSpPr txBox="1"/>
          <p:nvPr/>
        </p:nvSpPr>
        <p:spPr>
          <a:xfrm>
            <a:off x="6966899" y="790066"/>
            <a:ext cx="209672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Cl: (-71-19)*.4</a:t>
            </a:r>
            <a:r>
              <a:rPr 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-36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ACB6D97-7F56-4382-A63F-5F83FDFED4F8}"/>
              </a:ext>
            </a:extLst>
          </p:cNvPr>
          <p:cNvCxnSpPr>
            <a:cxnSpLocks/>
            <a:stCxn id="244" idx="1"/>
          </p:cNvCxnSpPr>
          <p:nvPr/>
        </p:nvCxnSpPr>
        <p:spPr>
          <a:xfrm flipH="1">
            <a:off x="6546275" y="943955"/>
            <a:ext cx="420624" cy="12043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452D914-A0DE-4677-A676-D4F16232C6A9}"/>
              </a:ext>
            </a:extLst>
          </p:cNvPr>
          <p:cNvSpPr txBox="1"/>
          <p:nvPr/>
        </p:nvSpPr>
        <p:spPr>
          <a:xfrm>
            <a:off x="5803392" y="408768"/>
            <a:ext cx="1428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=+19mV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40042-E959-4159-8DB3-D2219737F69C}"/>
              </a:ext>
            </a:extLst>
          </p:cNvPr>
          <p:cNvSpPr txBox="1"/>
          <p:nvPr/>
        </p:nvSpPr>
        <p:spPr>
          <a:xfrm>
            <a:off x="3840480" y="2918122"/>
            <a:ext cx="4700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Into the cell, since </a:t>
            </a:r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=19mV and 19&lt;77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EAB20F-666E-4223-BC37-6AA91E9D88F0}"/>
              </a:ext>
            </a:extLst>
          </p:cNvPr>
          <p:cNvSpPr txBox="1"/>
          <p:nvPr/>
        </p:nvSpPr>
        <p:spPr>
          <a:xfrm>
            <a:off x="1414272" y="3289978"/>
            <a:ext cx="3249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 of the cell, since 19 &gt; -89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DCBD22-008A-430A-B75C-1AF98BBEE957}"/>
              </a:ext>
            </a:extLst>
          </p:cNvPr>
          <p:cNvSpPr txBox="1"/>
          <p:nvPr/>
        </p:nvSpPr>
        <p:spPr>
          <a:xfrm>
            <a:off x="1450848" y="3655738"/>
            <a:ext cx="4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Charge out (Cl in) the cell, since 19 &gt; -71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E78D47-1D43-457A-AC92-FBF4325CA222}"/>
              </a:ext>
            </a:extLst>
          </p:cNvPr>
          <p:cNvSpPr/>
          <p:nvPr/>
        </p:nvSpPr>
        <p:spPr>
          <a:xfrm>
            <a:off x="2478024" y="489678"/>
            <a:ext cx="1972276" cy="571026"/>
          </a:xfrm>
          <a:custGeom>
            <a:avLst/>
            <a:gdLst>
              <a:gd name="connsiteX0" fmla="*/ 0 w 1972276"/>
              <a:gd name="connsiteY0" fmla="*/ 360714 h 571026"/>
              <a:gd name="connsiteX1" fmla="*/ 1709928 w 1972276"/>
              <a:gd name="connsiteY1" fmla="*/ 4098 h 571026"/>
              <a:gd name="connsiteX2" fmla="*/ 1938528 w 1972276"/>
              <a:gd name="connsiteY2" fmla="*/ 571026 h 57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276" h="571026">
                <a:moveTo>
                  <a:pt x="0" y="360714"/>
                </a:moveTo>
                <a:cubicBezTo>
                  <a:pt x="693420" y="164880"/>
                  <a:pt x="1386840" y="-30954"/>
                  <a:pt x="1709928" y="4098"/>
                </a:cubicBezTo>
                <a:cubicBezTo>
                  <a:pt x="2033016" y="39150"/>
                  <a:pt x="1985772" y="305088"/>
                  <a:pt x="1938528" y="571026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0E0BD8-D100-484E-8BE1-CC97EC8769DE}"/>
              </a:ext>
            </a:extLst>
          </p:cNvPr>
          <p:cNvSpPr/>
          <p:nvPr/>
        </p:nvSpPr>
        <p:spPr>
          <a:xfrm>
            <a:off x="2660904" y="1810512"/>
            <a:ext cx="2697480" cy="953318"/>
          </a:xfrm>
          <a:custGeom>
            <a:avLst/>
            <a:gdLst>
              <a:gd name="connsiteX0" fmla="*/ 0 w 2697480"/>
              <a:gd name="connsiteY0" fmla="*/ 356616 h 953318"/>
              <a:gd name="connsiteX1" fmla="*/ 950976 w 2697480"/>
              <a:gd name="connsiteY1" fmla="*/ 905256 h 953318"/>
              <a:gd name="connsiteX2" fmla="*/ 2377440 w 2697480"/>
              <a:gd name="connsiteY2" fmla="*/ 822960 h 953318"/>
              <a:gd name="connsiteX3" fmla="*/ 2697480 w 2697480"/>
              <a:gd name="connsiteY3" fmla="*/ 0 h 95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480" h="953318">
                <a:moveTo>
                  <a:pt x="0" y="356616"/>
                </a:moveTo>
                <a:cubicBezTo>
                  <a:pt x="277368" y="592074"/>
                  <a:pt x="554736" y="827532"/>
                  <a:pt x="950976" y="905256"/>
                </a:cubicBezTo>
                <a:cubicBezTo>
                  <a:pt x="1347216" y="982980"/>
                  <a:pt x="2086356" y="973836"/>
                  <a:pt x="2377440" y="822960"/>
                </a:cubicBezTo>
                <a:cubicBezTo>
                  <a:pt x="2668524" y="672084"/>
                  <a:pt x="2683002" y="336042"/>
                  <a:pt x="2697480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A1D887-5005-4604-8D01-9A6F116D98C5}"/>
              </a:ext>
            </a:extLst>
          </p:cNvPr>
          <p:cNvSpPr txBox="1"/>
          <p:nvPr/>
        </p:nvSpPr>
        <p:spPr>
          <a:xfrm>
            <a:off x="6459980" y="4459464"/>
            <a:ext cx="191719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292 -236 - 36 = 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E7E1DF-3F29-436A-AE51-BD9810901795}"/>
              </a:ext>
            </a:extLst>
          </p:cNvPr>
          <p:cNvSpPr txBox="1"/>
          <p:nvPr/>
        </p:nvSpPr>
        <p:spPr>
          <a:xfrm>
            <a:off x="4129723" y="4816714"/>
            <a:ext cx="125515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60 - 40 = 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76C0C57-A0E6-4B37-8200-6F4043A615E4}"/>
                  </a:ext>
                </a:extLst>
              </p:cNvPr>
              <p:cNvSpPr/>
              <p:nvPr/>
            </p:nvSpPr>
            <p:spPr>
              <a:xfrm>
                <a:off x="4473004" y="1651973"/>
                <a:ext cx="479991" cy="406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76C0C57-A0E6-4B37-8200-6F4043A61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004" y="1651973"/>
                <a:ext cx="479991" cy="406201"/>
              </a:xfrm>
              <a:prstGeom prst="rect">
                <a:avLst/>
              </a:prstGeom>
              <a:blipFill>
                <a:blip r:embed="rId3"/>
                <a:stretch>
                  <a:fillRect r="-11538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20EFF6A-DD36-4AE4-859C-B47A6BEBFDA6}"/>
                  </a:ext>
                </a:extLst>
              </p:cNvPr>
              <p:cNvSpPr/>
              <p:nvPr/>
            </p:nvSpPr>
            <p:spPr>
              <a:xfrm>
                <a:off x="5730278" y="1652774"/>
                <a:ext cx="479991" cy="4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20EFF6A-DD36-4AE4-859C-B47A6BEBF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78" y="1652774"/>
                <a:ext cx="479991" cy="404598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FCF5F68-1E45-4175-8DEE-30EF7454C2F6}"/>
                  </a:ext>
                </a:extLst>
              </p:cNvPr>
              <p:cNvSpPr/>
              <p:nvPr/>
            </p:nvSpPr>
            <p:spPr>
              <a:xfrm>
                <a:off x="6867283" y="1717513"/>
                <a:ext cx="479991" cy="41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FCF5F68-1E45-4175-8DEE-30EF7454C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283" y="1717513"/>
                <a:ext cx="479991" cy="412870"/>
              </a:xfrm>
              <a:prstGeom prst="rect">
                <a:avLst/>
              </a:prstGeom>
              <a:blipFill>
                <a:blip r:embed="rId5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484D161-4652-4072-89F3-59862B692AF2}"/>
              </a:ext>
            </a:extLst>
          </p:cNvPr>
          <p:cNvSpPr txBox="1"/>
          <p:nvPr/>
        </p:nvSpPr>
        <p:spPr>
          <a:xfrm>
            <a:off x="6090060" y="3470806"/>
            <a:ext cx="2599922" cy="4616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Net charge flux=0</a:t>
            </a:r>
          </a:p>
        </p:txBody>
      </p:sp>
    </p:spTree>
    <p:extLst>
      <p:ext uri="{BB962C8B-B14F-4D97-AF65-F5344CB8AC3E}">
        <p14:creationId xmlns:p14="http://schemas.microsoft.com/office/powerpoint/2010/main" val="194173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/>
      <p:bldP spid="240" grpId="0"/>
      <p:bldP spid="244" grpId="0"/>
      <p:bldP spid="5" grpId="0"/>
      <p:bldP spid="75" grpId="0"/>
      <p:bldP spid="76" grpId="0"/>
      <p:bldP spid="6" grpId="0" animBg="1"/>
      <p:bldP spid="7" grpId="0" animBg="1"/>
      <p:bldP spid="79" grpId="0"/>
      <p:bldP spid="80" grpId="0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7B55-C28D-4FBC-B30A-1D389918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D58CB-9F18-4664-B8EF-D9EE1FA4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5020" y="6443606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3C715A8-9C94-4891-90F5-D91AB0B64ED0}"/>
              </a:ext>
            </a:extLst>
          </p:cNvPr>
          <p:cNvCxnSpPr>
            <a:cxnSpLocks/>
          </p:cNvCxnSpPr>
          <p:nvPr/>
        </p:nvCxnSpPr>
        <p:spPr>
          <a:xfrm>
            <a:off x="5082844" y="1573785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EC367E1-EA9E-4130-83C0-20BA7DE289B8}"/>
              </a:ext>
            </a:extLst>
          </p:cNvPr>
          <p:cNvSpPr/>
          <p:nvPr/>
        </p:nvSpPr>
        <p:spPr>
          <a:xfrm>
            <a:off x="4938921" y="1988651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F2181-E4D5-4A37-9D1E-823450D73AC0}"/>
              </a:ext>
            </a:extLst>
          </p:cNvPr>
          <p:cNvCxnSpPr>
            <a:cxnSpLocks/>
          </p:cNvCxnSpPr>
          <p:nvPr/>
        </p:nvCxnSpPr>
        <p:spPr>
          <a:xfrm>
            <a:off x="4774522" y="3165514"/>
            <a:ext cx="33055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B2F32A-AE63-4E3B-B9C8-716D72546324}"/>
              </a:ext>
            </a:extLst>
          </p:cNvPr>
          <p:cNvGrpSpPr/>
          <p:nvPr/>
        </p:nvGrpSpPr>
        <p:grpSpPr>
          <a:xfrm>
            <a:off x="5514644" y="2713336"/>
            <a:ext cx="927723" cy="387480"/>
            <a:chOff x="5892800" y="3496733"/>
            <a:chExt cx="853048" cy="355676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9CBB4A1-E728-4A3B-B8F0-D48B7A7B4304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3D8AFEC-7816-47BB-A995-1EE04B6D4202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07CB95-6D6F-46AB-91CE-8939F2CED0E2}"/>
                </a:ext>
              </a:extLst>
            </p:cNvPr>
            <p:cNvSpPr txBox="1"/>
            <p:nvPr/>
          </p:nvSpPr>
          <p:spPr>
            <a:xfrm>
              <a:off x="6215218" y="3598146"/>
              <a:ext cx="530630" cy="2542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77mV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D19BC4-A29A-4091-B806-DD0D97E48D4A}"/>
              </a:ext>
            </a:extLst>
          </p:cNvPr>
          <p:cNvGrpSpPr/>
          <p:nvPr/>
        </p:nvGrpSpPr>
        <p:grpSpPr>
          <a:xfrm>
            <a:off x="6742316" y="2691382"/>
            <a:ext cx="988654" cy="312676"/>
            <a:chOff x="5892800" y="3496733"/>
            <a:chExt cx="988654" cy="31267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E49B02-1D31-47AA-A00D-0541DAC87BF6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CDA48B4-6C3C-4A6B-BC3D-0DA178B2DFEC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68A635-BB5C-4AD9-B1D1-4D8FEBB9657F}"/>
                </a:ext>
              </a:extLst>
            </p:cNvPr>
            <p:cNvSpPr txBox="1"/>
            <p:nvPr/>
          </p:nvSpPr>
          <p:spPr>
            <a:xfrm>
              <a:off x="6227429" y="3532410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-89mV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7B4B55-8F97-4069-AF36-4C7469CB1F42}"/>
              </a:ext>
            </a:extLst>
          </p:cNvPr>
          <p:cNvGrpSpPr/>
          <p:nvPr/>
        </p:nvGrpSpPr>
        <p:grpSpPr>
          <a:xfrm>
            <a:off x="7834515" y="2691382"/>
            <a:ext cx="941578" cy="375039"/>
            <a:chOff x="5892800" y="3496733"/>
            <a:chExt cx="941578" cy="375039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99509CA-F0AD-465C-ACE6-7EA8D65FEF0C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DD7D290-ECED-4B17-8666-B10142D04317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0A08B10-B129-4A45-A356-5DB081FC068D}"/>
                </a:ext>
              </a:extLst>
            </p:cNvPr>
            <p:cNvSpPr txBox="1"/>
            <p:nvPr/>
          </p:nvSpPr>
          <p:spPr>
            <a:xfrm>
              <a:off x="6180353" y="3594773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-71mV</a:t>
              </a: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13CC7F-7E77-4CF7-AEF7-BC2A7AB534A3}"/>
              </a:ext>
            </a:extLst>
          </p:cNvPr>
          <p:cNvCxnSpPr>
            <a:cxnSpLocks/>
          </p:cNvCxnSpPr>
          <p:nvPr/>
        </p:nvCxnSpPr>
        <p:spPr>
          <a:xfrm>
            <a:off x="5751719" y="2792983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F72347-766C-4626-B23F-2F65BB1020FA}"/>
              </a:ext>
            </a:extLst>
          </p:cNvPr>
          <p:cNvCxnSpPr>
            <a:cxnSpLocks/>
          </p:cNvCxnSpPr>
          <p:nvPr/>
        </p:nvCxnSpPr>
        <p:spPr>
          <a:xfrm>
            <a:off x="6970921" y="2801444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545E7A8-EF25-444A-AD5C-6C7F1E06E0BD}"/>
              </a:ext>
            </a:extLst>
          </p:cNvPr>
          <p:cNvCxnSpPr>
            <a:cxnSpLocks/>
          </p:cNvCxnSpPr>
          <p:nvPr/>
        </p:nvCxnSpPr>
        <p:spPr>
          <a:xfrm>
            <a:off x="8071586" y="2801449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CC69D34-ADB2-4C61-917F-2ACDB513499C}"/>
              </a:ext>
            </a:extLst>
          </p:cNvPr>
          <p:cNvGrpSpPr/>
          <p:nvPr/>
        </p:nvGrpSpPr>
        <p:grpSpPr>
          <a:xfrm>
            <a:off x="5379184" y="1810850"/>
            <a:ext cx="381000" cy="685800"/>
            <a:chOff x="5562600" y="3429000"/>
            <a:chExt cx="381000" cy="6858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6CDDB89-DBD3-4EED-A669-172704B97FFF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591CE3-260E-4CDD-960E-AE145A48B65D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B7F0BA0-9723-432E-BD17-EFF4E034D3C2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A47F34A-98CC-4361-A732-42DF2574E3B9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62F351F-F850-44F9-8031-2C97D2A5EDEF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DBC05E-A97F-4A7F-81F9-6499B6E0B821}"/>
              </a:ext>
            </a:extLst>
          </p:cNvPr>
          <p:cNvCxnSpPr>
            <a:cxnSpLocks/>
          </p:cNvCxnSpPr>
          <p:nvPr/>
        </p:nvCxnSpPr>
        <p:spPr>
          <a:xfrm>
            <a:off x="5751717" y="2479718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7F738DE-9A89-4010-B490-6BB8B0C035FA}"/>
              </a:ext>
            </a:extLst>
          </p:cNvPr>
          <p:cNvGrpSpPr/>
          <p:nvPr/>
        </p:nvGrpSpPr>
        <p:grpSpPr>
          <a:xfrm>
            <a:off x="6581450" y="1810848"/>
            <a:ext cx="381000" cy="685800"/>
            <a:chOff x="5562600" y="3429000"/>
            <a:chExt cx="381000" cy="6858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A22CEEE-D1C6-4297-96FA-15C05C312C4D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A34693-DC65-4DF9-B01B-0D88DC4E8994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CF96C5-BBCE-4D4A-9DE4-0EB49EC4FCE7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750CBD-FF09-4521-80D1-063639577DB7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30310B-58C3-407A-821D-34E7A1C47D84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3E6391-E218-455F-ABAF-E0913F42BE6A}"/>
              </a:ext>
            </a:extLst>
          </p:cNvPr>
          <p:cNvCxnSpPr>
            <a:cxnSpLocks/>
          </p:cNvCxnSpPr>
          <p:nvPr/>
        </p:nvCxnSpPr>
        <p:spPr>
          <a:xfrm>
            <a:off x="6953983" y="247971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9275C33-6A56-4291-8757-1F9DE48ADB59}"/>
              </a:ext>
            </a:extLst>
          </p:cNvPr>
          <p:cNvGrpSpPr/>
          <p:nvPr/>
        </p:nvGrpSpPr>
        <p:grpSpPr>
          <a:xfrm>
            <a:off x="7699054" y="1810845"/>
            <a:ext cx="381000" cy="685800"/>
            <a:chOff x="5562600" y="3429000"/>
            <a:chExt cx="381000" cy="6858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2FCE7DB-2E74-4E46-94C9-1AAD2BED772A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8688567-28C5-4EF9-9528-F8335E23ED14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03DB19-D0FC-4B6C-8DF8-82E816AA5B4C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CB76EE8-4971-4D2B-A41F-1701154B5044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425998C-8636-450B-8E9C-A0ACB80B6724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CF98A6B-CEFE-42E7-A5D3-1C58FCEDD3DE}"/>
              </a:ext>
            </a:extLst>
          </p:cNvPr>
          <p:cNvCxnSpPr>
            <a:cxnSpLocks/>
          </p:cNvCxnSpPr>
          <p:nvPr/>
        </p:nvCxnSpPr>
        <p:spPr>
          <a:xfrm>
            <a:off x="8071587" y="2479713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C74111-405B-4778-B182-9A8C0E7D5600}"/>
              </a:ext>
            </a:extLst>
          </p:cNvPr>
          <p:cNvCxnSpPr>
            <a:cxnSpLocks/>
          </p:cNvCxnSpPr>
          <p:nvPr/>
        </p:nvCxnSpPr>
        <p:spPr>
          <a:xfrm>
            <a:off x="4766055" y="1590715"/>
            <a:ext cx="311079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1F43C6-C52A-4A49-B7F1-EA0EBD8B2B0D}"/>
              </a:ext>
            </a:extLst>
          </p:cNvPr>
          <p:cNvCxnSpPr>
            <a:cxnSpLocks/>
          </p:cNvCxnSpPr>
          <p:nvPr/>
        </p:nvCxnSpPr>
        <p:spPr>
          <a:xfrm>
            <a:off x="5548512" y="159918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D9A2430-1F69-475A-8C80-9619ACE3E19C}"/>
              </a:ext>
            </a:extLst>
          </p:cNvPr>
          <p:cNvCxnSpPr>
            <a:cxnSpLocks/>
          </p:cNvCxnSpPr>
          <p:nvPr/>
        </p:nvCxnSpPr>
        <p:spPr>
          <a:xfrm>
            <a:off x="6750778" y="161611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0CE4662-4D5A-4896-880E-159196E2C9A0}"/>
              </a:ext>
            </a:extLst>
          </p:cNvPr>
          <p:cNvCxnSpPr>
            <a:cxnSpLocks/>
          </p:cNvCxnSpPr>
          <p:nvPr/>
        </p:nvCxnSpPr>
        <p:spPr>
          <a:xfrm>
            <a:off x="7859911" y="1607653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8730E1-264A-4BA9-937E-D6E7A0000BC5}"/>
              </a:ext>
            </a:extLst>
          </p:cNvPr>
          <p:cNvSpPr txBox="1"/>
          <p:nvPr/>
        </p:nvSpPr>
        <p:spPr>
          <a:xfrm>
            <a:off x="4959224" y="2759118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ECF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970DD2-7A85-43A5-A2F2-280986054469}"/>
              </a:ext>
            </a:extLst>
          </p:cNvPr>
          <p:cNvSpPr txBox="1"/>
          <p:nvPr/>
        </p:nvSpPr>
        <p:spPr>
          <a:xfrm>
            <a:off x="6276653" y="1167384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ICF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C963C50-8FB7-42D1-B30C-7464E4D42B72}"/>
              </a:ext>
            </a:extLst>
          </p:cNvPr>
          <p:cNvCxnSpPr>
            <a:cxnSpLocks/>
          </p:cNvCxnSpPr>
          <p:nvPr/>
        </p:nvCxnSpPr>
        <p:spPr>
          <a:xfrm>
            <a:off x="5078621" y="2174918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84E3AE8-B1B2-4DAB-AA9A-4F57459F03FF}"/>
              </a:ext>
            </a:extLst>
          </p:cNvPr>
          <p:cNvCxnSpPr>
            <a:cxnSpLocks/>
          </p:cNvCxnSpPr>
          <p:nvPr/>
        </p:nvCxnSpPr>
        <p:spPr>
          <a:xfrm>
            <a:off x="4769578" y="1565316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C1447C6-60AF-4D14-BA31-E91505A3FBEC}"/>
              </a:ext>
            </a:extLst>
          </p:cNvPr>
          <p:cNvSpPr/>
          <p:nvPr/>
        </p:nvSpPr>
        <p:spPr>
          <a:xfrm>
            <a:off x="4625655" y="1980182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2AD86A9-F188-4871-8F69-26D06AEC3134}"/>
              </a:ext>
            </a:extLst>
          </p:cNvPr>
          <p:cNvCxnSpPr>
            <a:cxnSpLocks/>
          </p:cNvCxnSpPr>
          <p:nvPr/>
        </p:nvCxnSpPr>
        <p:spPr>
          <a:xfrm>
            <a:off x="4765355" y="2166449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F8E56D2-F622-4517-B622-3B0CC0554F34}"/>
              </a:ext>
            </a:extLst>
          </p:cNvPr>
          <p:cNvSpPr txBox="1"/>
          <p:nvPr/>
        </p:nvSpPr>
        <p:spPr>
          <a:xfrm>
            <a:off x="4447851" y="1641512"/>
            <a:ext cx="2837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 err="1"/>
              <a:t>I</a:t>
            </a:r>
            <a:r>
              <a:rPr lang="en-US" sz="2000" baseline="-25000" dirty="0" err="1"/>
              <a:t>Na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D67F14-3B3A-4D8C-8B2E-4BF633E44D5E}"/>
              </a:ext>
            </a:extLst>
          </p:cNvPr>
          <p:cNvSpPr txBox="1"/>
          <p:nvPr/>
        </p:nvSpPr>
        <p:spPr>
          <a:xfrm>
            <a:off x="5091317" y="1633047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/>
              <a:t>I</a:t>
            </a:r>
            <a:r>
              <a:rPr lang="en-US" sz="2000" baseline="-25000" dirty="0"/>
              <a:t>K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64641F3-C584-4D41-B1A4-3ACEE76000EC}"/>
                  </a:ext>
                </a:extLst>
              </p:cNvPr>
              <p:cNvSpPr/>
              <p:nvPr/>
            </p:nvSpPr>
            <p:spPr>
              <a:xfrm>
                <a:off x="5901823" y="2414173"/>
                <a:ext cx="479991" cy="406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64641F3-C584-4D41-B1A4-3ACEE7600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823" y="2414173"/>
                <a:ext cx="479991" cy="406201"/>
              </a:xfrm>
              <a:prstGeom prst="rect">
                <a:avLst/>
              </a:prstGeom>
              <a:blipFill>
                <a:blip r:embed="rId3"/>
                <a:stretch>
                  <a:fillRect r="-11392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1EDE3FF-D4EA-4AE6-861A-5F6F8D39B6B6}"/>
                  </a:ext>
                </a:extLst>
              </p:cNvPr>
              <p:cNvSpPr/>
              <p:nvPr/>
            </p:nvSpPr>
            <p:spPr>
              <a:xfrm>
                <a:off x="7159097" y="2414974"/>
                <a:ext cx="479991" cy="4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1EDE3FF-D4EA-4AE6-861A-5F6F8D39B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97" y="2414974"/>
                <a:ext cx="479991" cy="404598"/>
              </a:xfrm>
              <a:prstGeom prst="rect">
                <a:avLst/>
              </a:prstGeom>
              <a:blipFill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3A0877C-7B42-472D-8FA0-2A430FC2B73D}"/>
                  </a:ext>
                </a:extLst>
              </p:cNvPr>
              <p:cNvSpPr/>
              <p:nvPr/>
            </p:nvSpPr>
            <p:spPr>
              <a:xfrm>
                <a:off x="8296102" y="2479713"/>
                <a:ext cx="479991" cy="41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3A0877C-7B42-472D-8FA0-2A430FC2B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102" y="2479713"/>
                <a:ext cx="479991" cy="412870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8020AD0-5C59-4F96-A20A-661C5709BBDB}"/>
              </a:ext>
            </a:extLst>
          </p:cNvPr>
          <p:cNvGrpSpPr/>
          <p:nvPr/>
        </p:nvGrpSpPr>
        <p:grpSpPr>
          <a:xfrm>
            <a:off x="5707055" y="1886688"/>
            <a:ext cx="2529160" cy="324711"/>
            <a:chOff x="4215522" y="1303186"/>
            <a:chExt cx="2529160" cy="32471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05938F2-8C4F-4E97-8898-AB7AA87EF69D}"/>
                </a:ext>
              </a:extLst>
            </p:cNvPr>
            <p:cNvSpPr txBox="1"/>
            <p:nvPr/>
          </p:nvSpPr>
          <p:spPr>
            <a:xfrm>
              <a:off x="4215522" y="1320120"/>
              <a:ext cx="19236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.4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9BA480A-F6E3-4217-8242-8DC17A5DEAF9}"/>
                </a:ext>
              </a:extLst>
            </p:cNvPr>
            <p:cNvSpPr txBox="1"/>
            <p:nvPr/>
          </p:nvSpPr>
          <p:spPr>
            <a:xfrm>
              <a:off x="5366989" y="1303186"/>
              <a:ext cx="32060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2.2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FA385F-C9C2-4D12-A21C-F6487FAB898B}"/>
                </a:ext>
              </a:extLst>
            </p:cNvPr>
            <p:cNvSpPr txBox="1"/>
            <p:nvPr/>
          </p:nvSpPr>
          <p:spPr>
            <a:xfrm>
              <a:off x="6552322" y="1320120"/>
              <a:ext cx="19236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.4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E8F85851-FB61-4062-8D61-EE985A68D2A8}"/>
              </a:ext>
            </a:extLst>
          </p:cNvPr>
          <p:cNvSpPr txBox="1"/>
          <p:nvPr/>
        </p:nvSpPr>
        <p:spPr>
          <a:xfrm>
            <a:off x="4335999" y="2371892"/>
            <a:ext cx="11541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60          40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A28ED3-7D37-44E1-AD4D-FC7BF96134A1}"/>
              </a:ext>
            </a:extLst>
          </p:cNvPr>
          <p:cNvSpPr txBox="1"/>
          <p:nvPr/>
        </p:nvSpPr>
        <p:spPr>
          <a:xfrm>
            <a:off x="7281271" y="1162914"/>
            <a:ext cx="13689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=-71mV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BEF895AE-B915-4E2A-9D55-26CFE0D4B9F9}"/>
              </a:ext>
            </a:extLst>
          </p:cNvPr>
          <p:cNvSpPr txBox="1">
            <a:spLocks/>
          </p:cNvSpPr>
          <p:nvPr/>
        </p:nvSpPr>
        <p:spPr bwMode="auto">
          <a:xfrm>
            <a:off x="157875" y="2517751"/>
            <a:ext cx="4095625" cy="93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Our original SS setup</a:t>
            </a:r>
          </a:p>
          <a:p>
            <a:r>
              <a:rPr lang="en-US" sz="2400" dirty="0"/>
              <a:t>I hand-built this example</a:t>
            </a:r>
          </a:p>
          <a:p>
            <a:pPr lvl="1"/>
            <a:endParaRPr lang="en-US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F77EF3E-5920-42A5-838B-C2EE51B103D3}"/>
              </a:ext>
            </a:extLst>
          </p:cNvPr>
          <p:cNvSpPr txBox="1"/>
          <p:nvPr/>
        </p:nvSpPr>
        <p:spPr>
          <a:xfrm>
            <a:off x="5730509" y="1763968"/>
            <a:ext cx="411480" cy="4754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67636CCA-0EFD-443F-9A87-ABF27EC5C7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8216" y="3326839"/>
                <a:ext cx="8127997" cy="1965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en-US" sz="2000" dirty="0"/>
                  <a:t>Picked a particular ion-channel </a:t>
                </a:r>
                <a:r>
                  <a:rPr lang="en-US" sz="2000" dirty="0" err="1"/>
                  <a:t>turnon</a:t>
                </a:r>
                <a:endParaRPr lang="en-US" sz="2000" dirty="0"/>
              </a:p>
              <a:p>
                <a:pPr lvl="1"/>
                <a:r>
                  <a:rPr lang="en-US" sz="2000" dirty="0" err="1"/>
                  <a:t>Simmed</a:t>
                </a:r>
                <a:r>
                  <a:rPr lang="en-US" sz="2000" dirty="0"/>
                  <a:t> to get steady-state [Na], [K], [Cl] &amp; computed the </a:t>
                </a:r>
                <a:r>
                  <a:rPr lang="en-US" sz="2000" i="1" dirty="0" err="1"/>
                  <a:t>V</a:t>
                </a:r>
                <a:r>
                  <a:rPr lang="en-US" sz="2000" baseline="30000" dirty="0" err="1"/>
                  <a:t>Nernst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Guaranteed that the individual ion currents = 0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67636CCA-0EFD-443F-9A87-ABF27EC5C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216" y="3326839"/>
                <a:ext cx="8127997" cy="1965846"/>
              </a:xfrm>
              <a:prstGeom prst="rect">
                <a:avLst/>
              </a:prstGeom>
              <a:blipFill>
                <a:blip r:embed="rId6"/>
                <a:stretch>
                  <a:fillRect t="-18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44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8020AD0-5C59-4F96-A20A-661C5709BBDB}"/>
              </a:ext>
            </a:extLst>
          </p:cNvPr>
          <p:cNvGrpSpPr/>
          <p:nvPr/>
        </p:nvGrpSpPr>
        <p:grpSpPr>
          <a:xfrm>
            <a:off x="5521527" y="1886688"/>
            <a:ext cx="2529160" cy="324711"/>
            <a:chOff x="4215522" y="1303186"/>
            <a:chExt cx="2529160" cy="32471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05938F2-8C4F-4E97-8898-AB7AA87EF69D}"/>
                </a:ext>
              </a:extLst>
            </p:cNvPr>
            <p:cNvSpPr txBox="1"/>
            <p:nvPr/>
          </p:nvSpPr>
          <p:spPr>
            <a:xfrm>
              <a:off x="4215522" y="1320120"/>
              <a:ext cx="19236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.4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9BA480A-F6E3-4217-8242-8DC17A5DEAF9}"/>
                </a:ext>
              </a:extLst>
            </p:cNvPr>
            <p:cNvSpPr txBox="1"/>
            <p:nvPr/>
          </p:nvSpPr>
          <p:spPr>
            <a:xfrm>
              <a:off x="5366989" y="1303186"/>
              <a:ext cx="32060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2.2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FA385F-C9C2-4D12-A21C-F6487FAB898B}"/>
                </a:ext>
              </a:extLst>
            </p:cNvPr>
            <p:cNvSpPr txBox="1"/>
            <p:nvPr/>
          </p:nvSpPr>
          <p:spPr>
            <a:xfrm>
              <a:off x="6552322" y="1320120"/>
              <a:ext cx="19236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.4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F77EF3E-5920-42A5-838B-C2EE51B103D3}"/>
              </a:ext>
            </a:extLst>
          </p:cNvPr>
          <p:cNvSpPr txBox="1"/>
          <p:nvPr/>
        </p:nvSpPr>
        <p:spPr>
          <a:xfrm>
            <a:off x="5544981" y="1763968"/>
            <a:ext cx="411480" cy="47548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A7B55-C28D-4FBC-B30A-1D389918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D58CB-9F18-4664-B8EF-D9EE1FA4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5020" y="6443606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3C715A8-9C94-4891-90F5-D91AB0B64ED0}"/>
              </a:ext>
            </a:extLst>
          </p:cNvPr>
          <p:cNvCxnSpPr>
            <a:cxnSpLocks/>
          </p:cNvCxnSpPr>
          <p:nvPr/>
        </p:nvCxnSpPr>
        <p:spPr>
          <a:xfrm>
            <a:off x="4897316" y="1573785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EC367E1-EA9E-4130-83C0-20BA7DE289B8}"/>
              </a:ext>
            </a:extLst>
          </p:cNvPr>
          <p:cNvSpPr/>
          <p:nvPr/>
        </p:nvSpPr>
        <p:spPr>
          <a:xfrm>
            <a:off x="4753393" y="1988651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7F2181-E4D5-4A37-9D1E-823450D73AC0}"/>
              </a:ext>
            </a:extLst>
          </p:cNvPr>
          <p:cNvCxnSpPr>
            <a:cxnSpLocks/>
          </p:cNvCxnSpPr>
          <p:nvPr/>
        </p:nvCxnSpPr>
        <p:spPr>
          <a:xfrm>
            <a:off x="4588994" y="3165514"/>
            <a:ext cx="33055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B2F32A-AE63-4E3B-B9C8-716D72546324}"/>
              </a:ext>
            </a:extLst>
          </p:cNvPr>
          <p:cNvGrpSpPr/>
          <p:nvPr/>
        </p:nvGrpSpPr>
        <p:grpSpPr>
          <a:xfrm>
            <a:off x="5329116" y="2713336"/>
            <a:ext cx="927723" cy="387480"/>
            <a:chOff x="5892800" y="3496733"/>
            <a:chExt cx="853048" cy="355676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9CBB4A1-E728-4A3B-B8F0-D48B7A7B4304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3D8AFEC-7816-47BB-A995-1EE04B6D4202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07CB95-6D6F-46AB-91CE-8939F2CED0E2}"/>
                </a:ext>
              </a:extLst>
            </p:cNvPr>
            <p:cNvSpPr txBox="1"/>
            <p:nvPr/>
          </p:nvSpPr>
          <p:spPr>
            <a:xfrm>
              <a:off x="6215218" y="3598146"/>
              <a:ext cx="530630" cy="2542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77mV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D19BC4-A29A-4091-B806-DD0D97E48D4A}"/>
              </a:ext>
            </a:extLst>
          </p:cNvPr>
          <p:cNvGrpSpPr/>
          <p:nvPr/>
        </p:nvGrpSpPr>
        <p:grpSpPr>
          <a:xfrm>
            <a:off x="6556788" y="2691382"/>
            <a:ext cx="988654" cy="312676"/>
            <a:chOff x="5892800" y="3496733"/>
            <a:chExt cx="988654" cy="31267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E49B02-1D31-47AA-A00D-0541DAC87BF6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CDA48B4-6C3C-4A6B-BC3D-0DA178B2DFEC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68A635-BB5C-4AD9-B1D1-4D8FEBB9657F}"/>
                </a:ext>
              </a:extLst>
            </p:cNvPr>
            <p:cNvSpPr txBox="1"/>
            <p:nvPr/>
          </p:nvSpPr>
          <p:spPr>
            <a:xfrm>
              <a:off x="6227429" y="3532410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-89mV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7B4B55-8F97-4069-AF36-4C7469CB1F42}"/>
              </a:ext>
            </a:extLst>
          </p:cNvPr>
          <p:cNvGrpSpPr/>
          <p:nvPr/>
        </p:nvGrpSpPr>
        <p:grpSpPr>
          <a:xfrm>
            <a:off x="7648987" y="2691382"/>
            <a:ext cx="941578" cy="375039"/>
            <a:chOff x="5892800" y="3496733"/>
            <a:chExt cx="941578" cy="375039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99509CA-F0AD-465C-ACE6-7EA8D65FEF0C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DD7D290-ECED-4B17-8666-B10142D04317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0A08B10-B129-4A45-A356-5DB081FC068D}"/>
                </a:ext>
              </a:extLst>
            </p:cNvPr>
            <p:cNvSpPr txBox="1"/>
            <p:nvPr/>
          </p:nvSpPr>
          <p:spPr>
            <a:xfrm>
              <a:off x="6180353" y="3594773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-71mV</a:t>
              </a: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13CC7F-7E77-4CF7-AEF7-BC2A7AB534A3}"/>
              </a:ext>
            </a:extLst>
          </p:cNvPr>
          <p:cNvCxnSpPr>
            <a:cxnSpLocks/>
          </p:cNvCxnSpPr>
          <p:nvPr/>
        </p:nvCxnSpPr>
        <p:spPr>
          <a:xfrm>
            <a:off x="5566191" y="2792983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F72347-766C-4626-B23F-2F65BB1020FA}"/>
              </a:ext>
            </a:extLst>
          </p:cNvPr>
          <p:cNvCxnSpPr>
            <a:cxnSpLocks/>
          </p:cNvCxnSpPr>
          <p:nvPr/>
        </p:nvCxnSpPr>
        <p:spPr>
          <a:xfrm>
            <a:off x="6785393" y="2801444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545E7A8-EF25-444A-AD5C-6C7F1E06E0BD}"/>
              </a:ext>
            </a:extLst>
          </p:cNvPr>
          <p:cNvCxnSpPr>
            <a:cxnSpLocks/>
          </p:cNvCxnSpPr>
          <p:nvPr/>
        </p:nvCxnSpPr>
        <p:spPr>
          <a:xfrm>
            <a:off x="7886058" y="2801449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CC69D34-ADB2-4C61-917F-2ACDB513499C}"/>
              </a:ext>
            </a:extLst>
          </p:cNvPr>
          <p:cNvGrpSpPr/>
          <p:nvPr/>
        </p:nvGrpSpPr>
        <p:grpSpPr>
          <a:xfrm>
            <a:off x="5193656" y="1810850"/>
            <a:ext cx="381000" cy="685800"/>
            <a:chOff x="5562600" y="3429000"/>
            <a:chExt cx="381000" cy="6858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6CDDB89-DBD3-4EED-A669-172704B97FFF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591CE3-260E-4CDD-960E-AE145A48B65D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B7F0BA0-9723-432E-BD17-EFF4E034D3C2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A47F34A-98CC-4361-A732-42DF2574E3B9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62F351F-F850-44F9-8031-2C97D2A5EDEF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DBC05E-A97F-4A7F-81F9-6499B6E0B821}"/>
              </a:ext>
            </a:extLst>
          </p:cNvPr>
          <p:cNvCxnSpPr>
            <a:cxnSpLocks/>
          </p:cNvCxnSpPr>
          <p:nvPr/>
        </p:nvCxnSpPr>
        <p:spPr>
          <a:xfrm>
            <a:off x="5566189" y="2479718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7F738DE-9A89-4010-B490-6BB8B0C035FA}"/>
              </a:ext>
            </a:extLst>
          </p:cNvPr>
          <p:cNvGrpSpPr/>
          <p:nvPr/>
        </p:nvGrpSpPr>
        <p:grpSpPr>
          <a:xfrm>
            <a:off x="6395922" y="1810848"/>
            <a:ext cx="381000" cy="685800"/>
            <a:chOff x="5562600" y="3429000"/>
            <a:chExt cx="381000" cy="6858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A22CEEE-D1C6-4297-96FA-15C05C312C4D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A34693-DC65-4DF9-B01B-0D88DC4E8994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CF96C5-BBCE-4D4A-9DE4-0EB49EC4FCE7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750CBD-FF09-4521-80D1-063639577DB7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30310B-58C3-407A-821D-34E7A1C47D84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3E6391-E218-455F-ABAF-E0913F42BE6A}"/>
              </a:ext>
            </a:extLst>
          </p:cNvPr>
          <p:cNvCxnSpPr>
            <a:cxnSpLocks/>
          </p:cNvCxnSpPr>
          <p:nvPr/>
        </p:nvCxnSpPr>
        <p:spPr>
          <a:xfrm>
            <a:off x="6768455" y="247971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9275C33-6A56-4291-8757-1F9DE48ADB59}"/>
              </a:ext>
            </a:extLst>
          </p:cNvPr>
          <p:cNvGrpSpPr/>
          <p:nvPr/>
        </p:nvGrpSpPr>
        <p:grpSpPr>
          <a:xfrm>
            <a:off x="7513526" y="1810845"/>
            <a:ext cx="381000" cy="685800"/>
            <a:chOff x="5562600" y="3429000"/>
            <a:chExt cx="381000" cy="6858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2FCE7DB-2E74-4E46-94C9-1AAD2BED772A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8688567-28C5-4EF9-9528-F8335E23ED14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03DB19-D0FC-4B6C-8DF8-82E816AA5B4C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CB76EE8-4971-4D2B-A41F-1701154B5044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425998C-8636-450B-8E9C-A0ACB80B6724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CF98A6B-CEFE-42E7-A5D3-1C58FCEDD3DE}"/>
              </a:ext>
            </a:extLst>
          </p:cNvPr>
          <p:cNvCxnSpPr>
            <a:cxnSpLocks/>
          </p:cNvCxnSpPr>
          <p:nvPr/>
        </p:nvCxnSpPr>
        <p:spPr>
          <a:xfrm>
            <a:off x="7886059" y="2479713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C74111-405B-4778-B182-9A8C0E7D5600}"/>
              </a:ext>
            </a:extLst>
          </p:cNvPr>
          <p:cNvCxnSpPr>
            <a:cxnSpLocks/>
          </p:cNvCxnSpPr>
          <p:nvPr/>
        </p:nvCxnSpPr>
        <p:spPr>
          <a:xfrm>
            <a:off x="4580527" y="1590715"/>
            <a:ext cx="311079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1F43C6-C52A-4A49-B7F1-EA0EBD8B2B0D}"/>
              </a:ext>
            </a:extLst>
          </p:cNvPr>
          <p:cNvCxnSpPr>
            <a:cxnSpLocks/>
          </p:cNvCxnSpPr>
          <p:nvPr/>
        </p:nvCxnSpPr>
        <p:spPr>
          <a:xfrm>
            <a:off x="5362984" y="159918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D9A2430-1F69-475A-8C80-9619ACE3E19C}"/>
              </a:ext>
            </a:extLst>
          </p:cNvPr>
          <p:cNvCxnSpPr>
            <a:cxnSpLocks/>
          </p:cNvCxnSpPr>
          <p:nvPr/>
        </p:nvCxnSpPr>
        <p:spPr>
          <a:xfrm>
            <a:off x="6565250" y="1616116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0CE4662-4D5A-4896-880E-159196E2C9A0}"/>
              </a:ext>
            </a:extLst>
          </p:cNvPr>
          <p:cNvCxnSpPr>
            <a:cxnSpLocks/>
          </p:cNvCxnSpPr>
          <p:nvPr/>
        </p:nvCxnSpPr>
        <p:spPr>
          <a:xfrm>
            <a:off x="7674383" y="1607653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8730E1-264A-4BA9-937E-D6E7A0000BC5}"/>
              </a:ext>
            </a:extLst>
          </p:cNvPr>
          <p:cNvSpPr txBox="1"/>
          <p:nvPr/>
        </p:nvSpPr>
        <p:spPr>
          <a:xfrm>
            <a:off x="4773696" y="2759118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ECF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970DD2-7A85-43A5-A2F2-280986054469}"/>
              </a:ext>
            </a:extLst>
          </p:cNvPr>
          <p:cNvSpPr txBox="1"/>
          <p:nvPr/>
        </p:nvSpPr>
        <p:spPr>
          <a:xfrm>
            <a:off x="6091125" y="1167384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ICF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C963C50-8FB7-42D1-B30C-7464E4D42B72}"/>
              </a:ext>
            </a:extLst>
          </p:cNvPr>
          <p:cNvCxnSpPr>
            <a:cxnSpLocks/>
          </p:cNvCxnSpPr>
          <p:nvPr/>
        </p:nvCxnSpPr>
        <p:spPr>
          <a:xfrm>
            <a:off x="4893093" y="2174918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84E3AE8-B1B2-4DAB-AA9A-4F57459F03FF}"/>
              </a:ext>
            </a:extLst>
          </p:cNvPr>
          <p:cNvCxnSpPr>
            <a:cxnSpLocks/>
          </p:cNvCxnSpPr>
          <p:nvPr/>
        </p:nvCxnSpPr>
        <p:spPr>
          <a:xfrm>
            <a:off x="4584050" y="1565316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C1447C6-60AF-4D14-BA31-E91505A3FBEC}"/>
              </a:ext>
            </a:extLst>
          </p:cNvPr>
          <p:cNvSpPr/>
          <p:nvPr/>
        </p:nvSpPr>
        <p:spPr>
          <a:xfrm>
            <a:off x="4440127" y="1980182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2AD86A9-F188-4871-8F69-26D06AEC3134}"/>
              </a:ext>
            </a:extLst>
          </p:cNvPr>
          <p:cNvCxnSpPr>
            <a:cxnSpLocks/>
          </p:cNvCxnSpPr>
          <p:nvPr/>
        </p:nvCxnSpPr>
        <p:spPr>
          <a:xfrm>
            <a:off x="4579827" y="2166449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F8E56D2-F622-4517-B622-3B0CC0554F34}"/>
              </a:ext>
            </a:extLst>
          </p:cNvPr>
          <p:cNvSpPr txBox="1"/>
          <p:nvPr/>
        </p:nvSpPr>
        <p:spPr>
          <a:xfrm>
            <a:off x="4262323" y="1641512"/>
            <a:ext cx="2837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 err="1"/>
              <a:t>I</a:t>
            </a:r>
            <a:r>
              <a:rPr lang="en-US" sz="2000" baseline="-25000" dirty="0" err="1"/>
              <a:t>Na</a:t>
            </a:r>
            <a:endParaRPr 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D67F14-3B3A-4D8C-8B2E-4BF633E44D5E}"/>
              </a:ext>
            </a:extLst>
          </p:cNvPr>
          <p:cNvSpPr txBox="1"/>
          <p:nvPr/>
        </p:nvSpPr>
        <p:spPr>
          <a:xfrm>
            <a:off x="4905789" y="1633047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/>
              <a:t>I</a:t>
            </a:r>
            <a:r>
              <a:rPr lang="en-US" sz="2000" baseline="-25000" dirty="0"/>
              <a:t>K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64641F3-C584-4D41-B1A4-3ACEE76000EC}"/>
                  </a:ext>
                </a:extLst>
              </p:cNvPr>
              <p:cNvSpPr/>
              <p:nvPr/>
            </p:nvSpPr>
            <p:spPr>
              <a:xfrm>
                <a:off x="5716295" y="2414173"/>
                <a:ext cx="479991" cy="406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64641F3-C584-4D41-B1A4-3ACEE7600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295" y="2414173"/>
                <a:ext cx="479991" cy="406201"/>
              </a:xfrm>
              <a:prstGeom prst="rect">
                <a:avLst/>
              </a:prstGeom>
              <a:blipFill>
                <a:blip r:embed="rId3"/>
                <a:stretch>
                  <a:fillRect r="-11538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1EDE3FF-D4EA-4AE6-861A-5F6F8D39B6B6}"/>
                  </a:ext>
                </a:extLst>
              </p:cNvPr>
              <p:cNvSpPr/>
              <p:nvPr/>
            </p:nvSpPr>
            <p:spPr>
              <a:xfrm>
                <a:off x="6973569" y="2414974"/>
                <a:ext cx="479991" cy="4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1EDE3FF-D4EA-4AE6-861A-5F6F8D39B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569" y="2414974"/>
                <a:ext cx="479991" cy="404598"/>
              </a:xfrm>
              <a:prstGeom prst="rect">
                <a:avLst/>
              </a:prstGeom>
              <a:blipFill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3A0877C-7B42-472D-8FA0-2A430FC2B73D}"/>
                  </a:ext>
                </a:extLst>
              </p:cNvPr>
              <p:cNvSpPr/>
              <p:nvPr/>
            </p:nvSpPr>
            <p:spPr>
              <a:xfrm>
                <a:off x="8110574" y="2479713"/>
                <a:ext cx="479991" cy="41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3A0877C-7B42-472D-8FA0-2A430FC2B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574" y="2479713"/>
                <a:ext cx="479991" cy="412870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E8F85851-FB61-4062-8D61-EE985A68D2A8}"/>
              </a:ext>
            </a:extLst>
          </p:cNvPr>
          <p:cNvSpPr txBox="1"/>
          <p:nvPr/>
        </p:nvSpPr>
        <p:spPr>
          <a:xfrm>
            <a:off x="4150471" y="2371892"/>
            <a:ext cx="11541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60          40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A28ED3-7D37-44E1-AD4D-FC7BF96134A1}"/>
              </a:ext>
            </a:extLst>
          </p:cNvPr>
          <p:cNvSpPr txBox="1"/>
          <p:nvPr/>
        </p:nvSpPr>
        <p:spPr>
          <a:xfrm>
            <a:off x="7095743" y="1162914"/>
            <a:ext cx="13689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=-71mV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BEF895AE-B915-4E2A-9D55-26CFE0D4B9F9}"/>
              </a:ext>
            </a:extLst>
          </p:cNvPr>
          <p:cNvSpPr txBox="1">
            <a:spLocks/>
          </p:cNvSpPr>
          <p:nvPr/>
        </p:nvSpPr>
        <p:spPr bwMode="auto">
          <a:xfrm>
            <a:off x="157875" y="1527603"/>
            <a:ext cx="4095625" cy="221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Now, turn on ion channels more</a:t>
            </a:r>
          </a:p>
          <a:p>
            <a:r>
              <a:rPr lang="en-US" sz="2400" dirty="0"/>
              <a:t>We move to our new </a:t>
            </a:r>
            <a:r>
              <a:rPr lang="en-US" sz="2400" i="1" dirty="0" err="1"/>
              <a:t>V</a:t>
            </a:r>
            <a:r>
              <a:rPr lang="en-US" sz="2400" baseline="-25000" dirty="0" err="1"/>
              <a:t>mem</a:t>
            </a:r>
            <a:r>
              <a:rPr lang="en-US" sz="2400" dirty="0"/>
              <a:t> where net charge flux = 0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Slowly or quickly?</a:t>
            </a:r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67636CCA-0EFD-443F-9A87-ABF27EC5C7DE}"/>
              </a:ext>
            </a:extLst>
          </p:cNvPr>
          <p:cNvSpPr txBox="1">
            <a:spLocks/>
          </p:cNvSpPr>
          <p:nvPr/>
        </p:nvSpPr>
        <p:spPr bwMode="auto">
          <a:xfrm>
            <a:off x="108216" y="3420497"/>
            <a:ext cx="8127997" cy="28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As we reach this new </a:t>
            </a:r>
            <a:r>
              <a:rPr lang="en-US" sz="2400" i="1" dirty="0" err="1"/>
              <a:t>V</a:t>
            </a:r>
            <a:r>
              <a:rPr lang="en-US" sz="2400" baseline="-25000" dirty="0" err="1"/>
              <a:t>mem</a:t>
            </a:r>
            <a:r>
              <a:rPr lang="en-US" sz="2400" dirty="0"/>
              <a:t>, have ion concentrations changed much?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No, that would take </a:t>
            </a:r>
            <a:r>
              <a:rPr lang="en-US" sz="2000" i="1" dirty="0"/>
              <a:t>much</a:t>
            </a:r>
            <a:r>
              <a:rPr lang="en-US" sz="2000" dirty="0"/>
              <a:t> longer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Remember the concentrations are large – changing a large number by, e.g., 10% takes time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So the </a:t>
            </a:r>
            <a:r>
              <a:rPr lang="en-US" sz="2000" i="1" dirty="0" err="1"/>
              <a:t>V</a:t>
            </a:r>
            <a:r>
              <a:rPr lang="en-US" sz="2000" baseline="30000" dirty="0" err="1"/>
              <a:t>Nernst</a:t>
            </a:r>
            <a:r>
              <a:rPr lang="en-US" sz="2000" dirty="0"/>
              <a:t> values don’t change much either</a:t>
            </a:r>
          </a:p>
          <a:p>
            <a:r>
              <a:rPr lang="en-US" sz="2400" dirty="0"/>
              <a:t>New </a:t>
            </a:r>
            <a:r>
              <a:rPr lang="en-US" sz="2400" i="1" dirty="0" err="1"/>
              <a:t>V</a:t>
            </a:r>
            <a:r>
              <a:rPr lang="en-US" sz="2400" baseline="-25000" dirty="0" err="1"/>
              <a:t>mem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new ion-current values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all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0, but are not individually 0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69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1C72B1FF-373A-48B3-BD7E-1CDA1FF98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39" y="2023536"/>
            <a:ext cx="3735687" cy="28797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D15520E-0924-4FD0-A031-7CDFD0D18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2" y="1680565"/>
            <a:ext cx="4377093" cy="32809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C8AA-8A79-4018-9845-01B57277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3" y="423335"/>
            <a:ext cx="4961467" cy="1244600"/>
          </a:xfrm>
        </p:spPr>
        <p:txBody>
          <a:bodyPr/>
          <a:lstStyle/>
          <a:p>
            <a:r>
              <a:rPr lang="en-US" sz="2400" dirty="0"/>
              <a:t>Setup:</a:t>
            </a:r>
          </a:p>
          <a:p>
            <a:pPr lvl="1">
              <a:spcBef>
                <a:spcPts val="0"/>
              </a:spcBef>
            </a:pPr>
            <a:r>
              <a:rPr lang="en-US" sz="2000" i="1" dirty="0" err="1"/>
              <a:t>G</a:t>
            </a:r>
            <a:r>
              <a:rPr lang="en-US" sz="2000" baseline="-25000" dirty="0" err="1"/>
              <a:t>Na</a:t>
            </a:r>
            <a:r>
              <a:rPr lang="en-US" sz="2000" dirty="0"/>
              <a:t> and </a:t>
            </a:r>
            <a:r>
              <a:rPr lang="en-US" sz="2000" i="1" dirty="0"/>
              <a:t>G</a:t>
            </a:r>
            <a:r>
              <a:rPr lang="en-US" sz="2000" baseline="-25000" dirty="0"/>
              <a:t>K</a:t>
            </a:r>
            <a:r>
              <a:rPr lang="en-US" sz="2000" dirty="0"/>
              <a:t> originally set for -71mV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At t=100s, they suddenly change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3CB0C-B6E2-4E05-B960-AC24E3C3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12E582-DF11-4AA4-B8AF-0AC370F8B934}"/>
              </a:ext>
            </a:extLst>
          </p:cNvPr>
          <p:cNvGrpSpPr/>
          <p:nvPr/>
        </p:nvGrpSpPr>
        <p:grpSpPr>
          <a:xfrm>
            <a:off x="6714067" y="3115737"/>
            <a:ext cx="1104899" cy="1200329"/>
            <a:chOff x="6426200" y="3852333"/>
            <a:chExt cx="1104899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0CF1FA-0F3C-49DC-A398-C8471237B20A}"/>
                </a:ext>
              </a:extLst>
            </p:cNvPr>
            <p:cNvSpPr txBox="1"/>
            <p:nvPr/>
          </p:nvSpPr>
          <p:spPr>
            <a:xfrm>
              <a:off x="6426200" y="3852333"/>
              <a:ext cx="6688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Na</a:t>
              </a:r>
              <a:r>
                <a:rPr lang="en-US" baseline="30000" dirty="0">
                  <a:solidFill>
                    <a:schemeClr val="accent2"/>
                  </a:solidFill>
                </a:rPr>
                <a:t>+</a:t>
              </a:r>
              <a:endParaRPr lang="en-US" dirty="0">
                <a:solidFill>
                  <a:schemeClr val="accent2"/>
                </a:solidFill>
              </a:endParaRPr>
            </a:p>
            <a:p>
              <a:r>
                <a:rPr lang="en-US" dirty="0">
                  <a:solidFill>
                    <a:srgbClr val="FFC000"/>
                  </a:solidFill>
                </a:rPr>
                <a:t>K</a:t>
              </a:r>
              <a:r>
                <a:rPr lang="en-US" baseline="30000" dirty="0">
                  <a:solidFill>
                    <a:srgbClr val="FFC000"/>
                  </a:solidFill>
                </a:rPr>
                <a:t>+</a:t>
              </a:r>
              <a:endParaRPr lang="en-US" dirty="0">
                <a:solidFill>
                  <a:srgbClr val="FFC000"/>
                </a:solidFill>
              </a:endParaRPr>
            </a:p>
            <a:p>
              <a:r>
                <a:rPr lang="en-US" dirty="0">
                  <a:solidFill>
                    <a:srgbClr val="008000"/>
                  </a:solidFill>
                </a:rPr>
                <a:t>Cl</a:t>
              </a:r>
              <a:r>
                <a:rPr lang="en-US" baseline="30000" dirty="0">
                  <a:solidFill>
                    <a:srgbClr val="008000"/>
                  </a:solidFill>
                </a:rPr>
                <a:t>-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4FC0C1D-E80E-43E3-85E3-747046F5AE4C}"/>
                </a:ext>
              </a:extLst>
            </p:cNvPr>
            <p:cNvCxnSpPr/>
            <p:nvPr/>
          </p:nvCxnSpPr>
          <p:spPr>
            <a:xfrm>
              <a:off x="7158566" y="4089400"/>
              <a:ext cx="372533" cy="0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A81290-CEF8-4F07-9310-7CFB0E2228F7}"/>
                </a:ext>
              </a:extLst>
            </p:cNvPr>
            <p:cNvCxnSpPr/>
            <p:nvPr/>
          </p:nvCxnSpPr>
          <p:spPr>
            <a:xfrm>
              <a:off x="7158566" y="4428069"/>
              <a:ext cx="372533" cy="0"/>
            </a:xfrm>
            <a:prstGeom prst="line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095CD4C-7CE6-4BDA-A4E6-D9016D917812}"/>
                </a:ext>
              </a:extLst>
            </p:cNvPr>
            <p:cNvCxnSpPr/>
            <p:nvPr/>
          </p:nvCxnSpPr>
          <p:spPr>
            <a:xfrm>
              <a:off x="7158566" y="4783667"/>
              <a:ext cx="372533" cy="0"/>
            </a:xfrm>
            <a:prstGeom prst="line">
              <a:avLst/>
            </a:prstGeom>
            <a:ln w="28575">
              <a:solidFill>
                <a:srgbClr val="006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D3C1A6F-09A2-4A40-A80A-54BC5F580E5A}"/>
              </a:ext>
            </a:extLst>
          </p:cNvPr>
          <p:cNvSpPr txBox="1"/>
          <p:nvPr/>
        </p:nvSpPr>
        <p:spPr>
          <a:xfrm>
            <a:off x="93134" y="5215470"/>
            <a:ext cx="16763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Dynamic phase: </a:t>
            </a:r>
            <a:r>
              <a:rPr lang="en-US" sz="1800" i="1" dirty="0" err="1">
                <a:solidFill>
                  <a:schemeClr val="accent2"/>
                </a:solidFill>
              </a:rPr>
              <a:t>V</a:t>
            </a:r>
            <a:r>
              <a:rPr lang="en-US" sz="1800" baseline="-25000" dirty="0" err="1">
                <a:solidFill>
                  <a:schemeClr val="accent2"/>
                </a:solidFill>
              </a:rPr>
              <a:t>mem</a:t>
            </a:r>
            <a:r>
              <a:rPr lang="en-US" sz="1800" dirty="0">
                <a:solidFill>
                  <a:schemeClr val="accent2"/>
                </a:solidFill>
              </a:rPr>
              <a:t> swinging rapidly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856B94-A9AA-4AC8-976F-3BB056BEE5AE}"/>
              </a:ext>
            </a:extLst>
          </p:cNvPr>
          <p:cNvCxnSpPr>
            <a:cxnSpLocks/>
          </p:cNvCxnSpPr>
          <p:nvPr/>
        </p:nvCxnSpPr>
        <p:spPr>
          <a:xfrm flipV="1">
            <a:off x="770467" y="4809067"/>
            <a:ext cx="0" cy="33020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A9604DC7-5B87-4D6B-9DC7-347302A83119}"/>
              </a:ext>
            </a:extLst>
          </p:cNvPr>
          <p:cNvSpPr/>
          <p:nvPr/>
        </p:nvSpPr>
        <p:spPr>
          <a:xfrm rot="16200000">
            <a:off x="6180667" y="4055536"/>
            <a:ext cx="491066" cy="1981200"/>
          </a:xfrm>
          <a:prstGeom prst="leftBrac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168F2-219C-4DD8-9241-FF3B55C59349}"/>
              </a:ext>
            </a:extLst>
          </p:cNvPr>
          <p:cNvSpPr txBox="1"/>
          <p:nvPr/>
        </p:nvSpPr>
        <p:spPr>
          <a:xfrm>
            <a:off x="5232402" y="5215468"/>
            <a:ext cx="22436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QSS: concentrations changing very slowly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7C8C0CB0-1E2D-4E16-9427-51A33D8265DD}"/>
              </a:ext>
            </a:extLst>
          </p:cNvPr>
          <p:cNvSpPr/>
          <p:nvPr/>
        </p:nvSpPr>
        <p:spPr>
          <a:xfrm rot="16200000">
            <a:off x="1752597" y="3835407"/>
            <a:ext cx="491066" cy="2319870"/>
          </a:xfrm>
          <a:prstGeom prst="leftBrac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A65941-69FF-44DB-9A0E-0AA42F32AD89}"/>
              </a:ext>
            </a:extLst>
          </p:cNvPr>
          <p:cNvSpPr txBox="1"/>
          <p:nvPr/>
        </p:nvSpPr>
        <p:spPr>
          <a:xfrm>
            <a:off x="1905002" y="5113868"/>
            <a:ext cx="11768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Thus so does </a:t>
            </a:r>
            <a:r>
              <a:rPr lang="en-US" sz="1800" i="1" dirty="0" err="1">
                <a:solidFill>
                  <a:schemeClr val="accent2"/>
                </a:solidFill>
              </a:rPr>
              <a:t>V</a:t>
            </a:r>
            <a:r>
              <a:rPr lang="en-US" sz="1800" baseline="-25000" dirty="0" err="1">
                <a:solidFill>
                  <a:schemeClr val="accent2"/>
                </a:solidFill>
              </a:rPr>
              <a:t>mem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533E0B-B458-4477-81FD-0D6AE2C24582}"/>
              </a:ext>
            </a:extLst>
          </p:cNvPr>
          <p:cNvSpPr txBox="1"/>
          <p:nvPr/>
        </p:nvSpPr>
        <p:spPr>
          <a:xfrm>
            <a:off x="5825070" y="508001"/>
            <a:ext cx="11768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Eventually we reach true SS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C2320A-7386-49BD-A6EE-D50C5F748C1C}"/>
              </a:ext>
            </a:extLst>
          </p:cNvPr>
          <p:cNvCxnSpPr>
            <a:cxnSpLocks/>
          </p:cNvCxnSpPr>
          <p:nvPr/>
        </p:nvCxnSpPr>
        <p:spPr>
          <a:xfrm>
            <a:off x="6824133" y="1210733"/>
            <a:ext cx="1109134" cy="88053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52CECB-6C36-409F-95C8-38E24ED48637}"/>
              </a:ext>
            </a:extLst>
          </p:cNvPr>
          <p:cNvCxnSpPr>
            <a:cxnSpLocks/>
          </p:cNvCxnSpPr>
          <p:nvPr/>
        </p:nvCxnSpPr>
        <p:spPr>
          <a:xfrm flipH="1">
            <a:off x="3793067" y="1143000"/>
            <a:ext cx="2201334" cy="889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86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F43D-F5ED-4B39-9978-C07A7D65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QSS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80871-A6A9-4903-88A8-382FD86C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how many Na, K ion channels are on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and that </a:t>
            </a:r>
            <a:r>
              <a:rPr lang="en-US" i="1" dirty="0"/>
              <a:t>quickly </a:t>
            </a:r>
            <a:r>
              <a:rPr lang="en-US" dirty="0"/>
              <a:t>swings 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dirty="0"/>
              <a:t> positive, negative</a:t>
            </a:r>
          </a:p>
          <a:p>
            <a:r>
              <a:rPr lang="en-US" dirty="0"/>
              <a:t>That’s how neurons work</a:t>
            </a:r>
          </a:p>
          <a:p>
            <a:pPr lvl="1"/>
            <a:r>
              <a:rPr lang="en-US" dirty="0"/>
              <a:t>Large-scale [Na], [K], [Cl] don’t really change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FE59B-922B-4EEE-8163-B9C9EE6A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Bioelectricity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6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64A5-A189-4CDF-A2FC-AD66F1A8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A3FD1-B676-4ED3-8A15-989279730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3474786"/>
                <a:ext cx="7944491" cy="2491215"/>
              </a:xfrm>
            </p:spPr>
            <p:txBody>
              <a:bodyPr/>
              <a:lstStyle/>
              <a:p>
                <a:r>
                  <a:rPr lang="en-US" sz="2400" dirty="0"/>
                  <a:t>The </a:t>
                </a:r>
                <a:r>
                  <a:rPr lang="en-US" sz="2400" i="1" dirty="0" err="1"/>
                  <a:t>V</a:t>
                </a:r>
                <a:r>
                  <a:rPr lang="en-US" sz="2400" baseline="30000" dirty="0" err="1"/>
                  <a:t>Nernst</a:t>
                </a:r>
                <a:r>
                  <a:rPr lang="en-US" sz="2400" dirty="0"/>
                  <a:t> values come from ion concentrations</a:t>
                </a:r>
              </a:p>
              <a:p>
                <a:r>
                  <a:rPr lang="en-US" sz="2400" i="1" dirty="0"/>
                  <a:t>G</a:t>
                </a:r>
                <a:r>
                  <a:rPr lang="en-US" sz="2400" dirty="0"/>
                  <a:t> values depend on how many ion channels are turned on</a:t>
                </a:r>
                <a:endParaRPr lang="en-US" sz="2400" i="1" dirty="0"/>
              </a:p>
              <a:p>
                <a:r>
                  <a:rPr lang="en-US" sz="2400" dirty="0"/>
                  <a:t>KCL on the ICF node: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𝑚𝑒𝑚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𝑚𝑒𝑚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𝑚𝑒𝑚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𝐶𝑙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A3FD1-B676-4ED3-8A15-989279730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3474786"/>
                <a:ext cx="7944491" cy="2491215"/>
              </a:xfrm>
              <a:blipFill>
                <a:blip r:embed="rId3"/>
                <a:stretch>
                  <a:fillRect l="-997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E453B-25FD-4F23-A17B-0CB39415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Bioelectricity Joel Grodstein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291B47-CE5E-45CC-AE7B-2C6BB587EDD2}"/>
              </a:ext>
            </a:extLst>
          </p:cNvPr>
          <p:cNvGrpSpPr/>
          <p:nvPr/>
        </p:nvGrpSpPr>
        <p:grpSpPr>
          <a:xfrm>
            <a:off x="4143055" y="1167384"/>
            <a:ext cx="4328242" cy="2053399"/>
            <a:chOff x="4585011" y="2904744"/>
            <a:chExt cx="4328242" cy="20533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61DC2B0-CF0C-4B27-9FE1-479F03584208}"/>
                </a:ext>
              </a:extLst>
            </p:cNvPr>
            <p:cNvGrpSpPr/>
            <p:nvPr/>
          </p:nvGrpSpPr>
          <p:grpSpPr>
            <a:xfrm>
              <a:off x="4585011" y="2904744"/>
              <a:ext cx="4328242" cy="2053399"/>
              <a:chOff x="4710996" y="3208866"/>
              <a:chExt cx="4328242" cy="205339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7379886-E34F-4F16-8107-64EF4C9D3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989" y="3615267"/>
                <a:ext cx="0" cy="16002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6AB10B2-788E-4FF0-AE43-7A90F9D6E7E5}"/>
                  </a:ext>
                </a:extLst>
              </p:cNvPr>
              <p:cNvSpPr/>
              <p:nvPr/>
            </p:nvSpPr>
            <p:spPr>
              <a:xfrm>
                <a:off x="5202066" y="4030133"/>
                <a:ext cx="279400" cy="6773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6AA6A37-9851-4307-B7C4-0951473060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7667" y="5206996"/>
                <a:ext cx="33055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7E3CD14-2050-42C5-AA68-4EFF3960CB99}"/>
                  </a:ext>
                </a:extLst>
              </p:cNvPr>
              <p:cNvGrpSpPr/>
              <p:nvPr/>
            </p:nvGrpSpPr>
            <p:grpSpPr>
              <a:xfrm>
                <a:off x="5777789" y="4754818"/>
                <a:ext cx="927723" cy="387480"/>
                <a:chOff x="5892800" y="3496733"/>
                <a:chExt cx="853048" cy="355676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E8958084-AFC7-4FEA-A433-75C899AE834D}"/>
                    </a:ext>
                  </a:extLst>
                </p:cNvPr>
                <p:cNvCxnSpPr/>
                <p:nvPr/>
              </p:nvCxnSpPr>
              <p:spPr>
                <a:xfrm>
                  <a:off x="5892800" y="3496733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DE445674-C5DE-4E4E-A317-470E3D24F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4399" y="3598332"/>
                  <a:ext cx="25400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A1C50E3-A629-4F33-82D5-3CA1FA227C26}"/>
                    </a:ext>
                  </a:extLst>
                </p:cNvPr>
                <p:cNvSpPr txBox="1"/>
                <p:nvPr/>
              </p:nvSpPr>
              <p:spPr>
                <a:xfrm>
                  <a:off x="6215218" y="3598146"/>
                  <a:ext cx="530630" cy="2542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800" dirty="0"/>
                    <a:t>77mV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9F3AC0B-A279-4638-842D-3DA283622D5B}"/>
                  </a:ext>
                </a:extLst>
              </p:cNvPr>
              <p:cNvGrpSpPr/>
              <p:nvPr/>
            </p:nvGrpSpPr>
            <p:grpSpPr>
              <a:xfrm>
                <a:off x="7005461" y="4732864"/>
                <a:ext cx="988654" cy="312676"/>
                <a:chOff x="5892800" y="3496733"/>
                <a:chExt cx="988654" cy="312676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A3CAD8B8-6A91-47E4-8686-E22E2210EB70}"/>
                    </a:ext>
                  </a:extLst>
                </p:cNvPr>
                <p:cNvCxnSpPr/>
                <p:nvPr/>
              </p:nvCxnSpPr>
              <p:spPr>
                <a:xfrm>
                  <a:off x="5892800" y="3496733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1B3E592-3E52-4CEB-AA00-D9D4A2461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4399" y="3598332"/>
                  <a:ext cx="25400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F764112-3AA5-4E81-AEF9-46CA565653F2}"/>
                    </a:ext>
                  </a:extLst>
                </p:cNvPr>
                <p:cNvSpPr txBox="1"/>
                <p:nvPr/>
              </p:nvSpPr>
              <p:spPr>
                <a:xfrm>
                  <a:off x="6227429" y="3532410"/>
                  <a:ext cx="654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800" dirty="0"/>
                    <a:t>-89mV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2F71D96-ED4A-46C8-9456-8B49CD541D87}"/>
                  </a:ext>
                </a:extLst>
              </p:cNvPr>
              <p:cNvGrpSpPr/>
              <p:nvPr/>
            </p:nvGrpSpPr>
            <p:grpSpPr>
              <a:xfrm>
                <a:off x="8097660" y="4732864"/>
                <a:ext cx="941578" cy="375039"/>
                <a:chOff x="5892800" y="3496733"/>
                <a:chExt cx="941578" cy="375039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FA0B9DA-EBA0-4108-AC39-797D4106914E}"/>
                    </a:ext>
                  </a:extLst>
                </p:cNvPr>
                <p:cNvCxnSpPr/>
                <p:nvPr/>
              </p:nvCxnSpPr>
              <p:spPr>
                <a:xfrm>
                  <a:off x="5892800" y="3496733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8EA26B3-B707-4B37-9971-761E93DB1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4399" y="3598332"/>
                  <a:ext cx="25400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0CA713B-24C6-417B-8A88-8674E0D34A88}"/>
                    </a:ext>
                  </a:extLst>
                </p:cNvPr>
                <p:cNvSpPr txBox="1"/>
                <p:nvPr/>
              </p:nvSpPr>
              <p:spPr>
                <a:xfrm>
                  <a:off x="6180353" y="3594773"/>
                  <a:ext cx="654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800" dirty="0"/>
                    <a:t>-71mV</a:t>
                  </a:r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128AB86-D148-4813-BD3B-E3CD38581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4864" y="4834465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5941839-D9D6-4B0B-8A5F-C610CCC2B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4066" y="4842926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E75072B-1F35-445D-A425-A3A5D9046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4731" y="4842931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04B8F82-72A7-4DC8-B61D-D7EDC9806395}"/>
                  </a:ext>
                </a:extLst>
              </p:cNvPr>
              <p:cNvGrpSpPr/>
              <p:nvPr/>
            </p:nvGrpSpPr>
            <p:grpSpPr>
              <a:xfrm>
                <a:off x="5642329" y="3852332"/>
                <a:ext cx="381000" cy="685800"/>
                <a:chOff x="5562600" y="3429000"/>
                <a:chExt cx="381000" cy="685800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0E84A38-00BB-4205-8047-51A465B8B2EF}"/>
                    </a:ext>
                  </a:extLst>
                </p:cNvPr>
                <p:cNvCxnSpPr/>
                <p:nvPr/>
              </p:nvCxnSpPr>
              <p:spPr>
                <a:xfrm>
                  <a:off x="5715000" y="3429000"/>
                  <a:ext cx="228600" cy="762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A8D7525-D6AC-43BA-B255-592E222D44FB}"/>
                    </a:ext>
                  </a:extLst>
                </p:cNvPr>
                <p:cNvCxnSpPr/>
                <p:nvPr/>
              </p:nvCxnSpPr>
              <p:spPr>
                <a:xfrm flipV="1">
                  <a:off x="5562600" y="35052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0FA8E69-14E0-4BFE-8E82-570674E32E75}"/>
                    </a:ext>
                  </a:extLst>
                </p:cNvPr>
                <p:cNvCxnSpPr/>
                <p:nvPr/>
              </p:nvCxnSpPr>
              <p:spPr>
                <a:xfrm flipH="1" flipV="1">
                  <a:off x="5562600" y="36576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64B74697-6375-4A61-B233-CCAC7A32D42F}"/>
                    </a:ext>
                  </a:extLst>
                </p:cNvPr>
                <p:cNvCxnSpPr/>
                <p:nvPr/>
              </p:nvCxnSpPr>
              <p:spPr>
                <a:xfrm flipV="1">
                  <a:off x="5562600" y="38100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F31C672-CF0A-443D-9EF7-6AF4B8EE05CE}"/>
                    </a:ext>
                  </a:extLst>
                </p:cNvPr>
                <p:cNvCxnSpPr/>
                <p:nvPr/>
              </p:nvCxnSpPr>
              <p:spPr>
                <a:xfrm flipH="1" flipV="1">
                  <a:off x="5562600" y="39624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C04B585-C9C6-44B3-8FE2-2C78D53BF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4862" y="4521200"/>
                <a:ext cx="0" cy="20319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1F3DC80-2FC4-4112-9829-AEFC8285D792}"/>
                  </a:ext>
                </a:extLst>
              </p:cNvPr>
              <p:cNvGrpSpPr/>
              <p:nvPr/>
            </p:nvGrpSpPr>
            <p:grpSpPr>
              <a:xfrm>
                <a:off x="6844595" y="3852330"/>
                <a:ext cx="381000" cy="685800"/>
                <a:chOff x="5562600" y="3429000"/>
                <a:chExt cx="381000" cy="685800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53856C6-E741-47BF-B74F-A24EC1EF91B9}"/>
                    </a:ext>
                  </a:extLst>
                </p:cNvPr>
                <p:cNvCxnSpPr/>
                <p:nvPr/>
              </p:nvCxnSpPr>
              <p:spPr>
                <a:xfrm>
                  <a:off x="5715000" y="3429000"/>
                  <a:ext cx="228600" cy="762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5F3680F-F74A-4090-95F4-69CBE1E1A6CC}"/>
                    </a:ext>
                  </a:extLst>
                </p:cNvPr>
                <p:cNvCxnSpPr/>
                <p:nvPr/>
              </p:nvCxnSpPr>
              <p:spPr>
                <a:xfrm flipV="1">
                  <a:off x="5562600" y="35052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AA593309-AB4E-41B1-91BE-59FFEBCBC95C}"/>
                    </a:ext>
                  </a:extLst>
                </p:cNvPr>
                <p:cNvCxnSpPr/>
                <p:nvPr/>
              </p:nvCxnSpPr>
              <p:spPr>
                <a:xfrm flipH="1" flipV="1">
                  <a:off x="5562600" y="36576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097B727-65CB-4737-8CE5-15ED15FC654E}"/>
                    </a:ext>
                  </a:extLst>
                </p:cNvPr>
                <p:cNvCxnSpPr/>
                <p:nvPr/>
              </p:nvCxnSpPr>
              <p:spPr>
                <a:xfrm flipV="1">
                  <a:off x="5562600" y="38100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A3C0D32-6F52-4F14-B63D-F7EAE4A0BD88}"/>
                    </a:ext>
                  </a:extLst>
                </p:cNvPr>
                <p:cNvCxnSpPr/>
                <p:nvPr/>
              </p:nvCxnSpPr>
              <p:spPr>
                <a:xfrm flipH="1" flipV="1">
                  <a:off x="5562600" y="39624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0BCD956-F0B2-4E74-AC7E-DFF0BA9516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7128" y="4521198"/>
                <a:ext cx="0" cy="20319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58CDCCB-3366-495D-ACC0-D18ABD64221C}"/>
                  </a:ext>
                </a:extLst>
              </p:cNvPr>
              <p:cNvGrpSpPr/>
              <p:nvPr/>
            </p:nvGrpSpPr>
            <p:grpSpPr>
              <a:xfrm>
                <a:off x="7962199" y="3852327"/>
                <a:ext cx="381000" cy="685800"/>
                <a:chOff x="5562600" y="3429000"/>
                <a:chExt cx="381000" cy="6858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A58A12A-87B7-4EB8-B78A-ED57FCFFD7FE}"/>
                    </a:ext>
                  </a:extLst>
                </p:cNvPr>
                <p:cNvCxnSpPr/>
                <p:nvPr/>
              </p:nvCxnSpPr>
              <p:spPr>
                <a:xfrm>
                  <a:off x="5715000" y="3429000"/>
                  <a:ext cx="228600" cy="762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F8C1818-CA6C-4A11-9F62-4F1C7B7B4D20}"/>
                    </a:ext>
                  </a:extLst>
                </p:cNvPr>
                <p:cNvCxnSpPr/>
                <p:nvPr/>
              </p:nvCxnSpPr>
              <p:spPr>
                <a:xfrm flipV="1">
                  <a:off x="5562600" y="35052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92819DF-F61D-4642-9D71-61AAC44FEB81}"/>
                    </a:ext>
                  </a:extLst>
                </p:cNvPr>
                <p:cNvCxnSpPr/>
                <p:nvPr/>
              </p:nvCxnSpPr>
              <p:spPr>
                <a:xfrm flipH="1" flipV="1">
                  <a:off x="5562600" y="36576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313DD07-3DBC-41B0-8E32-69CF30CE84CB}"/>
                    </a:ext>
                  </a:extLst>
                </p:cNvPr>
                <p:cNvCxnSpPr/>
                <p:nvPr/>
              </p:nvCxnSpPr>
              <p:spPr>
                <a:xfrm flipV="1">
                  <a:off x="5562600" y="38100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667FBEA-2E53-4FA8-98C8-57F63F37E4C1}"/>
                    </a:ext>
                  </a:extLst>
                </p:cNvPr>
                <p:cNvCxnSpPr/>
                <p:nvPr/>
              </p:nvCxnSpPr>
              <p:spPr>
                <a:xfrm flipH="1" flipV="1">
                  <a:off x="5562600" y="39624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07389D9-4E21-404D-A961-828C7AC46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4732" y="4521195"/>
                <a:ext cx="0" cy="20319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5B5E8AE-A340-4DC8-8402-6A6AFBFB2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9200" y="3632197"/>
                <a:ext cx="31107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2405C17-BCB9-4C6E-ABE6-69C252BC9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1657" y="3640668"/>
                <a:ext cx="0" cy="20319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84DE2B2-AA04-4C20-A951-A7A19BA113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3923" y="3657598"/>
                <a:ext cx="0" cy="20319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C87C67D-2A33-4DA9-B908-2784287BBF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3056" y="3649135"/>
                <a:ext cx="0" cy="20319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7EB7E2-D718-44B1-87B7-7481DC6DC5A7}"/>
                  </a:ext>
                </a:extLst>
              </p:cNvPr>
              <p:cNvSpPr txBox="1"/>
              <p:nvPr/>
            </p:nvSpPr>
            <p:spPr>
              <a:xfrm>
                <a:off x="5222369" y="4800600"/>
                <a:ext cx="7958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ECF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85E5D28-A6F0-4806-8C1C-78DB981FE3E2}"/>
                  </a:ext>
                </a:extLst>
              </p:cNvPr>
              <p:cNvSpPr txBox="1"/>
              <p:nvPr/>
            </p:nvSpPr>
            <p:spPr>
              <a:xfrm>
                <a:off x="6539798" y="3208866"/>
                <a:ext cx="7958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ICF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056B16-D637-4CBD-997A-A2B2236DCA23}"/>
                  </a:ext>
                </a:extLst>
              </p:cNvPr>
              <p:cNvSpPr txBox="1"/>
              <p:nvPr/>
            </p:nvSpPr>
            <p:spPr>
              <a:xfrm>
                <a:off x="6014859" y="3928530"/>
                <a:ext cx="3847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 err="1"/>
                  <a:t>G</a:t>
                </a:r>
                <a:r>
                  <a:rPr lang="en-US" sz="2000" baseline="-25000" dirty="0" err="1"/>
                  <a:t>Na</a:t>
                </a:r>
                <a:endParaRPr lang="en-US" sz="20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FAA8FE-C5B3-43DE-930E-A552B90EDA3E}"/>
                  </a:ext>
                </a:extLst>
              </p:cNvPr>
              <p:cNvSpPr txBox="1"/>
              <p:nvPr/>
            </p:nvSpPr>
            <p:spPr>
              <a:xfrm>
                <a:off x="7166326" y="3911596"/>
                <a:ext cx="3093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/>
                  <a:t>G</a:t>
                </a:r>
                <a:r>
                  <a:rPr lang="en-US" sz="2000" baseline="-25000" dirty="0"/>
                  <a:t>K</a:t>
                </a:r>
                <a:endParaRPr lang="en-US" sz="20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294BD0-9892-480B-A498-68BEFC729890}"/>
                  </a:ext>
                </a:extLst>
              </p:cNvPr>
              <p:cNvSpPr txBox="1"/>
              <p:nvPr/>
            </p:nvSpPr>
            <p:spPr>
              <a:xfrm>
                <a:off x="8351659" y="3928530"/>
                <a:ext cx="3478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 err="1"/>
                  <a:t>G</a:t>
                </a:r>
                <a:r>
                  <a:rPr lang="en-US" sz="2000" baseline="-25000" dirty="0" err="1"/>
                  <a:t>Cl</a:t>
                </a:r>
                <a:endParaRPr lang="en-US" sz="2000" dirty="0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654E2FA-DC45-40B3-BFF9-11FD40C69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1766" y="4216400"/>
                <a:ext cx="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DBD86FD-A832-46BF-BCD6-B63BB2278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723" y="3606798"/>
                <a:ext cx="0" cy="16002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DA3EB3E-82CE-477C-A718-8FF24265978F}"/>
                  </a:ext>
                </a:extLst>
              </p:cNvPr>
              <p:cNvSpPr/>
              <p:nvPr/>
            </p:nvSpPr>
            <p:spPr>
              <a:xfrm>
                <a:off x="4888800" y="4021664"/>
                <a:ext cx="279400" cy="6773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3363A85-D00E-45E5-8218-38744E54B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8500" y="4207931"/>
                <a:ext cx="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00C690-E69F-4EE0-A290-24415439DF1D}"/>
                  </a:ext>
                </a:extLst>
              </p:cNvPr>
              <p:cNvSpPr txBox="1"/>
              <p:nvPr/>
            </p:nvSpPr>
            <p:spPr>
              <a:xfrm>
                <a:off x="4710996" y="3682994"/>
                <a:ext cx="2837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 err="1"/>
                  <a:t>I</a:t>
                </a:r>
                <a:r>
                  <a:rPr lang="en-US" sz="2000" baseline="-25000" dirty="0" err="1"/>
                  <a:t>Na</a:t>
                </a:r>
                <a:endParaRPr lang="en-US" sz="20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DFC12B-3C29-494E-A751-608B3B3AE35B}"/>
                  </a:ext>
                </a:extLst>
              </p:cNvPr>
              <p:cNvSpPr txBox="1"/>
              <p:nvPr/>
            </p:nvSpPr>
            <p:spPr>
              <a:xfrm>
                <a:off x="5354462" y="3674529"/>
                <a:ext cx="2083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/>
                  <a:t>I</a:t>
                </a:r>
                <a:r>
                  <a:rPr lang="en-US" sz="2000" baseline="-25000" dirty="0"/>
                  <a:t>K</a:t>
                </a:r>
                <a:endParaRPr lang="en-US" sz="2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30268E0-06B5-4E59-8330-B1DCA48CD349}"/>
                    </a:ext>
                  </a:extLst>
                </p:cNvPr>
                <p:cNvSpPr/>
                <p:nvPr/>
              </p:nvSpPr>
              <p:spPr>
                <a:xfrm>
                  <a:off x="6038983" y="4151533"/>
                  <a:ext cx="479991" cy="406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64641F3-C584-4D41-B1A4-3ACEE76000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983" y="4151533"/>
                  <a:ext cx="479991" cy="406201"/>
                </a:xfrm>
                <a:prstGeom prst="rect">
                  <a:avLst/>
                </a:prstGeom>
                <a:blipFill>
                  <a:blip r:embed="rId4"/>
                  <a:stretch>
                    <a:fillRect r="-11392" b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994107-88E4-4CC9-8A35-65F2CDC9BCC6}"/>
                    </a:ext>
                  </a:extLst>
                </p:cNvPr>
                <p:cNvSpPr/>
                <p:nvPr/>
              </p:nvSpPr>
              <p:spPr>
                <a:xfrm>
                  <a:off x="7296257" y="4152334"/>
                  <a:ext cx="479991" cy="4045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41EDE3FF-D4EA-4AE6-861A-5F6F8D39B6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257" y="4152334"/>
                  <a:ext cx="479991" cy="404598"/>
                </a:xfrm>
                <a:prstGeom prst="rect">
                  <a:avLst/>
                </a:prstGeom>
                <a:blipFill>
                  <a:blip r:embed="rId5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01106E9-F2A9-45DA-AF07-8B4085596F56}"/>
                    </a:ext>
                  </a:extLst>
                </p:cNvPr>
                <p:cNvSpPr/>
                <p:nvPr/>
              </p:nvSpPr>
              <p:spPr>
                <a:xfrm>
                  <a:off x="8433262" y="4217073"/>
                  <a:ext cx="479991" cy="4128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D3A0877C-7B42-472D-8FA0-2A430FC2B7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2" y="4217073"/>
                  <a:ext cx="479991" cy="412870"/>
                </a:xfrm>
                <a:prstGeom prst="rect">
                  <a:avLst/>
                </a:prstGeom>
                <a:blipFill>
                  <a:blip r:embed="rId6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531B4F4A-EF4B-431A-800D-C08380A0BEF0}"/>
              </a:ext>
            </a:extLst>
          </p:cNvPr>
          <p:cNvSpPr txBox="1">
            <a:spLocks/>
          </p:cNvSpPr>
          <p:nvPr/>
        </p:nvSpPr>
        <p:spPr bwMode="auto">
          <a:xfrm>
            <a:off x="838200" y="1479882"/>
            <a:ext cx="3374204" cy="154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/>
              <a:t>We have a nice equivalent circuit that we can analyze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61299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F4E0-4C8A-4435-8CE3-C8C18EF1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5370-714B-443F-AD88-85DD96CBE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i="1" dirty="0"/>
              <a:t>G</a:t>
            </a:r>
            <a:r>
              <a:rPr lang="en-US" dirty="0"/>
              <a:t>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rapidly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seconds)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concentrations change much more slowly (minutes to hours) – quasi-steady state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Eventually we reach a new steady state again, where each ion flux is 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6AC34-5184-47F6-A878-A7CD8EAB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752455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8481-87CA-4F3D-894D-C2B8F5F7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up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A6B6-7A14-418B-80A4-8F41F24B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VLab</a:t>
            </a:r>
            <a:r>
              <a:rPr lang="en-US" dirty="0"/>
              <a:t> #2, cell voltages in QSS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8D5FE-2F50-4CF4-ABC5-E63E1A97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072558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7B55-C28D-4FBC-B30A-1D389918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quiz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D58CB-9F18-4664-B8EF-D9EE1FA4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7D65DAF4-CB5F-4DEB-B9A0-E39028F54042}"/>
              </a:ext>
            </a:extLst>
          </p:cNvPr>
          <p:cNvSpPr txBox="1">
            <a:spLocks/>
          </p:cNvSpPr>
          <p:nvPr/>
        </p:nvSpPr>
        <p:spPr bwMode="auto">
          <a:xfrm>
            <a:off x="210956" y="3337560"/>
            <a:ext cx="8822870" cy="288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What is the value of </a:t>
            </a:r>
            <a:r>
              <a:rPr lang="en-US" sz="2400" i="1" dirty="0" err="1"/>
              <a:t>V</a:t>
            </a:r>
            <a:r>
              <a:rPr lang="en-US" sz="2400" baseline="-25000" dirty="0" err="1"/>
              <a:t>mem</a:t>
            </a:r>
            <a:r>
              <a:rPr lang="en-US" sz="2400" dirty="0"/>
              <a:t> if, e.g., </a:t>
            </a:r>
            <a:r>
              <a:rPr lang="en-US" sz="2400" i="1" dirty="0" err="1"/>
              <a:t>G</a:t>
            </a:r>
            <a:r>
              <a:rPr lang="en-US" sz="2400" baseline="-25000" dirty="0" err="1"/>
              <a:t>Na</a:t>
            </a:r>
            <a:r>
              <a:rPr lang="en-US" sz="2400" dirty="0"/>
              <a:t> gets very big?</a:t>
            </a:r>
          </a:p>
          <a:p>
            <a:r>
              <a:rPr lang="en-US" sz="2400" dirty="0"/>
              <a:t>What is the value of </a:t>
            </a:r>
            <a:r>
              <a:rPr lang="en-US" sz="2400" i="1" dirty="0" err="1"/>
              <a:t>V</a:t>
            </a:r>
            <a:r>
              <a:rPr lang="en-US" sz="2400" baseline="-25000" dirty="0" err="1"/>
              <a:t>mem</a:t>
            </a:r>
            <a:r>
              <a:rPr lang="en-US" sz="2400" dirty="0"/>
              <a:t> if, e.g., </a:t>
            </a:r>
            <a:r>
              <a:rPr lang="en-US" sz="2400" i="1" dirty="0"/>
              <a:t>G</a:t>
            </a:r>
            <a:r>
              <a:rPr lang="en-US" sz="2400" baseline="-25000" dirty="0"/>
              <a:t>K</a:t>
            </a:r>
            <a:r>
              <a:rPr lang="en-US" sz="2400" dirty="0"/>
              <a:t> gets very big?</a:t>
            </a:r>
          </a:p>
          <a:p>
            <a:r>
              <a:rPr lang="en-US" sz="2400" dirty="0"/>
              <a:t>What if </a:t>
            </a:r>
            <a:r>
              <a:rPr lang="en-US" sz="2400" i="1" dirty="0" err="1"/>
              <a:t>G</a:t>
            </a:r>
            <a:r>
              <a:rPr lang="en-US" sz="2400" baseline="-25000" dirty="0" err="1"/>
              <a:t>Na</a:t>
            </a:r>
            <a:r>
              <a:rPr lang="en-US" sz="2400" dirty="0"/>
              <a:t> and </a:t>
            </a:r>
            <a:r>
              <a:rPr lang="en-US" sz="2400" i="1" dirty="0"/>
              <a:t>G</a:t>
            </a:r>
            <a:r>
              <a:rPr lang="en-US" sz="2400" baseline="-25000" dirty="0"/>
              <a:t>K</a:t>
            </a:r>
            <a:r>
              <a:rPr lang="en-US" sz="2400" dirty="0"/>
              <a:t> are both close to 0?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F8BA25-2366-41EF-AD7D-C44FB618957A}"/>
              </a:ext>
            </a:extLst>
          </p:cNvPr>
          <p:cNvGrpSpPr/>
          <p:nvPr/>
        </p:nvGrpSpPr>
        <p:grpSpPr>
          <a:xfrm>
            <a:off x="3970772" y="1167384"/>
            <a:ext cx="4328242" cy="2053399"/>
            <a:chOff x="4585011" y="2904744"/>
            <a:chExt cx="4328242" cy="205339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254DA19-506A-4487-83ED-BDE871A82B9D}"/>
                </a:ext>
              </a:extLst>
            </p:cNvPr>
            <p:cNvGrpSpPr/>
            <p:nvPr/>
          </p:nvGrpSpPr>
          <p:grpSpPr>
            <a:xfrm>
              <a:off x="4585011" y="2904744"/>
              <a:ext cx="4328242" cy="2053399"/>
              <a:chOff x="4710996" y="3208866"/>
              <a:chExt cx="4328242" cy="2053399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3C715A8-9C94-4891-90F5-D91AB0B64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989" y="3615267"/>
                <a:ext cx="0" cy="16002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EC367E1-EA9E-4130-83C0-20BA7DE289B8}"/>
                  </a:ext>
                </a:extLst>
              </p:cNvPr>
              <p:cNvSpPr/>
              <p:nvPr/>
            </p:nvSpPr>
            <p:spPr>
              <a:xfrm>
                <a:off x="5202066" y="4030133"/>
                <a:ext cx="279400" cy="6773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B7F2181-E4D5-4A37-9D1E-823450D73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7667" y="5206996"/>
                <a:ext cx="33055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EB2F32A-AE63-4E3B-B9C8-716D72546324}"/>
                  </a:ext>
                </a:extLst>
              </p:cNvPr>
              <p:cNvGrpSpPr/>
              <p:nvPr/>
            </p:nvGrpSpPr>
            <p:grpSpPr>
              <a:xfrm>
                <a:off x="5777789" y="4754818"/>
                <a:ext cx="927723" cy="387480"/>
                <a:chOff x="5892800" y="3496733"/>
                <a:chExt cx="853048" cy="355676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9CBB4A1-E728-4A3B-B8F0-D48B7A7B4304}"/>
                    </a:ext>
                  </a:extLst>
                </p:cNvPr>
                <p:cNvCxnSpPr/>
                <p:nvPr/>
              </p:nvCxnSpPr>
              <p:spPr>
                <a:xfrm>
                  <a:off x="5892800" y="3496733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3D8AFEC-7816-47BB-A995-1EE04B6D4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4399" y="3598332"/>
                  <a:ext cx="25400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507CB95-6D6F-46AB-91CE-8939F2CED0E2}"/>
                    </a:ext>
                  </a:extLst>
                </p:cNvPr>
                <p:cNvSpPr txBox="1"/>
                <p:nvPr/>
              </p:nvSpPr>
              <p:spPr>
                <a:xfrm>
                  <a:off x="6215218" y="3598146"/>
                  <a:ext cx="530630" cy="2542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800" dirty="0"/>
                    <a:t>77mV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AD19BC4-A29A-4091-B806-DD0D97E48D4A}"/>
                  </a:ext>
                </a:extLst>
              </p:cNvPr>
              <p:cNvGrpSpPr/>
              <p:nvPr/>
            </p:nvGrpSpPr>
            <p:grpSpPr>
              <a:xfrm>
                <a:off x="7005461" y="4732864"/>
                <a:ext cx="988654" cy="312676"/>
                <a:chOff x="5892800" y="3496733"/>
                <a:chExt cx="988654" cy="312676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FBE49B02-1D31-47AA-A00D-0541DAC87BF6}"/>
                    </a:ext>
                  </a:extLst>
                </p:cNvPr>
                <p:cNvCxnSpPr/>
                <p:nvPr/>
              </p:nvCxnSpPr>
              <p:spPr>
                <a:xfrm>
                  <a:off x="5892800" y="3496733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FCDA48B4-6C3C-4A6B-BC3D-0DA178B2D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4399" y="3598332"/>
                  <a:ext cx="25400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A68A635-BB5C-4AD9-B1D1-4D8FEBB9657F}"/>
                    </a:ext>
                  </a:extLst>
                </p:cNvPr>
                <p:cNvSpPr txBox="1"/>
                <p:nvPr/>
              </p:nvSpPr>
              <p:spPr>
                <a:xfrm>
                  <a:off x="6227429" y="3532410"/>
                  <a:ext cx="654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800" dirty="0"/>
                    <a:t>-89mV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77B4B55-8F97-4069-AF36-4C7469CB1F42}"/>
                  </a:ext>
                </a:extLst>
              </p:cNvPr>
              <p:cNvGrpSpPr/>
              <p:nvPr/>
            </p:nvGrpSpPr>
            <p:grpSpPr>
              <a:xfrm>
                <a:off x="8097660" y="4732864"/>
                <a:ext cx="941578" cy="375039"/>
                <a:chOff x="5892800" y="3496733"/>
                <a:chExt cx="941578" cy="375039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99509CA-F0AD-465C-ACE6-7EA8D65FEF0C}"/>
                    </a:ext>
                  </a:extLst>
                </p:cNvPr>
                <p:cNvCxnSpPr/>
                <p:nvPr/>
              </p:nvCxnSpPr>
              <p:spPr>
                <a:xfrm>
                  <a:off x="5892800" y="3496733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0DD7D290-ECED-4B17-8666-B10142D04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4399" y="3598332"/>
                  <a:ext cx="25400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0A08B10-B129-4A45-A356-5DB081FC068D}"/>
                    </a:ext>
                  </a:extLst>
                </p:cNvPr>
                <p:cNvSpPr txBox="1"/>
                <p:nvPr/>
              </p:nvSpPr>
              <p:spPr>
                <a:xfrm>
                  <a:off x="6180353" y="3594773"/>
                  <a:ext cx="654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800" dirty="0"/>
                    <a:t>-71mV</a:t>
                  </a:r>
                </a:p>
              </p:txBody>
            </p:sp>
          </p:grp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013CC7F-7E77-4CF7-AEF7-BC2A7AB53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4864" y="4834465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1F72347-766C-4626-B23F-2F65BB102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4066" y="4842926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545E7A8-EF25-444A-AD5C-6C7F1E06E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4731" y="4842931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CC69D34-ADB2-4C61-917F-2ACDB513499C}"/>
                  </a:ext>
                </a:extLst>
              </p:cNvPr>
              <p:cNvGrpSpPr/>
              <p:nvPr/>
            </p:nvGrpSpPr>
            <p:grpSpPr>
              <a:xfrm>
                <a:off x="5642329" y="3852332"/>
                <a:ext cx="381000" cy="685800"/>
                <a:chOff x="5562600" y="3429000"/>
                <a:chExt cx="381000" cy="685800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B6CDDB89-DBD3-4EED-A669-172704B97FFF}"/>
                    </a:ext>
                  </a:extLst>
                </p:cNvPr>
                <p:cNvCxnSpPr/>
                <p:nvPr/>
              </p:nvCxnSpPr>
              <p:spPr>
                <a:xfrm>
                  <a:off x="5715000" y="3429000"/>
                  <a:ext cx="228600" cy="762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B591CE3-260E-4CDD-960E-AE145A48B65D}"/>
                    </a:ext>
                  </a:extLst>
                </p:cNvPr>
                <p:cNvCxnSpPr/>
                <p:nvPr/>
              </p:nvCxnSpPr>
              <p:spPr>
                <a:xfrm flipV="1">
                  <a:off x="5562600" y="35052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BB7F0BA0-9723-432E-BD17-EFF4E034D3C2}"/>
                    </a:ext>
                  </a:extLst>
                </p:cNvPr>
                <p:cNvCxnSpPr/>
                <p:nvPr/>
              </p:nvCxnSpPr>
              <p:spPr>
                <a:xfrm flipH="1" flipV="1">
                  <a:off x="5562600" y="36576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0A47F34A-98CC-4361-A732-42DF2574E3B9}"/>
                    </a:ext>
                  </a:extLst>
                </p:cNvPr>
                <p:cNvCxnSpPr/>
                <p:nvPr/>
              </p:nvCxnSpPr>
              <p:spPr>
                <a:xfrm flipV="1">
                  <a:off x="5562600" y="38100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62F351F-F850-44F9-8031-2C97D2A5EDEF}"/>
                    </a:ext>
                  </a:extLst>
                </p:cNvPr>
                <p:cNvCxnSpPr/>
                <p:nvPr/>
              </p:nvCxnSpPr>
              <p:spPr>
                <a:xfrm flipH="1" flipV="1">
                  <a:off x="5562600" y="39624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9DBC05E-A97F-4A7F-81F9-6499B6E0B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4862" y="4521200"/>
                <a:ext cx="0" cy="20319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7F738DE-9A89-4010-B490-6BB8B0C035FA}"/>
                  </a:ext>
                </a:extLst>
              </p:cNvPr>
              <p:cNvGrpSpPr/>
              <p:nvPr/>
            </p:nvGrpSpPr>
            <p:grpSpPr>
              <a:xfrm>
                <a:off x="6844595" y="3852330"/>
                <a:ext cx="381000" cy="685800"/>
                <a:chOff x="5562600" y="3429000"/>
                <a:chExt cx="381000" cy="685800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CA22CEEE-D1C6-4297-96FA-15C05C312C4D}"/>
                    </a:ext>
                  </a:extLst>
                </p:cNvPr>
                <p:cNvCxnSpPr/>
                <p:nvPr/>
              </p:nvCxnSpPr>
              <p:spPr>
                <a:xfrm>
                  <a:off x="5715000" y="3429000"/>
                  <a:ext cx="228600" cy="762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FA34693-DC65-4DF9-B01B-0D88DC4E8994}"/>
                    </a:ext>
                  </a:extLst>
                </p:cNvPr>
                <p:cNvCxnSpPr/>
                <p:nvPr/>
              </p:nvCxnSpPr>
              <p:spPr>
                <a:xfrm flipV="1">
                  <a:off x="5562600" y="35052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DFCF96C5-BBCE-4D4A-9DE4-0EB49EC4FCE7}"/>
                    </a:ext>
                  </a:extLst>
                </p:cNvPr>
                <p:cNvCxnSpPr/>
                <p:nvPr/>
              </p:nvCxnSpPr>
              <p:spPr>
                <a:xfrm flipH="1" flipV="1">
                  <a:off x="5562600" y="36576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BF750CBD-FF09-4521-80D1-063639577DB7}"/>
                    </a:ext>
                  </a:extLst>
                </p:cNvPr>
                <p:cNvCxnSpPr/>
                <p:nvPr/>
              </p:nvCxnSpPr>
              <p:spPr>
                <a:xfrm flipV="1">
                  <a:off x="5562600" y="38100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3330310B-58C3-407A-821D-34E7A1C47D84}"/>
                    </a:ext>
                  </a:extLst>
                </p:cNvPr>
                <p:cNvCxnSpPr/>
                <p:nvPr/>
              </p:nvCxnSpPr>
              <p:spPr>
                <a:xfrm flipH="1" flipV="1">
                  <a:off x="5562600" y="39624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C3E6391-E218-455F-ABAF-E0913F42B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7128" y="4521198"/>
                <a:ext cx="0" cy="20319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9275C33-6A56-4291-8757-1F9DE48ADB59}"/>
                  </a:ext>
                </a:extLst>
              </p:cNvPr>
              <p:cNvGrpSpPr/>
              <p:nvPr/>
            </p:nvGrpSpPr>
            <p:grpSpPr>
              <a:xfrm>
                <a:off x="7962199" y="3852327"/>
                <a:ext cx="381000" cy="685800"/>
                <a:chOff x="5562600" y="3429000"/>
                <a:chExt cx="381000" cy="685800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2FCE7DB-2E74-4E46-94C9-1AAD2BED772A}"/>
                    </a:ext>
                  </a:extLst>
                </p:cNvPr>
                <p:cNvCxnSpPr/>
                <p:nvPr/>
              </p:nvCxnSpPr>
              <p:spPr>
                <a:xfrm>
                  <a:off x="5715000" y="3429000"/>
                  <a:ext cx="228600" cy="762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8688567-28C5-4EF9-9528-F8335E23ED14}"/>
                    </a:ext>
                  </a:extLst>
                </p:cNvPr>
                <p:cNvCxnSpPr/>
                <p:nvPr/>
              </p:nvCxnSpPr>
              <p:spPr>
                <a:xfrm flipV="1">
                  <a:off x="5562600" y="35052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B03DB19-D0FC-4B6C-8DF8-82E816AA5B4C}"/>
                    </a:ext>
                  </a:extLst>
                </p:cNvPr>
                <p:cNvCxnSpPr/>
                <p:nvPr/>
              </p:nvCxnSpPr>
              <p:spPr>
                <a:xfrm flipH="1" flipV="1">
                  <a:off x="5562600" y="36576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DCB76EE8-4971-4D2B-A41F-1701154B5044}"/>
                    </a:ext>
                  </a:extLst>
                </p:cNvPr>
                <p:cNvCxnSpPr/>
                <p:nvPr/>
              </p:nvCxnSpPr>
              <p:spPr>
                <a:xfrm flipV="1">
                  <a:off x="5562600" y="38100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425998C-8636-450B-8E9C-A0ACB80B6724}"/>
                    </a:ext>
                  </a:extLst>
                </p:cNvPr>
                <p:cNvCxnSpPr/>
                <p:nvPr/>
              </p:nvCxnSpPr>
              <p:spPr>
                <a:xfrm flipH="1" flipV="1">
                  <a:off x="5562600" y="3962400"/>
                  <a:ext cx="381000" cy="1524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CF98A6B-CEFE-42E7-A5D3-1C58FCEDD3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4732" y="4521195"/>
                <a:ext cx="0" cy="20319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C74111-405B-4778-B182-9A8C0E7D56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9200" y="3632197"/>
                <a:ext cx="31107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41F43C6-C52A-4A49-B7F1-EA0EBD8B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1657" y="3640668"/>
                <a:ext cx="0" cy="20319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D9A2430-1F69-475A-8C80-9619ACE3E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3923" y="3657598"/>
                <a:ext cx="0" cy="20319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0CE4662-4D5A-4896-880E-159196E2C9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3056" y="3649135"/>
                <a:ext cx="0" cy="20319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18730E1-264A-4BA9-937E-D6E7A0000BC5}"/>
                  </a:ext>
                </a:extLst>
              </p:cNvPr>
              <p:cNvSpPr txBox="1"/>
              <p:nvPr/>
            </p:nvSpPr>
            <p:spPr>
              <a:xfrm>
                <a:off x="5222369" y="4800600"/>
                <a:ext cx="7958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ECF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970DD2-7A85-43A5-A2F2-280986054469}"/>
                  </a:ext>
                </a:extLst>
              </p:cNvPr>
              <p:cNvSpPr txBox="1"/>
              <p:nvPr/>
            </p:nvSpPr>
            <p:spPr>
              <a:xfrm>
                <a:off x="6539798" y="3208866"/>
                <a:ext cx="7958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ICF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4736424-B38B-4D20-990D-B8BAC7BB0A79}"/>
                  </a:ext>
                </a:extLst>
              </p:cNvPr>
              <p:cNvSpPr txBox="1"/>
              <p:nvPr/>
            </p:nvSpPr>
            <p:spPr>
              <a:xfrm>
                <a:off x="6014859" y="3928530"/>
                <a:ext cx="3847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 err="1"/>
                  <a:t>G</a:t>
                </a:r>
                <a:r>
                  <a:rPr lang="en-US" sz="2000" baseline="-25000" dirty="0" err="1"/>
                  <a:t>Na</a:t>
                </a:r>
                <a:endParaRPr lang="en-US" sz="20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FD427E2-2E02-4A6C-BD4B-4142766FE0CA}"/>
                  </a:ext>
                </a:extLst>
              </p:cNvPr>
              <p:cNvSpPr txBox="1"/>
              <p:nvPr/>
            </p:nvSpPr>
            <p:spPr>
              <a:xfrm>
                <a:off x="7166326" y="3911596"/>
                <a:ext cx="3093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/>
                  <a:t>G</a:t>
                </a:r>
                <a:r>
                  <a:rPr lang="en-US" sz="2000" baseline="-25000" dirty="0"/>
                  <a:t>K</a:t>
                </a:r>
                <a:endParaRPr lang="en-US" sz="20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E2142DC-284C-4FF9-AF7A-F8A57E46A729}"/>
                  </a:ext>
                </a:extLst>
              </p:cNvPr>
              <p:cNvSpPr txBox="1"/>
              <p:nvPr/>
            </p:nvSpPr>
            <p:spPr>
              <a:xfrm>
                <a:off x="8351659" y="3928530"/>
                <a:ext cx="3478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 err="1"/>
                  <a:t>G</a:t>
                </a:r>
                <a:r>
                  <a:rPr lang="en-US" sz="2000" baseline="-25000" dirty="0" err="1"/>
                  <a:t>Cl</a:t>
                </a:r>
                <a:endParaRPr lang="en-US" sz="2000" dirty="0"/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7C963C50-8FB7-42D1-B30C-7464E4D42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1766" y="4216400"/>
                <a:ext cx="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84E3AE8-B1B2-4DAB-AA9A-4F57459F0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723" y="3606798"/>
                <a:ext cx="0" cy="16002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C1447C6-60AF-4D14-BA31-E91505A3FBEC}"/>
                  </a:ext>
                </a:extLst>
              </p:cNvPr>
              <p:cNvSpPr/>
              <p:nvPr/>
            </p:nvSpPr>
            <p:spPr>
              <a:xfrm>
                <a:off x="4888800" y="4021664"/>
                <a:ext cx="279400" cy="6773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82AD86A9-F188-4871-8F69-26D06AEC3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8500" y="4207931"/>
                <a:ext cx="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F8E56D2-F622-4517-B622-3B0CC0554F34}"/>
                  </a:ext>
                </a:extLst>
              </p:cNvPr>
              <p:cNvSpPr txBox="1"/>
              <p:nvPr/>
            </p:nvSpPr>
            <p:spPr>
              <a:xfrm>
                <a:off x="4710996" y="3682994"/>
                <a:ext cx="2837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 err="1"/>
                  <a:t>I</a:t>
                </a:r>
                <a:r>
                  <a:rPr lang="en-US" sz="2000" baseline="-25000" dirty="0" err="1"/>
                  <a:t>Na</a:t>
                </a:r>
                <a:endParaRPr lang="en-US" sz="20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3D67F14-3B3A-4D8C-8B2E-4BF633E44D5E}"/>
                  </a:ext>
                </a:extLst>
              </p:cNvPr>
              <p:cNvSpPr txBox="1"/>
              <p:nvPr/>
            </p:nvSpPr>
            <p:spPr>
              <a:xfrm>
                <a:off x="5354462" y="3674529"/>
                <a:ext cx="2083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/>
                  <a:t>I</a:t>
                </a:r>
                <a:r>
                  <a:rPr lang="en-US" sz="2000" baseline="-25000" dirty="0"/>
                  <a:t>K</a:t>
                </a:r>
                <a:endParaRPr lang="en-US" sz="2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64641F3-C584-4D41-B1A4-3ACEE76000EC}"/>
                    </a:ext>
                  </a:extLst>
                </p:cNvPr>
                <p:cNvSpPr/>
                <p:nvPr/>
              </p:nvSpPr>
              <p:spPr>
                <a:xfrm>
                  <a:off x="6038983" y="4151533"/>
                  <a:ext cx="479991" cy="406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64641F3-C584-4D41-B1A4-3ACEE76000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983" y="4151533"/>
                  <a:ext cx="479991" cy="406201"/>
                </a:xfrm>
                <a:prstGeom prst="rect">
                  <a:avLst/>
                </a:prstGeom>
                <a:blipFill>
                  <a:blip r:embed="rId4"/>
                  <a:stretch>
                    <a:fillRect r="-11392" b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41EDE3FF-D4EA-4AE6-861A-5F6F8D39B6B6}"/>
                    </a:ext>
                  </a:extLst>
                </p:cNvPr>
                <p:cNvSpPr/>
                <p:nvPr/>
              </p:nvSpPr>
              <p:spPr>
                <a:xfrm>
                  <a:off x="7296257" y="4152334"/>
                  <a:ext cx="479991" cy="4045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41EDE3FF-D4EA-4AE6-861A-5F6F8D39B6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257" y="4152334"/>
                  <a:ext cx="479991" cy="404598"/>
                </a:xfrm>
                <a:prstGeom prst="rect">
                  <a:avLst/>
                </a:prstGeom>
                <a:blipFill>
                  <a:blip r:embed="rId5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D3A0877C-7B42-472D-8FA0-2A430FC2B73D}"/>
                    </a:ext>
                  </a:extLst>
                </p:cNvPr>
                <p:cNvSpPr/>
                <p:nvPr/>
              </p:nvSpPr>
              <p:spPr>
                <a:xfrm>
                  <a:off x="8433262" y="4217073"/>
                  <a:ext cx="479991" cy="4128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D3A0877C-7B42-472D-8FA0-2A430FC2B7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2" y="4217073"/>
                  <a:ext cx="479991" cy="412870"/>
                </a:xfrm>
                <a:prstGeom prst="rect">
                  <a:avLst/>
                </a:prstGeom>
                <a:blipFill>
                  <a:blip r:embed="rId6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455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1A99-0089-4D35-8B98-CC045FA7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DAED-AD3B-488C-A1C4-EFA2FCBD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76400"/>
            <a:ext cx="8271934" cy="4199467"/>
          </a:xfrm>
        </p:spPr>
        <p:txBody>
          <a:bodyPr/>
          <a:lstStyle/>
          <a:p>
            <a:r>
              <a:rPr lang="en-US" dirty="0"/>
              <a:t>We ran a bunch of simulations of cells</a:t>
            </a:r>
          </a:p>
          <a:p>
            <a:r>
              <a:rPr lang="en-US" dirty="0"/>
              <a:t>They created voltage. Cool!</a:t>
            </a:r>
          </a:p>
          <a:p>
            <a:r>
              <a:rPr lang="en-US" dirty="0"/>
              <a:t>“Minor” problem:</a:t>
            </a:r>
          </a:p>
          <a:p>
            <a:pPr lvl="1"/>
            <a:r>
              <a:rPr lang="en-US" dirty="0"/>
              <a:t>Our sims took several hours of simulated time to reach steady state</a:t>
            </a:r>
          </a:p>
          <a:p>
            <a:pPr lvl="1"/>
            <a:r>
              <a:rPr lang="en-US" dirty="0"/>
              <a:t>Our brains run on bioelectricity</a:t>
            </a:r>
          </a:p>
          <a:p>
            <a:r>
              <a:rPr lang="en-US" dirty="0"/>
              <a:t>Any problem there?</a:t>
            </a: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br>
              <a:rPr lang="en-US" sz="2400" dirty="0"/>
            </a:b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333DD-3556-4973-965A-7F11E261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17702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6F0C-1855-4BD5-935B-2D531E9C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025E-6EB9-40BF-A91F-95B2041F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1E20E-1BA1-4990-AA19-C252D45A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Bioelectricity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96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51D9-37B8-413D-84CF-3CA9A18C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2A20-82B1-4D01-8271-29CEC15C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37944"/>
            <a:ext cx="7918704" cy="1581912"/>
          </a:xfrm>
        </p:spPr>
        <p:txBody>
          <a:bodyPr/>
          <a:lstStyle/>
          <a:p>
            <a:r>
              <a:rPr lang="en-US" dirty="0" err="1"/>
              <a:t>analyze_equiv_network</a:t>
            </a:r>
            <a:r>
              <a:rPr lang="en-US" dirty="0"/>
              <a:t>() tries to keep results pretty</a:t>
            </a:r>
          </a:p>
          <a:p>
            <a:pPr lvl="1">
              <a:spcBef>
                <a:spcPts val="0"/>
              </a:spcBef>
            </a:pPr>
            <a:r>
              <a:rPr lang="en-US" dirty="0"/>
              <a:t>It sometimes only prints to one significant digit</a:t>
            </a:r>
          </a:p>
          <a:p>
            <a:pPr lvl="1">
              <a:spcBef>
                <a:spcPts val="0"/>
              </a:spcBef>
            </a:pPr>
            <a:r>
              <a:rPr lang="en-US" dirty="0"/>
              <a:t>Here are some better numbers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8DAE7-BC5F-44C7-BF2A-6E6AE6EA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5E4CBE-4778-4EB9-8307-E3D0B3091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61609"/>
              </p:ext>
            </p:extLst>
          </p:nvPr>
        </p:nvGraphicFramePr>
        <p:xfrm>
          <a:off x="2093976" y="3646424"/>
          <a:ext cx="481888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984">
                  <a:extLst>
                    <a:ext uri="{9D8B030D-6E8A-4147-A177-3AD203B41FA5}">
                      <a16:colId xmlns:a16="http://schemas.microsoft.com/office/drawing/2014/main" val="2217175727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1754650368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418029045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2670821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73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 (</a:t>
                      </a:r>
                      <a:r>
                        <a:rPr lang="en-US" baseline="0" dirty="0"/>
                        <a:t>mol/m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s per mV)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72134"/>
                  </a:ext>
                </a:extLst>
              </a:tr>
              <a:tr h="266192">
                <a:tc>
                  <a:txBody>
                    <a:bodyPr/>
                    <a:lstStyle/>
                    <a:p>
                      <a:r>
                        <a:rPr lang="en-US" dirty="0" err="1"/>
                        <a:t>V</a:t>
                      </a:r>
                      <a:r>
                        <a:rPr lang="en-US" baseline="-25000" dirty="0" err="1"/>
                        <a:t>nernst</a:t>
                      </a:r>
                      <a:r>
                        <a:rPr lang="en-US" baseline="0" dirty="0"/>
                        <a:t> (mV)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00548"/>
                  </a:ext>
                </a:extLst>
              </a:tr>
              <a:tr h="266192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I</a:t>
                      </a:r>
                      <a:r>
                        <a:rPr lang="en-US" baseline="-25000" dirty="0" err="1"/>
                        <a:t>pump</a:t>
                      </a:r>
                      <a:r>
                        <a:rPr lang="en-US" baseline="0" dirty="0"/>
                        <a:t> (mol/m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s)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27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32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2105-FAC1-4BCD-98A1-296F8F41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33" y="2617894"/>
            <a:ext cx="5189731" cy="1615778"/>
          </a:xfrm>
        </p:spPr>
        <p:txBody>
          <a:bodyPr/>
          <a:lstStyle/>
          <a:p>
            <a:r>
              <a:rPr lang="en-US" sz="2400" dirty="0"/>
              <a:t>Big picture: if you increase </a:t>
            </a:r>
            <a:r>
              <a:rPr lang="en-US" sz="2400" i="1" dirty="0" err="1"/>
              <a:t>G</a:t>
            </a:r>
            <a:r>
              <a:rPr lang="en-US" sz="2400" baseline="-25000" dirty="0" err="1"/>
              <a:t>Na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000" dirty="0"/>
              <a:t>Pump flows are unchanged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Diffusion and drift both scale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934" y="6458712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600202" y="440264"/>
            <a:ext cx="2904066" cy="217593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13C23-6A5C-403B-A27C-1B302DE01E49}"/>
              </a:ext>
            </a:extLst>
          </p:cNvPr>
          <p:cNvSpPr txBox="1"/>
          <p:nvPr/>
        </p:nvSpPr>
        <p:spPr>
          <a:xfrm>
            <a:off x="2573865" y="1087166"/>
            <a:ext cx="141393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]=400mM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]=50mM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]=9mM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other</a:t>
            </a:r>
            <a:r>
              <a:rPr lang="en-US" sz="1600" baseline="30000" dirty="0"/>
              <a:t>-</a:t>
            </a:r>
            <a:r>
              <a:rPr lang="en-US" sz="1600" dirty="0"/>
              <a:t>=408mM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0E69F-98DF-4169-82C2-F1C1A62334A5}"/>
              </a:ext>
            </a:extLst>
          </p:cNvPr>
          <p:cNvSpPr txBox="1"/>
          <p:nvPr/>
        </p:nvSpPr>
        <p:spPr>
          <a:xfrm>
            <a:off x="177800" y="1092197"/>
            <a:ext cx="15000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]=5mM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]=145mM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]=140mM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5638795" y="1303864"/>
            <a:ext cx="340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Blue arrows = diffusion</a:t>
            </a:r>
          </a:p>
          <a:p>
            <a:r>
              <a:rPr lang="en-US" sz="2000" dirty="0">
                <a:solidFill>
                  <a:srgbClr val="008000"/>
                </a:solidFill>
              </a:rPr>
              <a:t>Green arrows = electric current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Red arrows = ion pump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080D3-7CD1-4F4C-B9C9-767B22EC466A}"/>
              </a:ext>
            </a:extLst>
          </p:cNvPr>
          <p:cNvCxnSpPr/>
          <p:nvPr/>
        </p:nvCxnSpPr>
        <p:spPr>
          <a:xfrm>
            <a:off x="1507063" y="1532463"/>
            <a:ext cx="1016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977738-05C0-4F23-BD25-F0EE48484BC3}"/>
              </a:ext>
            </a:extLst>
          </p:cNvPr>
          <p:cNvCxnSpPr>
            <a:cxnSpLocks/>
          </p:cNvCxnSpPr>
          <p:nvPr/>
        </p:nvCxnSpPr>
        <p:spPr>
          <a:xfrm>
            <a:off x="1422401" y="1879596"/>
            <a:ext cx="11599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D9D5CA-C7A6-4FD9-850E-7C289EDB92C2}"/>
              </a:ext>
            </a:extLst>
          </p:cNvPr>
          <p:cNvCxnSpPr/>
          <p:nvPr/>
        </p:nvCxnSpPr>
        <p:spPr>
          <a:xfrm flipH="1">
            <a:off x="1346200" y="1227665"/>
            <a:ext cx="12530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884058-8F5C-427E-BA16-509CDA8517C0}"/>
              </a:ext>
            </a:extLst>
          </p:cNvPr>
          <p:cNvSpPr txBox="1"/>
          <p:nvPr/>
        </p:nvSpPr>
        <p:spPr>
          <a:xfrm>
            <a:off x="3479799" y="448729"/>
            <a:ext cx="15212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---  +++ 60mV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76105-791E-4396-B967-148BEE80A9CC}"/>
              </a:ext>
            </a:extLst>
          </p:cNvPr>
          <p:cNvCxnSpPr>
            <a:cxnSpLocks/>
          </p:cNvCxnSpPr>
          <p:nvPr/>
        </p:nvCxnSpPr>
        <p:spPr>
          <a:xfrm>
            <a:off x="1346200" y="1320796"/>
            <a:ext cx="1253067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83B4E5-DAE9-476A-AF7B-140698842F5E}"/>
              </a:ext>
            </a:extLst>
          </p:cNvPr>
          <p:cNvCxnSpPr/>
          <p:nvPr/>
        </p:nvCxnSpPr>
        <p:spPr>
          <a:xfrm>
            <a:off x="1507063" y="1634061"/>
            <a:ext cx="1016000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9AA68F-4EF9-4A05-9E8C-2835C816B765}"/>
              </a:ext>
            </a:extLst>
          </p:cNvPr>
          <p:cNvCxnSpPr>
            <a:cxnSpLocks/>
          </p:cNvCxnSpPr>
          <p:nvPr/>
        </p:nvCxnSpPr>
        <p:spPr>
          <a:xfrm flipH="1">
            <a:off x="1422401" y="1981194"/>
            <a:ext cx="1159932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2F8A28-DCF0-46E6-A7F0-4B53EDC134D6}"/>
              </a:ext>
            </a:extLst>
          </p:cNvPr>
          <p:cNvCxnSpPr>
            <a:cxnSpLocks/>
          </p:cNvCxnSpPr>
          <p:nvPr/>
        </p:nvCxnSpPr>
        <p:spPr>
          <a:xfrm>
            <a:off x="4199469" y="1210728"/>
            <a:ext cx="7789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642E7-7EA9-4630-8C9D-DBC3448C4810}"/>
              </a:ext>
            </a:extLst>
          </p:cNvPr>
          <p:cNvCxnSpPr>
            <a:cxnSpLocks/>
          </p:cNvCxnSpPr>
          <p:nvPr/>
        </p:nvCxnSpPr>
        <p:spPr>
          <a:xfrm flipH="1">
            <a:off x="4199469" y="1363128"/>
            <a:ext cx="7789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1F6009-18F5-4C5E-8A76-88484ACA4BA6}"/>
              </a:ext>
            </a:extLst>
          </p:cNvPr>
          <p:cNvSpPr txBox="1"/>
          <p:nvPr/>
        </p:nvSpPr>
        <p:spPr>
          <a:xfrm>
            <a:off x="4453464" y="922861"/>
            <a:ext cx="643467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sz="1600" dirty="0"/>
              <a:t>3Na</a:t>
            </a:r>
            <a:r>
              <a:rPr lang="en-US" sz="1600" baseline="30000" dirty="0"/>
              <a:t>+</a:t>
            </a:r>
            <a:endParaRPr lang="en-US" sz="16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1600" dirty="0"/>
              <a:t>2K</a:t>
            </a:r>
            <a:r>
              <a:rPr lang="en-US" sz="1600" baseline="30000" dirty="0"/>
              <a:t>+</a:t>
            </a:r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BF8106-06AB-42F7-A7A3-5836ADF300A2}"/>
              </a:ext>
            </a:extLst>
          </p:cNvPr>
          <p:cNvCxnSpPr>
            <a:cxnSpLocks/>
          </p:cNvCxnSpPr>
          <p:nvPr/>
        </p:nvCxnSpPr>
        <p:spPr>
          <a:xfrm>
            <a:off x="1513159" y="1538559"/>
            <a:ext cx="160494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886CBD-53FC-4CBE-BA70-E9560A6082DB}"/>
              </a:ext>
            </a:extLst>
          </p:cNvPr>
          <p:cNvCxnSpPr>
            <a:cxnSpLocks/>
          </p:cNvCxnSpPr>
          <p:nvPr/>
        </p:nvCxnSpPr>
        <p:spPr>
          <a:xfrm>
            <a:off x="1513159" y="1640157"/>
            <a:ext cx="160494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A098E5-90BE-4F82-9681-BAF55FF20B08}"/>
                  </a:ext>
                </a:extLst>
              </p:cNvPr>
              <p:cNvSpPr txBox="1"/>
              <p:nvPr/>
            </p:nvSpPr>
            <p:spPr>
              <a:xfrm>
                <a:off x="4352544" y="4224528"/>
                <a:ext cx="4416552" cy="1639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𝑑𝑟𝑖𝑓𝑡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𝑖𝑜𝑛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𝑖𝑜𝑛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𝑖𝑜𝑛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A098E5-90BE-4F82-9681-BAF55FF20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544" y="4224528"/>
                <a:ext cx="4416552" cy="1639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99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9E18-B068-447F-B2BD-DEB86DB09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353432"/>
            <a:ext cx="7982712" cy="2839935"/>
          </a:xfrm>
        </p:spPr>
        <p:txBody>
          <a:bodyPr/>
          <a:lstStyle/>
          <a:p>
            <a:r>
              <a:rPr lang="en-US" dirty="0"/>
              <a:t>So let’s increase </a:t>
            </a:r>
            <a:r>
              <a:rPr lang="en-US" i="1" dirty="0" err="1">
                <a:solidFill>
                  <a:srgbClr val="008000"/>
                </a:solidFill>
              </a:rPr>
              <a:t>G</a:t>
            </a:r>
            <a:r>
              <a:rPr lang="en-US" baseline="-25000" dirty="0" err="1">
                <a:solidFill>
                  <a:srgbClr val="008000"/>
                </a:solidFill>
              </a:rPr>
              <a:t>Na</a:t>
            </a:r>
            <a:r>
              <a:rPr lang="en-US" dirty="0"/>
              <a:t>. How would that change the picture?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Remember we’re not at 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Total flux for </a:t>
            </a:r>
            <a:r>
              <a:rPr lang="en-US" dirty="0">
                <a:solidFill>
                  <a:srgbClr val="008000"/>
                </a:solidFill>
              </a:rPr>
              <a:t>Na</a:t>
            </a:r>
            <a:r>
              <a:rPr lang="en-US" dirty="0"/>
              <a:t> need not be 0 at the SS </a:t>
            </a:r>
            <a:r>
              <a:rPr lang="en-US" dirty="0" err="1"/>
              <a:t>V</a:t>
            </a:r>
            <a:r>
              <a:rPr lang="en-US" baseline="-25000" dirty="0" err="1"/>
              <a:t>mem</a:t>
            </a:r>
            <a:endParaRPr lang="en-US" baseline="-25000" dirty="0"/>
          </a:p>
          <a:p>
            <a:pPr lvl="1">
              <a:spcBef>
                <a:spcPts val="0"/>
              </a:spcBef>
            </a:pPr>
            <a:r>
              <a:rPr lang="en-US" dirty="0"/>
              <a:t>There is a 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dirty="0"/>
              <a:t> where </a:t>
            </a:r>
            <a:r>
              <a:rPr lang="en-US" dirty="0">
                <a:solidFill>
                  <a:srgbClr val="008000"/>
                </a:solidFill>
              </a:rPr>
              <a:t>Na</a:t>
            </a:r>
            <a:r>
              <a:rPr lang="en-US" dirty="0"/>
              <a:t> flux = 0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But at that 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dirty="0"/>
              <a:t>, clearly </a:t>
            </a:r>
            <a:r>
              <a:rPr lang="en-US" dirty="0">
                <a:solidFill>
                  <a:schemeClr val="accent2"/>
                </a:solidFill>
              </a:rPr>
              <a:t>total flux for Cl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and for K</a:t>
            </a:r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DD2A-214A-47DB-B547-D43262F2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63FBB-1C3B-46FD-B27C-A7E15EF115F5}"/>
              </a:ext>
            </a:extLst>
          </p:cNvPr>
          <p:cNvCxnSpPr/>
          <p:nvPr/>
        </p:nvCxnSpPr>
        <p:spPr>
          <a:xfrm>
            <a:off x="502920" y="1527048"/>
            <a:ext cx="598017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B35B05-A6A4-41B1-A6A0-85CAC022D4FF}"/>
              </a:ext>
            </a:extLst>
          </p:cNvPr>
          <p:cNvCxnSpPr>
            <a:cxnSpLocks/>
          </p:cNvCxnSpPr>
          <p:nvPr/>
        </p:nvCxnSpPr>
        <p:spPr>
          <a:xfrm flipV="1">
            <a:off x="3645408" y="115824"/>
            <a:ext cx="0" cy="26383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95C805-73A8-4550-9F5F-B705A6332C62}"/>
              </a:ext>
            </a:extLst>
          </p:cNvPr>
          <p:cNvSpPr txBox="1"/>
          <p:nvPr/>
        </p:nvSpPr>
        <p:spPr>
          <a:xfrm>
            <a:off x="1618488" y="1545336"/>
            <a:ext cx="557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-89   -70                0                   +77          </a:t>
            </a:r>
            <a:r>
              <a:rPr lang="en-US" sz="2000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(mV)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857CD-5C7F-4E74-B8A3-B8D40955E30F}"/>
              </a:ext>
            </a:extLst>
          </p:cNvPr>
          <p:cNvCxnSpPr>
            <a:cxnSpLocks/>
          </p:cNvCxnSpPr>
          <p:nvPr/>
        </p:nvCxnSpPr>
        <p:spPr>
          <a:xfrm flipH="1">
            <a:off x="1723644" y="215200"/>
            <a:ext cx="2681004" cy="1787336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C79DEF-76F4-433B-9C38-B32612CE5BC0}"/>
              </a:ext>
            </a:extLst>
          </p:cNvPr>
          <p:cNvCxnSpPr/>
          <p:nvPr/>
        </p:nvCxnSpPr>
        <p:spPr>
          <a:xfrm>
            <a:off x="978408" y="2221992"/>
            <a:ext cx="489204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3B617-4319-41F2-9EF6-05AC9BD6DC14}"/>
              </a:ext>
            </a:extLst>
          </p:cNvPr>
          <p:cNvCxnSpPr/>
          <p:nvPr/>
        </p:nvCxnSpPr>
        <p:spPr>
          <a:xfrm>
            <a:off x="978408" y="1075944"/>
            <a:ext cx="489204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06F8D-3F8F-4204-8646-7FA6A46EE735}"/>
              </a:ext>
            </a:extLst>
          </p:cNvPr>
          <p:cNvCxnSpPr>
            <a:cxnSpLocks/>
          </p:cNvCxnSpPr>
          <p:nvPr/>
        </p:nvCxnSpPr>
        <p:spPr>
          <a:xfrm>
            <a:off x="1255923" y="830835"/>
            <a:ext cx="1729648" cy="17880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F98FAAF-4CD7-4764-A977-5A0B1D43A9BD}"/>
              </a:ext>
            </a:extLst>
          </p:cNvPr>
          <p:cNvSpPr/>
          <p:nvPr/>
        </p:nvSpPr>
        <p:spPr>
          <a:xfrm>
            <a:off x="2365247" y="196837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58A1C-3409-4C05-8368-3EB17B3D093F}"/>
              </a:ext>
            </a:extLst>
          </p:cNvPr>
          <p:cNvSpPr/>
          <p:nvPr/>
        </p:nvSpPr>
        <p:spPr>
          <a:xfrm>
            <a:off x="1913255" y="148878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D6305D-115D-45BB-ADBF-F9FB31576117}"/>
              </a:ext>
            </a:extLst>
          </p:cNvPr>
          <p:cNvSpPr/>
          <p:nvPr/>
        </p:nvSpPr>
        <p:spPr>
          <a:xfrm>
            <a:off x="5158740" y="1481328"/>
            <a:ext cx="91440" cy="91440"/>
          </a:xfrm>
          <a:prstGeom prst="ellipse">
            <a:avLst/>
          </a:prstGeom>
          <a:solidFill>
            <a:srgbClr val="008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D759AB-5821-478F-8501-8FCC5CF020B9}"/>
              </a:ext>
            </a:extLst>
          </p:cNvPr>
          <p:cNvSpPr/>
          <p:nvPr/>
        </p:nvSpPr>
        <p:spPr>
          <a:xfrm>
            <a:off x="2424684" y="822326"/>
            <a:ext cx="91440" cy="91440"/>
          </a:xfrm>
          <a:prstGeom prst="ellipse">
            <a:avLst/>
          </a:prstGeom>
          <a:solidFill>
            <a:srgbClr val="008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B0F6F9-333D-4F37-8EE7-7A1870DA3BCD}"/>
              </a:ext>
            </a:extLst>
          </p:cNvPr>
          <p:cNvCxnSpPr>
            <a:cxnSpLocks/>
          </p:cNvCxnSpPr>
          <p:nvPr/>
        </p:nvCxnSpPr>
        <p:spPr>
          <a:xfrm>
            <a:off x="1408176" y="615063"/>
            <a:ext cx="4754880" cy="1133855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1D664-E2E6-4196-A89C-280EC3125C79}"/>
              </a:ext>
            </a:extLst>
          </p:cNvPr>
          <p:cNvCxnSpPr>
            <a:cxnSpLocks/>
          </p:cNvCxnSpPr>
          <p:nvPr/>
        </p:nvCxnSpPr>
        <p:spPr>
          <a:xfrm>
            <a:off x="2365247" y="115824"/>
            <a:ext cx="3718852" cy="1884647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C421F1C-5D92-4294-B248-EB2CE4AB19C0}"/>
              </a:ext>
            </a:extLst>
          </p:cNvPr>
          <p:cNvSpPr/>
          <p:nvPr/>
        </p:nvSpPr>
        <p:spPr>
          <a:xfrm>
            <a:off x="2414899" y="824512"/>
            <a:ext cx="91440" cy="91440"/>
          </a:xfrm>
          <a:prstGeom prst="ellipse">
            <a:avLst/>
          </a:prstGeom>
          <a:solidFill>
            <a:srgbClr val="008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E55439-FFA3-42B7-B228-4DA5200C88EC}"/>
              </a:ext>
            </a:extLst>
          </p:cNvPr>
          <p:cNvSpPr txBox="1"/>
          <p:nvPr/>
        </p:nvSpPr>
        <p:spPr>
          <a:xfrm>
            <a:off x="6355355" y="5319935"/>
            <a:ext cx="59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&gt;0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56EE75-5C59-4703-A346-6A5E51937CD1}"/>
              </a:ext>
            </a:extLst>
          </p:cNvPr>
          <p:cNvSpPr txBox="1"/>
          <p:nvPr/>
        </p:nvSpPr>
        <p:spPr>
          <a:xfrm>
            <a:off x="2634290" y="5686687"/>
            <a:ext cx="59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A7A63E-B571-4E80-B191-8C465E34C4EC}"/>
              </a:ext>
            </a:extLst>
          </p:cNvPr>
          <p:cNvSpPr txBox="1"/>
          <p:nvPr/>
        </p:nvSpPr>
        <p:spPr>
          <a:xfrm>
            <a:off x="7196328" y="2221992"/>
            <a:ext cx="1437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008000"/>
                </a:solidFill>
              </a:rPr>
              <a:t>V</a:t>
            </a:r>
            <a:r>
              <a:rPr lang="en-US" sz="2000" baseline="-25000" dirty="0" err="1">
                <a:solidFill>
                  <a:srgbClr val="008000"/>
                </a:solidFill>
              </a:rPr>
              <a:t>mem</a:t>
            </a:r>
            <a:r>
              <a:rPr lang="en-US" sz="2000" dirty="0">
                <a:solidFill>
                  <a:srgbClr val="008000"/>
                </a:solidFill>
              </a:rPr>
              <a:t> where Na flux=0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17DEFC6-B5E6-4013-8C99-757A2E9B1064}"/>
              </a:ext>
            </a:extLst>
          </p:cNvPr>
          <p:cNvSpPr/>
          <p:nvPr/>
        </p:nvSpPr>
        <p:spPr>
          <a:xfrm>
            <a:off x="3875173" y="1553378"/>
            <a:ext cx="3263757" cy="1063836"/>
          </a:xfrm>
          <a:custGeom>
            <a:avLst/>
            <a:gdLst>
              <a:gd name="connsiteX0" fmla="*/ 3263757 w 3263757"/>
              <a:gd name="connsiteY0" fmla="*/ 1024569 h 1063836"/>
              <a:gd name="connsiteX1" fmla="*/ 928181 w 3263757"/>
              <a:gd name="connsiteY1" fmla="*/ 1057620 h 1063836"/>
              <a:gd name="connsiteX2" fmla="*/ 498523 w 3263757"/>
              <a:gd name="connsiteY2" fmla="*/ 914400 h 1063836"/>
              <a:gd name="connsiteX3" fmla="*/ 157000 w 3263757"/>
              <a:gd name="connsiteY3" fmla="*/ 506776 h 1063836"/>
              <a:gd name="connsiteX4" fmla="*/ 13781 w 3263757"/>
              <a:gd name="connsiteY4" fmla="*/ 264405 h 1063836"/>
              <a:gd name="connsiteX5" fmla="*/ 13781 w 3263757"/>
              <a:gd name="connsiteY5" fmla="*/ 0 h 106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3757" h="1063836">
                <a:moveTo>
                  <a:pt x="3263757" y="1024569"/>
                </a:moveTo>
                <a:cubicBezTo>
                  <a:pt x="2326405" y="1050275"/>
                  <a:pt x="1389053" y="1075982"/>
                  <a:pt x="928181" y="1057620"/>
                </a:cubicBezTo>
                <a:cubicBezTo>
                  <a:pt x="467309" y="1039258"/>
                  <a:pt x="627053" y="1006207"/>
                  <a:pt x="498523" y="914400"/>
                </a:cubicBezTo>
                <a:cubicBezTo>
                  <a:pt x="369993" y="822593"/>
                  <a:pt x="237790" y="615108"/>
                  <a:pt x="157000" y="506776"/>
                </a:cubicBezTo>
                <a:cubicBezTo>
                  <a:pt x="76210" y="398444"/>
                  <a:pt x="37651" y="348868"/>
                  <a:pt x="13781" y="264405"/>
                </a:cubicBezTo>
                <a:cubicBezTo>
                  <a:pt x="-10089" y="179942"/>
                  <a:pt x="1846" y="89971"/>
                  <a:pt x="13781" y="0"/>
                </a:cubicBezTo>
              </a:path>
            </a:pathLst>
          </a:custGeom>
          <a:noFill/>
          <a:ln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8000"/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E6AC2-F8B0-456A-9402-7601C4FAE6AD}"/>
              </a:ext>
            </a:extLst>
          </p:cNvPr>
          <p:cNvSpPr txBox="1"/>
          <p:nvPr/>
        </p:nvSpPr>
        <p:spPr>
          <a:xfrm>
            <a:off x="3654552" y="27432"/>
            <a:ext cx="1767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flux (mM/m</a:t>
            </a:r>
            <a:r>
              <a:rPr lang="en-US" sz="2000" baseline="30000" dirty="0"/>
              <a:t>2</a:t>
            </a:r>
            <a:r>
              <a:rPr lang="en-US" sz="2000" dirty="0"/>
              <a:t>s)</a:t>
            </a:r>
          </a:p>
        </p:txBody>
      </p:sp>
    </p:spTree>
    <p:extLst>
      <p:ext uri="{BB962C8B-B14F-4D97-AF65-F5344CB8AC3E}">
        <p14:creationId xmlns:p14="http://schemas.microsoft.com/office/powerpoint/2010/main" val="106710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1.11111E-6 -0.0951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0.15625 -1.85185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/>
      <p:bldP spid="25" grpId="0"/>
      <p:bldP spid="26" grpId="0"/>
      <p:bldP spid="2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2105-FAC1-4BCD-98A1-296F8F41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33" y="2617894"/>
            <a:ext cx="8390467" cy="3699596"/>
          </a:xfrm>
        </p:spPr>
        <p:txBody>
          <a:bodyPr/>
          <a:lstStyle/>
          <a:p>
            <a:r>
              <a:rPr lang="en-US" sz="2400" dirty="0"/>
              <a:t>Big picture: if you make </a:t>
            </a:r>
            <a:r>
              <a:rPr lang="en-US" sz="2400" i="1" dirty="0" err="1"/>
              <a:t>V</a:t>
            </a:r>
            <a:r>
              <a:rPr lang="en-US" sz="2400" baseline="-25000" dirty="0" err="1"/>
              <a:t>mem</a:t>
            </a:r>
            <a:r>
              <a:rPr lang="en-US" sz="2400" dirty="0"/>
              <a:t> more positive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Diffusion and pump flows are unchanged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Drift currents push positive ions out, negative ions in</a:t>
            </a:r>
          </a:p>
          <a:p>
            <a:r>
              <a:rPr lang="en-US" sz="2400" dirty="0"/>
              <a:t>Net result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Cell trends more negative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So it’s a negative-feedback system again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934" y="6458712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600202" y="440264"/>
            <a:ext cx="2904066" cy="217593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13C23-6A5C-403B-A27C-1B302DE01E49}"/>
              </a:ext>
            </a:extLst>
          </p:cNvPr>
          <p:cNvSpPr txBox="1"/>
          <p:nvPr/>
        </p:nvSpPr>
        <p:spPr>
          <a:xfrm>
            <a:off x="2573865" y="1087166"/>
            <a:ext cx="141393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]=400mM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]=50mM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]=9mM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other</a:t>
            </a:r>
            <a:r>
              <a:rPr lang="en-US" sz="1600" baseline="30000" dirty="0"/>
              <a:t>-</a:t>
            </a:r>
            <a:r>
              <a:rPr lang="en-US" sz="1600" dirty="0"/>
              <a:t>=408mM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0E69F-98DF-4169-82C2-F1C1A62334A5}"/>
              </a:ext>
            </a:extLst>
          </p:cNvPr>
          <p:cNvSpPr txBox="1"/>
          <p:nvPr/>
        </p:nvSpPr>
        <p:spPr>
          <a:xfrm>
            <a:off x="177800" y="1092197"/>
            <a:ext cx="15000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]=5mM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]=145mM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]=140mM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5638795" y="1303864"/>
            <a:ext cx="340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Blue arrows = diffusion</a:t>
            </a:r>
          </a:p>
          <a:p>
            <a:r>
              <a:rPr lang="en-US" sz="2000" dirty="0">
                <a:solidFill>
                  <a:srgbClr val="008000"/>
                </a:solidFill>
              </a:rPr>
              <a:t>Green arrows = electric current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Red arrows = ion pump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080D3-7CD1-4F4C-B9C9-767B22EC466A}"/>
              </a:ext>
            </a:extLst>
          </p:cNvPr>
          <p:cNvCxnSpPr/>
          <p:nvPr/>
        </p:nvCxnSpPr>
        <p:spPr>
          <a:xfrm>
            <a:off x="1507063" y="1532463"/>
            <a:ext cx="1016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977738-05C0-4F23-BD25-F0EE48484BC3}"/>
              </a:ext>
            </a:extLst>
          </p:cNvPr>
          <p:cNvCxnSpPr>
            <a:cxnSpLocks/>
          </p:cNvCxnSpPr>
          <p:nvPr/>
        </p:nvCxnSpPr>
        <p:spPr>
          <a:xfrm>
            <a:off x="1422401" y="1879596"/>
            <a:ext cx="11599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D9D5CA-C7A6-4FD9-850E-7C289EDB92C2}"/>
              </a:ext>
            </a:extLst>
          </p:cNvPr>
          <p:cNvCxnSpPr/>
          <p:nvPr/>
        </p:nvCxnSpPr>
        <p:spPr>
          <a:xfrm flipH="1">
            <a:off x="1346200" y="1227665"/>
            <a:ext cx="12530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884058-8F5C-427E-BA16-509CDA8517C0}"/>
              </a:ext>
            </a:extLst>
          </p:cNvPr>
          <p:cNvSpPr txBox="1"/>
          <p:nvPr/>
        </p:nvSpPr>
        <p:spPr>
          <a:xfrm>
            <a:off x="3479799" y="448729"/>
            <a:ext cx="15212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---  +++ 50mV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76105-791E-4396-B967-148BEE80A9CC}"/>
              </a:ext>
            </a:extLst>
          </p:cNvPr>
          <p:cNvCxnSpPr>
            <a:cxnSpLocks/>
          </p:cNvCxnSpPr>
          <p:nvPr/>
        </p:nvCxnSpPr>
        <p:spPr>
          <a:xfrm>
            <a:off x="1346200" y="1320796"/>
            <a:ext cx="1253067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83B4E5-DAE9-476A-AF7B-140698842F5E}"/>
              </a:ext>
            </a:extLst>
          </p:cNvPr>
          <p:cNvCxnSpPr/>
          <p:nvPr/>
        </p:nvCxnSpPr>
        <p:spPr>
          <a:xfrm>
            <a:off x="1507063" y="1634061"/>
            <a:ext cx="1016000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9AA68F-4EF9-4A05-9E8C-2835C816B765}"/>
              </a:ext>
            </a:extLst>
          </p:cNvPr>
          <p:cNvCxnSpPr>
            <a:cxnSpLocks/>
          </p:cNvCxnSpPr>
          <p:nvPr/>
        </p:nvCxnSpPr>
        <p:spPr>
          <a:xfrm flipH="1">
            <a:off x="1422401" y="1981194"/>
            <a:ext cx="1159932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2F8A28-DCF0-46E6-A7F0-4B53EDC134D6}"/>
              </a:ext>
            </a:extLst>
          </p:cNvPr>
          <p:cNvCxnSpPr>
            <a:cxnSpLocks/>
          </p:cNvCxnSpPr>
          <p:nvPr/>
        </p:nvCxnSpPr>
        <p:spPr>
          <a:xfrm>
            <a:off x="4199469" y="1210728"/>
            <a:ext cx="7789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642E7-7EA9-4630-8C9D-DBC3448C4810}"/>
              </a:ext>
            </a:extLst>
          </p:cNvPr>
          <p:cNvCxnSpPr>
            <a:cxnSpLocks/>
          </p:cNvCxnSpPr>
          <p:nvPr/>
        </p:nvCxnSpPr>
        <p:spPr>
          <a:xfrm flipH="1">
            <a:off x="4199469" y="1363128"/>
            <a:ext cx="7789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1F6009-18F5-4C5E-8A76-88484ACA4BA6}"/>
              </a:ext>
            </a:extLst>
          </p:cNvPr>
          <p:cNvSpPr txBox="1"/>
          <p:nvPr/>
        </p:nvSpPr>
        <p:spPr>
          <a:xfrm>
            <a:off x="4453464" y="922861"/>
            <a:ext cx="643467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sz="1600" dirty="0"/>
              <a:t>3Na</a:t>
            </a:r>
            <a:r>
              <a:rPr lang="en-US" sz="1600" baseline="30000" dirty="0"/>
              <a:t>+</a:t>
            </a:r>
            <a:endParaRPr lang="en-US" sz="16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1600" dirty="0"/>
              <a:t>2K</a:t>
            </a:r>
            <a:r>
              <a:rPr lang="en-US" sz="1600" baseline="30000" dirty="0"/>
              <a:t>+</a:t>
            </a:r>
            <a:endParaRPr lang="en-US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5A2966-D9FB-47B9-8D97-97D6338D1909}"/>
              </a:ext>
            </a:extLst>
          </p:cNvPr>
          <p:cNvCxnSpPr>
            <a:cxnSpLocks/>
          </p:cNvCxnSpPr>
          <p:nvPr/>
        </p:nvCxnSpPr>
        <p:spPr>
          <a:xfrm>
            <a:off x="1346200" y="1317748"/>
            <a:ext cx="788760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D0C9E0-47C4-4586-A338-00EB16FC4A22}"/>
              </a:ext>
            </a:extLst>
          </p:cNvPr>
          <p:cNvCxnSpPr>
            <a:cxnSpLocks/>
          </p:cNvCxnSpPr>
          <p:nvPr/>
        </p:nvCxnSpPr>
        <p:spPr>
          <a:xfrm>
            <a:off x="1507063" y="1634740"/>
            <a:ext cx="788760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E0AD0C-10E7-441B-B921-AC627F778EE8}"/>
              </a:ext>
            </a:extLst>
          </p:cNvPr>
          <p:cNvCxnSpPr>
            <a:cxnSpLocks/>
          </p:cNvCxnSpPr>
          <p:nvPr/>
        </p:nvCxnSpPr>
        <p:spPr>
          <a:xfrm flipH="1">
            <a:off x="1572768" y="1987290"/>
            <a:ext cx="1009566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7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9E18-B068-447F-B2BD-DEB86DB09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46655"/>
            <a:ext cx="7982712" cy="3401740"/>
          </a:xfrm>
        </p:spPr>
        <p:txBody>
          <a:bodyPr/>
          <a:lstStyle/>
          <a:p>
            <a:r>
              <a:rPr lang="en-US" dirty="0"/>
              <a:t>As 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dirty="0"/>
              <a:t> gets larger, what happens to flux of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Na?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K?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Cl?</a:t>
            </a:r>
          </a:p>
          <a:p>
            <a:r>
              <a:rPr lang="en-US" dirty="0"/>
              <a:t>What happens to </a:t>
            </a:r>
            <a:r>
              <a:rPr lang="en-US" i="1" dirty="0"/>
              <a:t>total</a:t>
            </a:r>
            <a:r>
              <a:rPr lang="en-US" dirty="0"/>
              <a:t> </a:t>
            </a:r>
            <a:r>
              <a:rPr lang="en-US" i="1" dirty="0"/>
              <a:t>flux of charge?</a:t>
            </a:r>
          </a:p>
          <a:p>
            <a:r>
              <a:rPr lang="en-US" dirty="0"/>
              <a:t>Is there some 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dirty="0"/>
              <a:t> where total charge flux is zero?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DD2A-214A-47DB-B547-D43262F2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63FBB-1C3B-46FD-B27C-A7E15EF115F5}"/>
              </a:ext>
            </a:extLst>
          </p:cNvPr>
          <p:cNvCxnSpPr/>
          <p:nvPr/>
        </p:nvCxnSpPr>
        <p:spPr>
          <a:xfrm>
            <a:off x="502920" y="1527048"/>
            <a:ext cx="598017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B35B05-A6A4-41B1-A6A0-85CAC022D4FF}"/>
              </a:ext>
            </a:extLst>
          </p:cNvPr>
          <p:cNvCxnSpPr>
            <a:cxnSpLocks/>
          </p:cNvCxnSpPr>
          <p:nvPr/>
        </p:nvCxnSpPr>
        <p:spPr>
          <a:xfrm flipV="1">
            <a:off x="3645408" y="115824"/>
            <a:ext cx="0" cy="26383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95C805-73A8-4550-9F5F-B705A6332C62}"/>
              </a:ext>
            </a:extLst>
          </p:cNvPr>
          <p:cNvSpPr txBox="1"/>
          <p:nvPr/>
        </p:nvSpPr>
        <p:spPr>
          <a:xfrm>
            <a:off x="1618488" y="1545336"/>
            <a:ext cx="557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-89   -70                0                   +77          </a:t>
            </a:r>
            <a:r>
              <a:rPr lang="en-US" sz="2000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(mV)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857CD-5C7F-4E74-B8A3-B8D40955E30F}"/>
              </a:ext>
            </a:extLst>
          </p:cNvPr>
          <p:cNvCxnSpPr>
            <a:cxnSpLocks/>
          </p:cNvCxnSpPr>
          <p:nvPr/>
        </p:nvCxnSpPr>
        <p:spPr>
          <a:xfrm flipH="1">
            <a:off x="1723644" y="215200"/>
            <a:ext cx="2681004" cy="1787336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C79DEF-76F4-433B-9C38-B32612CE5BC0}"/>
              </a:ext>
            </a:extLst>
          </p:cNvPr>
          <p:cNvCxnSpPr/>
          <p:nvPr/>
        </p:nvCxnSpPr>
        <p:spPr>
          <a:xfrm>
            <a:off x="978408" y="2221992"/>
            <a:ext cx="489204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3B617-4319-41F2-9EF6-05AC9BD6DC14}"/>
              </a:ext>
            </a:extLst>
          </p:cNvPr>
          <p:cNvCxnSpPr/>
          <p:nvPr/>
        </p:nvCxnSpPr>
        <p:spPr>
          <a:xfrm>
            <a:off x="978408" y="1075944"/>
            <a:ext cx="489204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06F8D-3F8F-4204-8646-7FA6A46EE735}"/>
              </a:ext>
            </a:extLst>
          </p:cNvPr>
          <p:cNvCxnSpPr>
            <a:cxnSpLocks/>
          </p:cNvCxnSpPr>
          <p:nvPr/>
        </p:nvCxnSpPr>
        <p:spPr>
          <a:xfrm>
            <a:off x="1255923" y="830835"/>
            <a:ext cx="1729648" cy="17880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F98FAAF-4CD7-4764-A977-5A0B1D43A9BD}"/>
              </a:ext>
            </a:extLst>
          </p:cNvPr>
          <p:cNvSpPr/>
          <p:nvPr/>
        </p:nvSpPr>
        <p:spPr>
          <a:xfrm>
            <a:off x="2365247" y="196837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58A1C-3409-4C05-8368-3EB17B3D093F}"/>
              </a:ext>
            </a:extLst>
          </p:cNvPr>
          <p:cNvSpPr/>
          <p:nvPr/>
        </p:nvSpPr>
        <p:spPr>
          <a:xfrm>
            <a:off x="1913255" y="148878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D6305D-115D-45BB-ADBF-F9FB31576117}"/>
              </a:ext>
            </a:extLst>
          </p:cNvPr>
          <p:cNvSpPr/>
          <p:nvPr/>
        </p:nvSpPr>
        <p:spPr>
          <a:xfrm>
            <a:off x="5158740" y="1481328"/>
            <a:ext cx="91440" cy="91440"/>
          </a:xfrm>
          <a:prstGeom prst="ellipse">
            <a:avLst/>
          </a:prstGeom>
          <a:solidFill>
            <a:srgbClr val="008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1D664-E2E6-4196-A89C-280EC3125C79}"/>
              </a:ext>
            </a:extLst>
          </p:cNvPr>
          <p:cNvCxnSpPr>
            <a:cxnSpLocks/>
          </p:cNvCxnSpPr>
          <p:nvPr/>
        </p:nvCxnSpPr>
        <p:spPr>
          <a:xfrm>
            <a:off x="2365247" y="115824"/>
            <a:ext cx="3718852" cy="1884647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E55439-FFA3-42B7-B228-4DA5200C88EC}"/>
              </a:ext>
            </a:extLst>
          </p:cNvPr>
          <p:cNvSpPr txBox="1"/>
          <p:nvPr/>
        </p:nvSpPr>
        <p:spPr>
          <a:xfrm>
            <a:off x="2021102" y="3358491"/>
            <a:ext cx="318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becomes more negative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56EE75-5C59-4703-A346-6A5E51937CD1}"/>
              </a:ext>
            </a:extLst>
          </p:cNvPr>
          <p:cNvSpPr txBox="1"/>
          <p:nvPr/>
        </p:nvSpPr>
        <p:spPr>
          <a:xfrm>
            <a:off x="6461195" y="4722263"/>
            <a:ext cx="198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negative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A7A63E-B571-4E80-B191-8C465E34C4EC}"/>
              </a:ext>
            </a:extLst>
          </p:cNvPr>
          <p:cNvSpPr txBox="1"/>
          <p:nvPr/>
        </p:nvSpPr>
        <p:spPr>
          <a:xfrm>
            <a:off x="7196328" y="2221992"/>
            <a:ext cx="1437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008000"/>
                </a:solidFill>
              </a:rPr>
              <a:t>V</a:t>
            </a:r>
            <a:r>
              <a:rPr lang="en-US" sz="2000" baseline="-25000" dirty="0" err="1">
                <a:solidFill>
                  <a:srgbClr val="008000"/>
                </a:solidFill>
              </a:rPr>
              <a:t>mem</a:t>
            </a:r>
            <a:r>
              <a:rPr lang="en-US" sz="2000" dirty="0">
                <a:solidFill>
                  <a:srgbClr val="008000"/>
                </a:solidFill>
              </a:rPr>
              <a:t> where Na flux=0</a:t>
            </a:r>
            <a:endParaRPr lang="en-US" sz="2000" i="1" dirty="0">
              <a:solidFill>
                <a:srgbClr val="008000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17DEFC6-B5E6-4013-8C99-757A2E9B1064}"/>
              </a:ext>
            </a:extLst>
          </p:cNvPr>
          <p:cNvSpPr/>
          <p:nvPr/>
        </p:nvSpPr>
        <p:spPr>
          <a:xfrm>
            <a:off x="3875173" y="1553378"/>
            <a:ext cx="3263757" cy="1063836"/>
          </a:xfrm>
          <a:custGeom>
            <a:avLst/>
            <a:gdLst>
              <a:gd name="connsiteX0" fmla="*/ 3263757 w 3263757"/>
              <a:gd name="connsiteY0" fmla="*/ 1024569 h 1063836"/>
              <a:gd name="connsiteX1" fmla="*/ 928181 w 3263757"/>
              <a:gd name="connsiteY1" fmla="*/ 1057620 h 1063836"/>
              <a:gd name="connsiteX2" fmla="*/ 498523 w 3263757"/>
              <a:gd name="connsiteY2" fmla="*/ 914400 h 1063836"/>
              <a:gd name="connsiteX3" fmla="*/ 157000 w 3263757"/>
              <a:gd name="connsiteY3" fmla="*/ 506776 h 1063836"/>
              <a:gd name="connsiteX4" fmla="*/ 13781 w 3263757"/>
              <a:gd name="connsiteY4" fmla="*/ 264405 h 1063836"/>
              <a:gd name="connsiteX5" fmla="*/ 13781 w 3263757"/>
              <a:gd name="connsiteY5" fmla="*/ 0 h 106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3757" h="1063836">
                <a:moveTo>
                  <a:pt x="3263757" y="1024569"/>
                </a:moveTo>
                <a:cubicBezTo>
                  <a:pt x="2326405" y="1050275"/>
                  <a:pt x="1389053" y="1075982"/>
                  <a:pt x="928181" y="1057620"/>
                </a:cubicBezTo>
                <a:cubicBezTo>
                  <a:pt x="467309" y="1039258"/>
                  <a:pt x="627053" y="1006207"/>
                  <a:pt x="498523" y="914400"/>
                </a:cubicBezTo>
                <a:cubicBezTo>
                  <a:pt x="369993" y="822593"/>
                  <a:pt x="237790" y="615108"/>
                  <a:pt x="157000" y="506776"/>
                </a:cubicBezTo>
                <a:cubicBezTo>
                  <a:pt x="76210" y="398444"/>
                  <a:pt x="37651" y="348868"/>
                  <a:pt x="13781" y="264405"/>
                </a:cubicBezTo>
                <a:cubicBezTo>
                  <a:pt x="-10089" y="179942"/>
                  <a:pt x="1846" y="89971"/>
                  <a:pt x="13781" y="0"/>
                </a:cubicBezTo>
              </a:path>
            </a:pathLst>
          </a:custGeom>
          <a:noFill/>
          <a:ln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8000"/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EEBE75-AA33-4643-A320-A8065B67B32B}"/>
              </a:ext>
            </a:extLst>
          </p:cNvPr>
          <p:cNvSpPr txBox="1"/>
          <p:nvPr/>
        </p:nvSpPr>
        <p:spPr>
          <a:xfrm>
            <a:off x="2010083" y="3800506"/>
            <a:ext cx="310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becomes more negative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1F795-6109-4A1C-9ACC-7DD7BD06AEAC}"/>
              </a:ext>
            </a:extLst>
          </p:cNvPr>
          <p:cNvSpPr txBox="1"/>
          <p:nvPr/>
        </p:nvSpPr>
        <p:spPr>
          <a:xfrm>
            <a:off x="2021102" y="4235218"/>
            <a:ext cx="318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becomes more positive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513639-5949-4084-AEBD-752829A8AA88}"/>
              </a:ext>
            </a:extLst>
          </p:cNvPr>
          <p:cNvCxnSpPr>
            <a:cxnSpLocks/>
          </p:cNvCxnSpPr>
          <p:nvPr/>
        </p:nvCxnSpPr>
        <p:spPr>
          <a:xfrm>
            <a:off x="1363092" y="423325"/>
            <a:ext cx="3376262" cy="190594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D21ED2-3428-4727-9387-58F2A706A76F}"/>
              </a:ext>
            </a:extLst>
          </p:cNvPr>
          <p:cNvSpPr txBox="1"/>
          <p:nvPr/>
        </p:nvSpPr>
        <p:spPr>
          <a:xfrm>
            <a:off x="7287768" y="445008"/>
            <a:ext cx="1499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where total flux of charge=0</a:t>
            </a:r>
            <a:endParaRPr lang="en-US" sz="2000" i="1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280678A-C721-4577-8A1A-B3882AC15806}"/>
              </a:ext>
            </a:extLst>
          </p:cNvPr>
          <p:cNvSpPr/>
          <p:nvPr/>
        </p:nvSpPr>
        <p:spPr>
          <a:xfrm>
            <a:off x="3374346" y="392660"/>
            <a:ext cx="3969355" cy="1097812"/>
          </a:xfrm>
          <a:custGeom>
            <a:avLst/>
            <a:gdLst>
              <a:gd name="connsiteX0" fmla="*/ 3949998 w 3969355"/>
              <a:gd name="connsiteY0" fmla="*/ 238276 h 1097812"/>
              <a:gd name="connsiteX1" fmla="*/ 3949998 w 3969355"/>
              <a:gd name="connsiteY1" fmla="*/ 302284 h 1097812"/>
              <a:gd name="connsiteX2" fmla="*/ 3748830 w 3969355"/>
              <a:gd name="connsiteY2" fmla="*/ 265708 h 1097812"/>
              <a:gd name="connsiteX3" fmla="*/ 2633262 w 3969355"/>
              <a:gd name="connsiteY3" fmla="*/ 532 h 1097812"/>
              <a:gd name="connsiteX4" fmla="*/ 1261662 w 3969355"/>
              <a:gd name="connsiteY4" fmla="*/ 201700 h 1097812"/>
              <a:gd name="connsiteX5" fmla="*/ 603294 w 3969355"/>
              <a:gd name="connsiteY5" fmla="*/ 357148 h 1097812"/>
              <a:gd name="connsiteX6" fmla="*/ 72942 w 3969355"/>
              <a:gd name="connsiteY6" fmla="*/ 850924 h 1097812"/>
              <a:gd name="connsiteX7" fmla="*/ 18078 w 3969355"/>
              <a:gd name="connsiteY7" fmla="*/ 1097812 h 109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9355" h="1097812">
                <a:moveTo>
                  <a:pt x="3949998" y="238276"/>
                </a:moveTo>
                <a:cubicBezTo>
                  <a:pt x="3966762" y="267994"/>
                  <a:pt x="3983526" y="297712"/>
                  <a:pt x="3949998" y="302284"/>
                </a:cubicBezTo>
                <a:cubicBezTo>
                  <a:pt x="3916470" y="306856"/>
                  <a:pt x="3748830" y="265708"/>
                  <a:pt x="3748830" y="265708"/>
                </a:cubicBezTo>
                <a:cubicBezTo>
                  <a:pt x="3529374" y="215416"/>
                  <a:pt x="3047790" y="11200"/>
                  <a:pt x="2633262" y="532"/>
                </a:cubicBezTo>
                <a:cubicBezTo>
                  <a:pt x="2218734" y="-10136"/>
                  <a:pt x="1599990" y="142264"/>
                  <a:pt x="1261662" y="201700"/>
                </a:cubicBezTo>
                <a:cubicBezTo>
                  <a:pt x="923334" y="261136"/>
                  <a:pt x="801414" y="248944"/>
                  <a:pt x="603294" y="357148"/>
                </a:cubicBezTo>
                <a:cubicBezTo>
                  <a:pt x="405174" y="465352"/>
                  <a:pt x="170478" y="727480"/>
                  <a:pt x="72942" y="850924"/>
                </a:cubicBezTo>
                <a:cubicBezTo>
                  <a:pt x="-24594" y="974368"/>
                  <a:pt x="-3258" y="1036090"/>
                  <a:pt x="18078" y="109781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BF14FF-9673-4153-9ADD-33D51D20842C}"/>
              </a:ext>
            </a:extLst>
          </p:cNvPr>
          <p:cNvSpPr/>
          <p:nvPr/>
        </p:nvSpPr>
        <p:spPr>
          <a:xfrm>
            <a:off x="3304031" y="148983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5084D4-A737-47CB-8CFF-CED2A7C2ADB5}"/>
              </a:ext>
            </a:extLst>
          </p:cNvPr>
          <p:cNvSpPr txBox="1"/>
          <p:nvPr/>
        </p:nvSpPr>
        <p:spPr>
          <a:xfrm>
            <a:off x="3654552" y="27432"/>
            <a:ext cx="1767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flux (mM/m</a:t>
            </a:r>
            <a:r>
              <a:rPr lang="en-US" sz="2000" baseline="30000" dirty="0"/>
              <a:t>2</a:t>
            </a:r>
            <a:r>
              <a:rPr lang="en-US" sz="2000" dirty="0"/>
              <a:t>s)</a:t>
            </a:r>
          </a:p>
        </p:txBody>
      </p:sp>
    </p:spTree>
    <p:extLst>
      <p:ext uri="{BB962C8B-B14F-4D97-AF65-F5344CB8AC3E}">
        <p14:creationId xmlns:p14="http://schemas.microsoft.com/office/powerpoint/2010/main" val="411587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3" grpId="0"/>
      <p:bldP spid="28" grpId="0"/>
      <p:bldP spid="22" grpId="0"/>
      <p:bldP spid="2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9E18-B068-447F-B2BD-DEB86DB09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46655"/>
            <a:ext cx="7982712" cy="3401740"/>
          </a:xfrm>
        </p:spPr>
        <p:txBody>
          <a:bodyPr/>
          <a:lstStyle/>
          <a:p>
            <a:r>
              <a:rPr lang="en-US" dirty="0"/>
              <a:t>What is the flux of individual ions at this 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Na?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K?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Cl?</a:t>
            </a:r>
          </a:p>
          <a:p>
            <a:r>
              <a:rPr lang="en-US" dirty="0"/>
              <a:t>At this 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dirty="0"/>
              <a:t>, the charge in the cell stays constant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so this 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dirty="0"/>
              <a:t> is stable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Individual ions typically have flux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Ion concentrations change – but very slowly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DD2A-214A-47DB-B547-D43262F2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63FBB-1C3B-46FD-B27C-A7E15EF115F5}"/>
              </a:ext>
            </a:extLst>
          </p:cNvPr>
          <p:cNvCxnSpPr/>
          <p:nvPr/>
        </p:nvCxnSpPr>
        <p:spPr>
          <a:xfrm>
            <a:off x="502920" y="1527048"/>
            <a:ext cx="598017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B35B05-A6A4-41B1-A6A0-85CAC022D4FF}"/>
              </a:ext>
            </a:extLst>
          </p:cNvPr>
          <p:cNvCxnSpPr>
            <a:cxnSpLocks/>
          </p:cNvCxnSpPr>
          <p:nvPr/>
        </p:nvCxnSpPr>
        <p:spPr>
          <a:xfrm flipV="1">
            <a:off x="3645408" y="115824"/>
            <a:ext cx="0" cy="26383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95C805-73A8-4550-9F5F-B705A6332C62}"/>
              </a:ext>
            </a:extLst>
          </p:cNvPr>
          <p:cNvSpPr txBox="1"/>
          <p:nvPr/>
        </p:nvSpPr>
        <p:spPr>
          <a:xfrm>
            <a:off x="1618488" y="1545336"/>
            <a:ext cx="557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-89   -70                0                   +77          </a:t>
            </a:r>
            <a:r>
              <a:rPr lang="en-US" sz="2000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(mV)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857CD-5C7F-4E74-B8A3-B8D40955E30F}"/>
              </a:ext>
            </a:extLst>
          </p:cNvPr>
          <p:cNvCxnSpPr>
            <a:cxnSpLocks/>
          </p:cNvCxnSpPr>
          <p:nvPr/>
        </p:nvCxnSpPr>
        <p:spPr>
          <a:xfrm flipH="1">
            <a:off x="1723644" y="215200"/>
            <a:ext cx="2681004" cy="1787336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C79DEF-76F4-433B-9C38-B32612CE5BC0}"/>
              </a:ext>
            </a:extLst>
          </p:cNvPr>
          <p:cNvCxnSpPr/>
          <p:nvPr/>
        </p:nvCxnSpPr>
        <p:spPr>
          <a:xfrm>
            <a:off x="978408" y="2221992"/>
            <a:ext cx="489204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3B617-4319-41F2-9EF6-05AC9BD6DC14}"/>
              </a:ext>
            </a:extLst>
          </p:cNvPr>
          <p:cNvCxnSpPr/>
          <p:nvPr/>
        </p:nvCxnSpPr>
        <p:spPr>
          <a:xfrm>
            <a:off x="978408" y="1075944"/>
            <a:ext cx="489204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06F8D-3F8F-4204-8646-7FA6A46EE735}"/>
              </a:ext>
            </a:extLst>
          </p:cNvPr>
          <p:cNvCxnSpPr>
            <a:cxnSpLocks/>
          </p:cNvCxnSpPr>
          <p:nvPr/>
        </p:nvCxnSpPr>
        <p:spPr>
          <a:xfrm>
            <a:off x="1255923" y="830835"/>
            <a:ext cx="1729648" cy="17880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F98FAAF-4CD7-4764-A977-5A0B1D43A9BD}"/>
              </a:ext>
            </a:extLst>
          </p:cNvPr>
          <p:cNvSpPr/>
          <p:nvPr/>
        </p:nvSpPr>
        <p:spPr>
          <a:xfrm>
            <a:off x="2365247" y="196837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58A1C-3409-4C05-8368-3EB17B3D093F}"/>
              </a:ext>
            </a:extLst>
          </p:cNvPr>
          <p:cNvSpPr/>
          <p:nvPr/>
        </p:nvSpPr>
        <p:spPr>
          <a:xfrm>
            <a:off x="1913255" y="148878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D6305D-115D-45BB-ADBF-F9FB31576117}"/>
              </a:ext>
            </a:extLst>
          </p:cNvPr>
          <p:cNvSpPr/>
          <p:nvPr/>
        </p:nvSpPr>
        <p:spPr>
          <a:xfrm>
            <a:off x="5158740" y="1481328"/>
            <a:ext cx="91440" cy="91440"/>
          </a:xfrm>
          <a:prstGeom prst="ellipse">
            <a:avLst/>
          </a:prstGeom>
          <a:solidFill>
            <a:srgbClr val="008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1D664-E2E6-4196-A89C-280EC3125C79}"/>
              </a:ext>
            </a:extLst>
          </p:cNvPr>
          <p:cNvCxnSpPr>
            <a:cxnSpLocks/>
          </p:cNvCxnSpPr>
          <p:nvPr/>
        </p:nvCxnSpPr>
        <p:spPr>
          <a:xfrm>
            <a:off x="2365247" y="115824"/>
            <a:ext cx="3718852" cy="1884647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E55439-FFA3-42B7-B228-4DA5200C88EC}"/>
              </a:ext>
            </a:extLst>
          </p:cNvPr>
          <p:cNvSpPr txBox="1"/>
          <p:nvPr/>
        </p:nvSpPr>
        <p:spPr>
          <a:xfrm>
            <a:off x="2021102" y="3358491"/>
            <a:ext cx="3447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net flux into the cell      ++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EEBE75-AA33-4643-A320-A8065B67B32B}"/>
              </a:ext>
            </a:extLst>
          </p:cNvPr>
          <p:cNvSpPr txBox="1"/>
          <p:nvPr/>
        </p:nvSpPr>
        <p:spPr>
          <a:xfrm>
            <a:off x="2010082" y="3800506"/>
            <a:ext cx="339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net flux out of the cell    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1F795-6109-4A1C-9ACC-7DD7BD06AEAC}"/>
              </a:ext>
            </a:extLst>
          </p:cNvPr>
          <p:cNvSpPr txBox="1"/>
          <p:nvPr/>
        </p:nvSpPr>
        <p:spPr>
          <a:xfrm>
            <a:off x="2021102" y="4235218"/>
            <a:ext cx="3447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net flux into the cell       -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513639-5949-4084-AEBD-752829A8AA88}"/>
              </a:ext>
            </a:extLst>
          </p:cNvPr>
          <p:cNvCxnSpPr>
            <a:cxnSpLocks/>
          </p:cNvCxnSpPr>
          <p:nvPr/>
        </p:nvCxnSpPr>
        <p:spPr>
          <a:xfrm>
            <a:off x="1363092" y="423325"/>
            <a:ext cx="3376262" cy="190594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D21ED2-3428-4727-9387-58F2A706A76F}"/>
              </a:ext>
            </a:extLst>
          </p:cNvPr>
          <p:cNvSpPr txBox="1"/>
          <p:nvPr/>
        </p:nvSpPr>
        <p:spPr>
          <a:xfrm>
            <a:off x="7287768" y="445008"/>
            <a:ext cx="1618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reach this </a:t>
            </a:r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quite quickly</a:t>
            </a:r>
            <a:endParaRPr lang="en-US" sz="2000" i="1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704DA28-1EDF-49CE-83CC-D818DB1AC328}"/>
              </a:ext>
            </a:extLst>
          </p:cNvPr>
          <p:cNvSpPr/>
          <p:nvPr/>
        </p:nvSpPr>
        <p:spPr>
          <a:xfrm>
            <a:off x="3374346" y="392660"/>
            <a:ext cx="3969355" cy="1097812"/>
          </a:xfrm>
          <a:custGeom>
            <a:avLst/>
            <a:gdLst>
              <a:gd name="connsiteX0" fmla="*/ 3949998 w 3969355"/>
              <a:gd name="connsiteY0" fmla="*/ 238276 h 1097812"/>
              <a:gd name="connsiteX1" fmla="*/ 3949998 w 3969355"/>
              <a:gd name="connsiteY1" fmla="*/ 302284 h 1097812"/>
              <a:gd name="connsiteX2" fmla="*/ 3748830 w 3969355"/>
              <a:gd name="connsiteY2" fmla="*/ 265708 h 1097812"/>
              <a:gd name="connsiteX3" fmla="*/ 2633262 w 3969355"/>
              <a:gd name="connsiteY3" fmla="*/ 532 h 1097812"/>
              <a:gd name="connsiteX4" fmla="*/ 1261662 w 3969355"/>
              <a:gd name="connsiteY4" fmla="*/ 201700 h 1097812"/>
              <a:gd name="connsiteX5" fmla="*/ 603294 w 3969355"/>
              <a:gd name="connsiteY5" fmla="*/ 357148 h 1097812"/>
              <a:gd name="connsiteX6" fmla="*/ 72942 w 3969355"/>
              <a:gd name="connsiteY6" fmla="*/ 850924 h 1097812"/>
              <a:gd name="connsiteX7" fmla="*/ 18078 w 3969355"/>
              <a:gd name="connsiteY7" fmla="*/ 1097812 h 109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9355" h="1097812">
                <a:moveTo>
                  <a:pt x="3949998" y="238276"/>
                </a:moveTo>
                <a:cubicBezTo>
                  <a:pt x="3966762" y="267994"/>
                  <a:pt x="3983526" y="297712"/>
                  <a:pt x="3949998" y="302284"/>
                </a:cubicBezTo>
                <a:cubicBezTo>
                  <a:pt x="3916470" y="306856"/>
                  <a:pt x="3748830" y="265708"/>
                  <a:pt x="3748830" y="265708"/>
                </a:cubicBezTo>
                <a:cubicBezTo>
                  <a:pt x="3529374" y="215416"/>
                  <a:pt x="3047790" y="11200"/>
                  <a:pt x="2633262" y="532"/>
                </a:cubicBezTo>
                <a:cubicBezTo>
                  <a:pt x="2218734" y="-10136"/>
                  <a:pt x="1599990" y="142264"/>
                  <a:pt x="1261662" y="201700"/>
                </a:cubicBezTo>
                <a:cubicBezTo>
                  <a:pt x="923334" y="261136"/>
                  <a:pt x="801414" y="248944"/>
                  <a:pt x="603294" y="357148"/>
                </a:cubicBezTo>
                <a:cubicBezTo>
                  <a:pt x="405174" y="465352"/>
                  <a:pt x="170478" y="727480"/>
                  <a:pt x="72942" y="850924"/>
                </a:cubicBezTo>
                <a:cubicBezTo>
                  <a:pt x="-24594" y="974368"/>
                  <a:pt x="-3258" y="1036090"/>
                  <a:pt x="18078" y="109781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2BF58B-2C8E-479A-9103-6BF9A6B27503}"/>
              </a:ext>
            </a:extLst>
          </p:cNvPr>
          <p:cNvSpPr txBox="1"/>
          <p:nvPr/>
        </p:nvSpPr>
        <p:spPr>
          <a:xfrm>
            <a:off x="3654552" y="27432"/>
            <a:ext cx="1767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flux (mM/m</a:t>
            </a:r>
            <a:r>
              <a:rPr lang="en-US" sz="2000" baseline="30000" dirty="0"/>
              <a:t>2</a:t>
            </a:r>
            <a:r>
              <a:rPr lang="en-US" sz="2000" dirty="0"/>
              <a:t>s)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B0A4005-3E0F-4BE5-B383-D3CCDB224DA2}"/>
              </a:ext>
            </a:extLst>
          </p:cNvPr>
          <p:cNvSpPr/>
          <p:nvPr/>
        </p:nvSpPr>
        <p:spPr>
          <a:xfrm>
            <a:off x="3304031" y="148983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4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/>
      <p:bldP spid="28" grpId="0"/>
      <p:bldP spid="22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F230-A45C-4171-BF13-49E205E2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our brain be so fast?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A93D-695A-485D-B2DB-6ABECA8B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72552"/>
            <a:ext cx="7772400" cy="5300815"/>
          </a:xfrm>
        </p:spPr>
        <p:txBody>
          <a:bodyPr/>
          <a:lstStyle/>
          <a:p>
            <a:r>
              <a:rPr lang="en-US" sz="2400" dirty="0"/>
              <a:t>We humans can think pretty fast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We can react pretty fast, too</a:t>
            </a:r>
          </a:p>
          <a:p>
            <a:r>
              <a:rPr lang="en-US" sz="2400" dirty="0"/>
              <a:t>Cannot work if each neuron takes hours to settle!</a:t>
            </a:r>
          </a:p>
          <a:p>
            <a:r>
              <a:rPr lang="en-US" sz="2400" dirty="0"/>
              <a:t>Result: humans evolved a new way to use bioelectricity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Operation at </a:t>
            </a:r>
            <a:r>
              <a:rPr lang="en-US" sz="2000" i="1" dirty="0"/>
              <a:t>quasi-steady-state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It’s how neurons work</a:t>
            </a:r>
          </a:p>
          <a:p>
            <a:r>
              <a:rPr lang="en-US" sz="2400" dirty="0"/>
              <a:t>Levin-lab hypothesis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Steady-state bioelectricity is used to build body shape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We’re in the womb for 9 months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Our cuts &amp; scrapes heal over days/weeks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But it’s not OK for brains </a:t>
            </a:r>
            <a:r>
              <a:rPr lang="en-US" sz="2000" dirty="0">
                <a:sym typeface="Wingdings" panose="05000000000000000000" pitchFamily="2" charset="2"/>
              </a:rPr>
              <a:t>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ym typeface="Wingdings" panose="05000000000000000000" pitchFamily="2" charset="2"/>
              </a:rPr>
              <a:t>Or for </a:t>
            </a:r>
            <a:r>
              <a:rPr lang="en-US" sz="2000" dirty="0" err="1">
                <a:sym typeface="Wingdings" panose="05000000000000000000" pitchFamily="2" charset="2"/>
              </a:rPr>
              <a:t>animorphs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1600" dirty="0">
                <a:sym typeface="Wingdings" panose="05000000000000000000" pitchFamily="2" charset="2"/>
                <a:hlinkClick r:id="rId3"/>
              </a:rPr>
              <a:t>https://www.youtube.com/watch?v=jEKPDgjERt0&amp;list=PL9AC274019AC09106&amp;index=5 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8C6D8-95FC-411B-8D3D-987B2475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964" y="6373368"/>
            <a:ext cx="2816667" cy="307777"/>
          </a:xfrm>
        </p:spPr>
        <p:txBody>
          <a:bodyPr wrap="square"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9756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bioelectricity to compute really fast</a:t>
            </a:r>
          </a:p>
          <a:p>
            <a:pPr lvl="1"/>
            <a:r>
              <a:rPr lang="en-US" dirty="0"/>
              <a:t>This will be how neurons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13797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393A-A8DF-4030-8558-5E1BAD25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fast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CC87-28BC-4A11-BB81-387A45EE9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09" y="1014984"/>
            <a:ext cx="4990847" cy="3419856"/>
          </a:xfrm>
        </p:spPr>
        <p:txBody>
          <a:bodyPr/>
          <a:lstStyle/>
          <a:p>
            <a:r>
              <a:rPr lang="en-US" sz="2400" dirty="0"/>
              <a:t>How can neurons be so fast?</a:t>
            </a:r>
          </a:p>
          <a:p>
            <a:r>
              <a:rPr lang="en-US" sz="2400" dirty="0"/>
              <a:t>Four facts: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Cells are very small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Biology has built sensitive sensors – we need only move </a:t>
            </a:r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by 50mV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Inside and outside have very different concentrations from each other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Each has quite a lot of charge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8269C-27AF-4F1F-93ED-53C7DD27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2912" y="6449568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DB9AE-1EE9-4FB2-98FF-80FA93D3DF6D}"/>
              </a:ext>
            </a:extLst>
          </p:cNvPr>
          <p:cNvSpPr txBox="1"/>
          <p:nvPr/>
        </p:nvSpPr>
        <p:spPr>
          <a:xfrm>
            <a:off x="5879359" y="1242435"/>
            <a:ext cx="18323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So capacitance C is small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1FBB3F-B79D-450B-A3B3-A99F8248E7B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264642" y="1596378"/>
            <a:ext cx="2614717" cy="4706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082491-BCE5-41FC-82AA-32BF0A5DE331}"/>
              </a:ext>
            </a:extLst>
          </p:cNvPr>
          <p:cNvSpPr txBox="1"/>
          <p:nvPr/>
        </p:nvSpPr>
        <p:spPr>
          <a:xfrm>
            <a:off x="5784767" y="2067014"/>
            <a:ext cx="275166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</a:rPr>
              <a:t>So ∆</a:t>
            </a:r>
            <a:r>
              <a:rPr lang="en-US" sz="2000" dirty="0">
                <a:solidFill>
                  <a:schemeClr val="accent2"/>
                </a:solidFill>
              </a:rPr>
              <a:t>V is also small. And </a:t>
            </a:r>
            <a:r>
              <a:rPr lang="en-US" sz="2000" i="1" dirty="0">
                <a:solidFill>
                  <a:schemeClr val="accent2"/>
                </a:solidFill>
              </a:rPr>
              <a:t>q = CV</a:t>
            </a:r>
            <a:r>
              <a:rPr lang="en-US" sz="2000" dirty="0">
                <a:solidFill>
                  <a:schemeClr val="accent2"/>
                </a:solidFill>
              </a:rPr>
              <a:t>,  </a:t>
            </a:r>
            <a:r>
              <a:rPr lang="en-US" sz="2000" i="1" dirty="0">
                <a:solidFill>
                  <a:schemeClr val="accent2"/>
                </a:solidFill>
              </a:rPr>
              <a:t>∆q = C∆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556B8A-3862-4B7F-8AD8-2F11C59B5AE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956049" y="2420957"/>
            <a:ext cx="828718" cy="461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4AD9C-5A16-4A2A-9334-37EB47F2FC49}"/>
                  </a:ext>
                </a:extLst>
              </p:cNvPr>
              <p:cNvSpPr txBox="1"/>
              <p:nvPr/>
            </p:nvSpPr>
            <p:spPr>
              <a:xfrm>
                <a:off x="5784767" y="3024141"/>
                <a:ext cx="3134779" cy="8592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</a:rPr>
                  <a:t>diffusion currents are high.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𝑓𝑙𝑢𝑥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4AD9C-5A16-4A2A-9334-37EB47F2F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767" y="3024141"/>
                <a:ext cx="3134779" cy="859274"/>
              </a:xfrm>
              <a:prstGeom prst="rect">
                <a:avLst/>
              </a:prstGeom>
              <a:blipFill>
                <a:blip r:embed="rId3"/>
                <a:stretch>
                  <a:fillRect l="-1938" t="-27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E42941-37E3-4CDB-B97B-0E8CB08D23B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044613" y="3236362"/>
            <a:ext cx="740154" cy="21741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49E712-F779-40C8-9CCA-A6AF942624C4}"/>
                  </a:ext>
                </a:extLst>
              </p:cNvPr>
              <p:cNvSpPr txBox="1"/>
              <p:nvPr/>
            </p:nvSpPr>
            <p:spPr>
              <a:xfrm>
                <a:off x="313611" y="4559185"/>
                <a:ext cx="3060188" cy="14240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</a:rPr>
                  <a:t>Drift currents are quite high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𝑑𝑟𝑖𝑓𝑡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𝑖𝑜𝑛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𝑖𝑜𝑛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𝑖𝑜𝑛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49E712-F779-40C8-9CCA-A6AF94262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11" y="4559185"/>
                <a:ext cx="3060188" cy="1424044"/>
              </a:xfrm>
              <a:prstGeom prst="rect">
                <a:avLst/>
              </a:prstGeom>
              <a:blipFill>
                <a:blip r:embed="rId4"/>
                <a:stretch>
                  <a:fillRect l="-1786" t="-2119" r="-9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1FBB59-9B0F-4181-B707-0BB2E34F549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843705" y="3904710"/>
            <a:ext cx="60556" cy="65447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DB6252-90AC-4454-AC11-40919A7500D6}"/>
              </a:ext>
            </a:extLst>
          </p:cNvPr>
          <p:cNvGrpSpPr/>
          <p:nvPr/>
        </p:nvGrpSpPr>
        <p:grpSpPr>
          <a:xfrm>
            <a:off x="4316139" y="4353420"/>
            <a:ext cx="4672243" cy="2213188"/>
            <a:chOff x="4023531" y="3969372"/>
            <a:chExt cx="4672243" cy="22131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8A9D75-B86B-472A-8F5C-9A0DC2C72AA6}"/>
                </a:ext>
              </a:extLst>
            </p:cNvPr>
            <p:cNvSpPr/>
            <p:nvPr/>
          </p:nvSpPr>
          <p:spPr>
            <a:xfrm>
              <a:off x="5445933" y="4006627"/>
              <a:ext cx="2904066" cy="217593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1997EF-6447-4FF7-8338-03ED032D3BB0}"/>
                </a:ext>
              </a:extLst>
            </p:cNvPr>
            <p:cNvSpPr txBox="1"/>
            <p:nvPr/>
          </p:nvSpPr>
          <p:spPr>
            <a:xfrm>
              <a:off x="6419596" y="4653529"/>
              <a:ext cx="1413934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/>
                <a:t>[K</a:t>
              </a:r>
              <a:r>
                <a:rPr lang="en-US" sz="1600" baseline="30000" dirty="0"/>
                <a:t>+</a:t>
              </a:r>
              <a:r>
                <a:rPr lang="en-US" sz="1600" dirty="0"/>
                <a:t>]=400mM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/>
                <a:t>[Na</a:t>
              </a:r>
              <a:r>
                <a:rPr lang="en-US" sz="1600" baseline="30000" dirty="0"/>
                <a:t>+</a:t>
              </a:r>
              <a:r>
                <a:rPr lang="en-US" sz="1600" dirty="0"/>
                <a:t>]=50mM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/>
                <a:t>[Cl</a:t>
              </a:r>
              <a:r>
                <a:rPr lang="en-US" sz="1600" baseline="30000" dirty="0"/>
                <a:t>-</a:t>
              </a:r>
              <a:r>
                <a:rPr lang="en-US" sz="1600" dirty="0"/>
                <a:t>]=52mM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 err="1"/>
                <a:t>Pr</a:t>
              </a:r>
              <a:r>
                <a:rPr lang="en-US" sz="1600" dirty="0"/>
                <a:t> </a:t>
              </a:r>
              <a:r>
                <a:rPr lang="en-US" sz="1600" baseline="30000" dirty="0"/>
                <a:t>-</a:t>
              </a:r>
              <a:r>
                <a:rPr lang="en-US" sz="1600" dirty="0"/>
                <a:t>=408mM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918EAB-FED9-4627-9193-81F01B8308BB}"/>
                </a:ext>
              </a:extLst>
            </p:cNvPr>
            <p:cNvSpPr txBox="1"/>
            <p:nvPr/>
          </p:nvSpPr>
          <p:spPr>
            <a:xfrm>
              <a:off x="4023531" y="4658560"/>
              <a:ext cx="1500080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/>
                <a:t>[K</a:t>
              </a:r>
              <a:r>
                <a:rPr lang="en-US" sz="1600" baseline="30000" dirty="0"/>
                <a:t>+</a:t>
              </a:r>
              <a:r>
                <a:rPr lang="en-US" sz="1600" dirty="0"/>
                <a:t>]=20mM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/>
                <a:t>[Na</a:t>
              </a:r>
              <a:r>
                <a:rPr lang="en-US" sz="1600" baseline="30000" dirty="0"/>
                <a:t>+</a:t>
              </a:r>
              <a:r>
                <a:rPr lang="en-US" sz="1600" dirty="0"/>
                <a:t>]=440mM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/>
                <a:t>[Cl</a:t>
              </a:r>
              <a:r>
                <a:rPr lang="en-US" sz="1600" baseline="30000" dirty="0"/>
                <a:t>-</a:t>
              </a:r>
              <a:r>
                <a:rPr lang="en-US" sz="1600" dirty="0"/>
                <a:t>]=560mM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/>
                <a:t>other</a:t>
              </a:r>
              <a:r>
                <a:rPr lang="en-US" sz="1600" baseline="30000" dirty="0"/>
                <a:t>+</a:t>
              </a:r>
              <a:r>
                <a:rPr lang="en-US" sz="1600" dirty="0"/>
                <a:t>=110mM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82F6541-4DF0-41F7-9F36-943CE62CF90F}"/>
                </a:ext>
              </a:extLst>
            </p:cNvPr>
            <p:cNvCxnSpPr/>
            <p:nvPr/>
          </p:nvCxnSpPr>
          <p:spPr>
            <a:xfrm>
              <a:off x="5352798" y="5098826"/>
              <a:ext cx="101600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8E8E1DC-43E8-4977-A0F5-1B34F7E24BD1}"/>
                </a:ext>
              </a:extLst>
            </p:cNvPr>
            <p:cNvCxnSpPr>
              <a:cxnSpLocks/>
            </p:cNvCxnSpPr>
            <p:nvPr/>
          </p:nvCxnSpPr>
          <p:spPr>
            <a:xfrm>
              <a:off x="5268132" y="5445959"/>
              <a:ext cx="1159932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6486A17-AB9E-4599-8A49-B14495D2A757}"/>
                </a:ext>
              </a:extLst>
            </p:cNvPr>
            <p:cNvCxnSpPr/>
            <p:nvPr/>
          </p:nvCxnSpPr>
          <p:spPr>
            <a:xfrm flipH="1">
              <a:off x="5191931" y="4794028"/>
              <a:ext cx="1253067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2DBEBF-E4E5-4DB1-BE66-87B94EBFA7E5}"/>
                </a:ext>
              </a:extLst>
            </p:cNvPr>
            <p:cNvSpPr txBox="1"/>
            <p:nvPr/>
          </p:nvSpPr>
          <p:spPr>
            <a:xfrm>
              <a:off x="7727866" y="3969372"/>
              <a:ext cx="815929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 60mV</a:t>
              </a:r>
            </a:p>
            <a:p>
              <a:r>
                <a:rPr lang="en-US" sz="2000" dirty="0"/>
                <a:t>---  +++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44A9C24-6DCF-45C2-B8FC-A480D0DFF798}"/>
                </a:ext>
              </a:extLst>
            </p:cNvPr>
            <p:cNvCxnSpPr>
              <a:cxnSpLocks/>
            </p:cNvCxnSpPr>
            <p:nvPr/>
          </p:nvCxnSpPr>
          <p:spPr>
            <a:xfrm>
              <a:off x="5208859" y="4887159"/>
              <a:ext cx="1253067" cy="0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5239E52-AC5B-4666-AD9D-1DC9AB00F95C}"/>
                </a:ext>
              </a:extLst>
            </p:cNvPr>
            <p:cNvCxnSpPr/>
            <p:nvPr/>
          </p:nvCxnSpPr>
          <p:spPr>
            <a:xfrm>
              <a:off x="5352794" y="5200424"/>
              <a:ext cx="1016000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C2B688-4B9A-4DD7-B1B7-DC69D18A68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8130" y="5547557"/>
              <a:ext cx="1159932" cy="0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917C1C1-C985-4CDD-B522-401A02C7C261}"/>
                </a:ext>
              </a:extLst>
            </p:cNvPr>
            <p:cNvCxnSpPr>
              <a:cxnSpLocks/>
            </p:cNvCxnSpPr>
            <p:nvPr/>
          </p:nvCxnSpPr>
          <p:spPr>
            <a:xfrm>
              <a:off x="7798312" y="5490323"/>
              <a:ext cx="7789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50BC13-CA35-486B-A55A-57C3EE5DD6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8312" y="5642723"/>
              <a:ext cx="7789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049060-55A4-436F-B887-19EE69E649B5}"/>
                </a:ext>
              </a:extLst>
            </p:cNvPr>
            <p:cNvSpPr txBox="1"/>
            <p:nvPr/>
          </p:nvSpPr>
          <p:spPr>
            <a:xfrm>
              <a:off x="8052307" y="5202456"/>
              <a:ext cx="643467" cy="772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  <a:spcBef>
                  <a:spcPts val="0"/>
                </a:spcBef>
              </a:pPr>
              <a:r>
                <a:rPr lang="en-US" sz="1600" dirty="0"/>
                <a:t>3Na</a:t>
              </a:r>
              <a:r>
                <a:rPr lang="en-US" sz="1600" baseline="30000" dirty="0"/>
                <a:t>+</a:t>
              </a:r>
              <a:endParaRPr lang="en-US" sz="1600" dirty="0"/>
            </a:p>
            <a:p>
              <a:pPr>
                <a:lnSpc>
                  <a:spcPts val="3000"/>
                </a:lnSpc>
                <a:spcBef>
                  <a:spcPts val="0"/>
                </a:spcBef>
              </a:pPr>
              <a:r>
                <a:rPr lang="en-US" sz="1600" dirty="0"/>
                <a:t>2K</a:t>
              </a:r>
              <a:r>
                <a:rPr lang="en-US" sz="1600" baseline="30000" dirty="0"/>
                <a:t>+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925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C467-557A-4021-9F19-31A82C32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of the envelope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B9FEE-167A-4BEC-AD2B-8F5C4A6F7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0056"/>
            <a:ext cx="8147304" cy="1480426"/>
          </a:xfrm>
        </p:spPr>
        <p:txBody>
          <a:bodyPr/>
          <a:lstStyle/>
          <a:p>
            <a:r>
              <a:rPr lang="en-US" sz="2400" dirty="0"/>
              <a:t>Quick electricity problem: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If the cell membrane is a capacitor </a:t>
            </a:r>
            <a:r>
              <a:rPr lang="en-US" sz="2000" i="1" dirty="0"/>
              <a:t>C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How much charge </a:t>
            </a:r>
            <a:r>
              <a:rPr lang="en-US" sz="2000" dirty="0" err="1"/>
              <a:t>Δ</a:t>
            </a:r>
            <a:r>
              <a:rPr lang="en-US" sz="2000" i="1" dirty="0" err="1"/>
              <a:t>q</a:t>
            </a:r>
            <a:r>
              <a:rPr lang="en-US" sz="2000" dirty="0"/>
              <a:t> must enter the cell to change the voltage by Δ</a:t>
            </a:r>
            <a:r>
              <a:rPr lang="en-US" sz="2000" i="1" dirty="0"/>
              <a:t>V</a:t>
            </a:r>
            <a:r>
              <a:rPr lang="en-US" sz="2000" dirty="0"/>
              <a:t>?</a:t>
            </a:r>
          </a:p>
          <a:p>
            <a:pPr lvl="1">
              <a:spcBef>
                <a:spcPts val="0"/>
              </a:spcBef>
            </a:pPr>
            <a:r>
              <a:rPr lang="en-US" sz="2000" dirty="0" err="1"/>
              <a:t>Δ</a:t>
            </a:r>
            <a:r>
              <a:rPr lang="en-US" sz="2000" i="1" dirty="0" err="1"/>
              <a:t>q</a:t>
            </a:r>
            <a:r>
              <a:rPr lang="en-US" sz="2000" dirty="0"/>
              <a:t>=</a:t>
            </a:r>
            <a:r>
              <a:rPr lang="en-US" sz="2000" i="1" dirty="0"/>
              <a:t>C</a:t>
            </a:r>
            <a:r>
              <a:rPr lang="en-US" sz="2000" dirty="0"/>
              <a:t>Δ</a:t>
            </a:r>
            <a:r>
              <a:rPr lang="en-US" sz="2000" i="1" dirty="0"/>
              <a:t>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8F242-FA1C-46A4-A08C-7DA04C1B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E9445-0A09-4BB5-93AA-8A18E538B2EF}"/>
              </a:ext>
            </a:extLst>
          </p:cNvPr>
          <p:cNvSpPr txBox="1"/>
          <p:nvPr/>
        </p:nvSpPr>
        <p:spPr>
          <a:xfrm>
            <a:off x="4142232" y="3209544"/>
            <a:ext cx="208483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</a:rPr>
              <a:t>Area of </a:t>
            </a:r>
            <a:r>
              <a:rPr lang="en-US" sz="2000" dirty="0" err="1">
                <a:solidFill>
                  <a:schemeClr val="accent2"/>
                </a:solidFill>
              </a:rPr>
              <a:t>membr</a:t>
            </a:r>
            <a:r>
              <a:rPr lang="en-US" sz="2000" dirty="0">
                <a:solidFill>
                  <a:schemeClr val="accent2"/>
                </a:solidFill>
              </a:rPr>
              <a:t>. </a:t>
            </a:r>
            <a:r>
              <a:rPr lang="en-US" sz="2000" i="1" dirty="0">
                <a:solidFill>
                  <a:schemeClr val="accent2"/>
                </a:solidFill>
              </a:rPr>
              <a:t>=</a:t>
            </a:r>
            <a:endParaRPr lang="en-US" sz="2000" dirty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chemeClr val="accent2"/>
                </a:solidFill>
              </a:rPr>
              <a:t>C =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accent2"/>
                </a:solidFill>
              </a:rPr>
              <a:t>Δ</a:t>
            </a:r>
            <a:r>
              <a:rPr lang="en-US" sz="2000" i="1" dirty="0" err="1">
                <a:solidFill>
                  <a:schemeClr val="accent2"/>
                </a:solidFill>
              </a:rPr>
              <a:t>q</a:t>
            </a:r>
            <a:r>
              <a:rPr lang="en-US" sz="2000" i="1" dirty="0">
                <a:solidFill>
                  <a:schemeClr val="accent2"/>
                </a:solidFill>
              </a:rPr>
              <a:t> = C</a:t>
            </a:r>
            <a:r>
              <a:rPr lang="en-US" sz="2000" dirty="0">
                <a:solidFill>
                  <a:schemeClr val="accent2"/>
                </a:solidFill>
              </a:rPr>
              <a:t>Δ</a:t>
            </a:r>
            <a:r>
              <a:rPr lang="en-US" sz="2000" i="1" dirty="0">
                <a:solidFill>
                  <a:schemeClr val="accent2"/>
                </a:solidFill>
              </a:rPr>
              <a:t>V </a:t>
            </a:r>
            <a:r>
              <a:rPr lang="en-US" sz="2000" dirty="0">
                <a:solidFill>
                  <a:schemeClr val="accent2"/>
                </a:solidFill>
              </a:rPr>
              <a:t>=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</a:rPr>
              <a:t>            Time</a:t>
            </a:r>
            <a:r>
              <a:rPr lang="en-US" sz="2000" i="1" dirty="0">
                <a:solidFill>
                  <a:schemeClr val="accent2"/>
                </a:solidFill>
              </a:rPr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E7AF8E-9C4A-497E-8666-B3D215E8AE0C}"/>
                  </a:ext>
                </a:extLst>
              </p:cNvPr>
              <p:cNvSpPr txBox="1"/>
              <p:nvPr/>
            </p:nvSpPr>
            <p:spPr>
              <a:xfrm>
                <a:off x="5833872" y="3233928"/>
                <a:ext cx="3191256" cy="272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000" i="1" dirty="0"/>
                  <a:t>  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4 * </a:t>
                </a:r>
                <a:r>
                  <a:rPr lang="en-US" sz="2000" dirty="0">
                    <a:solidFill>
                      <a:schemeClr val="accent2"/>
                    </a:solidFill>
                    <a:sym typeface="Symbol" panose="05050102010706020507" pitchFamily="18" charset="2"/>
                  </a:rPr>
                  <a:t>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* (5</a:t>
                </a:r>
                <a:r>
                  <a:rPr lang="en-US" sz="2000" dirty="0">
                    <a:solidFill>
                      <a:schemeClr val="accent2"/>
                    </a:solidFill>
                    <a:sym typeface="Symbol" panose="05050102010706020507" pitchFamily="18" charset="2"/>
                  </a:rPr>
                  <a:t>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)</a:t>
                </a:r>
                <a:r>
                  <a:rPr lang="en-US" sz="20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000" i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= 3x10</a:t>
                </a:r>
                <a:r>
                  <a:rPr lang="en-US" sz="2000" baseline="30000" dirty="0">
                    <a:solidFill>
                      <a:schemeClr val="accent2"/>
                    </a:solidFill>
                  </a:rPr>
                  <a:t>-10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m</a:t>
                </a:r>
                <a:r>
                  <a:rPr lang="en-US" sz="2000" baseline="30000" dirty="0">
                    <a:solidFill>
                      <a:schemeClr val="accent2"/>
                    </a:solidFill>
                  </a:rPr>
                  <a:t>2</a:t>
                </a:r>
                <a:endParaRPr lang="en-US" sz="2000" dirty="0">
                  <a:solidFill>
                    <a:schemeClr val="accent2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(3x10</a:t>
                </a:r>
                <a:r>
                  <a:rPr lang="en-US" sz="2000" baseline="30000" dirty="0">
                    <a:solidFill>
                      <a:schemeClr val="accent2"/>
                    </a:solidFill>
                  </a:rPr>
                  <a:t>-10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m</a:t>
                </a:r>
                <a:r>
                  <a:rPr lang="en-US" sz="20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) * (.05 F/m</a:t>
                </a:r>
                <a:r>
                  <a:rPr lang="en-US" sz="20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=15x10</a:t>
                </a:r>
                <a:r>
                  <a:rPr lang="en-US" sz="2000" baseline="30000" dirty="0">
                    <a:solidFill>
                      <a:schemeClr val="accent2"/>
                    </a:solidFill>
                  </a:rPr>
                  <a:t>-12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F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(15x10</a:t>
                </a:r>
                <a:r>
                  <a:rPr lang="en-US" sz="2000" baseline="30000" dirty="0">
                    <a:solidFill>
                      <a:schemeClr val="accent2"/>
                    </a:solidFill>
                  </a:rPr>
                  <a:t>-12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F)(.050V)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= .75x10</a:t>
                </a:r>
                <a:r>
                  <a:rPr lang="en-US" sz="2000" baseline="30000" dirty="0">
                    <a:solidFill>
                      <a:schemeClr val="accent2"/>
                    </a:solidFill>
                  </a:rPr>
                  <a:t>-12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C</a:t>
                </a:r>
              </a:p>
              <a:p>
                <a:pPr>
                  <a:spcBef>
                    <a:spcPts val="24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0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5∗</m:t>
                        </m:r>
                        <m:sSup>
                          <m:sSupPr>
                            <m:ctrlPr>
                              <a:rPr lang="en-US" sz="20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−12</m:t>
                            </m:r>
                          </m:sup>
                        </m:sSup>
                        <m:r>
                          <a:rPr lang="en-US" sz="20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000" kern="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0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  <m:sSup>
                          <m:sSupPr>
                            <m:ctrlPr>
                              <a:rPr lang="en-US" sz="20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∗10</m:t>
                            </m:r>
                          </m:e>
                          <m:sup>
                            <m:r>
                              <a:rPr lang="en-US" sz="20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−12</m:t>
                            </m:r>
                          </m:sup>
                        </m:sSup>
                        <m:r>
                          <a:rPr lang="en-US" sz="20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sz="20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0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kern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E7AF8E-9C4A-497E-8666-B3D215E8A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872" y="3233928"/>
                <a:ext cx="3191256" cy="2725233"/>
              </a:xfrm>
              <a:prstGeom prst="rect">
                <a:avLst/>
              </a:prstGeom>
              <a:blipFill>
                <a:blip r:embed="rId3"/>
                <a:stretch>
                  <a:fillRect l="-1908" t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8E5FF2-9EC8-42C4-A7B7-1D2886467F23}"/>
              </a:ext>
            </a:extLst>
          </p:cNvPr>
          <p:cNvSpPr txBox="1">
            <a:spLocks/>
          </p:cNvSpPr>
          <p:nvPr/>
        </p:nvSpPr>
        <p:spPr bwMode="auto">
          <a:xfrm>
            <a:off x="658368" y="2828543"/>
            <a:ext cx="3511296" cy="356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Typical planaria values:</a:t>
            </a:r>
          </a:p>
          <a:p>
            <a:pPr lvl="1">
              <a:spcBef>
                <a:spcPts val="0"/>
              </a:spcBef>
            </a:pPr>
            <a:r>
              <a:rPr lang="en-US" sz="2000" kern="0" dirty="0"/>
              <a:t>Radius of a cell = 5</a:t>
            </a:r>
            <a:r>
              <a:rPr lang="en-US" sz="2000" kern="0" dirty="0">
                <a:sym typeface="Symbol" panose="05050102010706020507" pitchFamily="18" charset="2"/>
              </a:rPr>
              <a:t></a:t>
            </a:r>
          </a:p>
          <a:p>
            <a:pPr lvl="1">
              <a:spcBef>
                <a:spcPts val="0"/>
              </a:spcBef>
            </a:pPr>
            <a:r>
              <a:rPr lang="en-US" sz="2000" kern="0" dirty="0">
                <a:sym typeface="Symbol" panose="05050102010706020507" pitchFamily="18" charset="2"/>
              </a:rPr>
              <a:t>Capacitance of the cell membrane = .05 F/m</a:t>
            </a:r>
            <a:r>
              <a:rPr lang="en-US" sz="2000" kern="0" baseline="30000" dirty="0">
                <a:sym typeface="Symbol" panose="05050102010706020507" pitchFamily="18" charset="2"/>
              </a:rPr>
              <a:t>2</a:t>
            </a:r>
            <a:endParaRPr lang="en-US" sz="2000" kern="0" dirty="0">
              <a:sym typeface="Symbol" panose="05050102010706020507" pitchFamily="18" charset="2"/>
            </a:endParaRPr>
          </a:p>
          <a:p>
            <a:pPr lvl="1">
              <a:spcBef>
                <a:spcPts val="0"/>
              </a:spcBef>
            </a:pPr>
            <a:r>
              <a:rPr lang="en-US" sz="2000" kern="0" dirty="0"/>
              <a:t>Δ</a:t>
            </a:r>
            <a:r>
              <a:rPr lang="en-US" sz="2000" i="1" kern="0" dirty="0"/>
              <a:t>V </a:t>
            </a:r>
            <a:r>
              <a:rPr lang="en-US" sz="2000" kern="0" dirty="0"/>
              <a:t>= 50mV</a:t>
            </a:r>
          </a:p>
          <a:p>
            <a:pPr lvl="1">
              <a:spcBef>
                <a:spcPts val="0"/>
              </a:spcBef>
            </a:pPr>
            <a:r>
              <a:rPr lang="en-US" sz="2000" kern="0" dirty="0"/>
              <a:t>What is </a:t>
            </a:r>
            <a:r>
              <a:rPr lang="en-US" sz="2000" kern="0" dirty="0" err="1"/>
              <a:t>Δ</a:t>
            </a:r>
            <a:r>
              <a:rPr lang="en-US" sz="2000" i="1" kern="0" dirty="0" err="1"/>
              <a:t>q</a:t>
            </a:r>
            <a:r>
              <a:rPr lang="en-US" sz="2000" kern="0" dirty="0"/>
              <a:t>?</a:t>
            </a:r>
          </a:p>
          <a:p>
            <a:r>
              <a:rPr lang="en-US" sz="2400" kern="0" dirty="0"/>
              <a:t>How long will it take to move </a:t>
            </a:r>
            <a:r>
              <a:rPr lang="en-US" sz="2400" i="1" kern="0" dirty="0" err="1"/>
              <a:t>V</a:t>
            </a:r>
            <a:r>
              <a:rPr lang="en-US" sz="2400" kern="0" baseline="-25000" dirty="0" err="1"/>
              <a:t>mem</a:t>
            </a:r>
            <a:r>
              <a:rPr lang="en-US" sz="2400" kern="0" dirty="0"/>
              <a:t> by 50mV?</a:t>
            </a:r>
          </a:p>
          <a:p>
            <a:pPr lvl="1"/>
            <a:r>
              <a:rPr lang="en-US" sz="2000" dirty="0"/>
              <a:t>Current = 2.5*10</a:t>
            </a:r>
            <a:r>
              <a:rPr lang="en-US" sz="2000" baseline="30000" dirty="0"/>
              <a:t>-12</a:t>
            </a:r>
            <a:r>
              <a:rPr lang="en-US" sz="2000" dirty="0"/>
              <a:t> C/s</a:t>
            </a:r>
          </a:p>
        </p:txBody>
      </p:sp>
    </p:spTree>
    <p:extLst>
      <p:ext uri="{BB962C8B-B14F-4D97-AF65-F5344CB8AC3E}">
        <p14:creationId xmlns:p14="http://schemas.microsoft.com/office/powerpoint/2010/main" val="362914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56D3-6BB3-4E0D-A8A9-45BAC790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BEE1-8C53-47A7-A9FF-6C5D447F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only takes .3s to move </a:t>
            </a:r>
            <a:r>
              <a:rPr lang="en-US" sz="2400" i="1" dirty="0" err="1"/>
              <a:t>V</a:t>
            </a:r>
            <a:r>
              <a:rPr lang="en-US" sz="2400" baseline="-25000" dirty="0" err="1"/>
              <a:t>mem</a:t>
            </a:r>
            <a:r>
              <a:rPr lang="en-US" sz="2400" dirty="0"/>
              <a:t> around as much as needed!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That’s a planaria; humans are &lt;1ms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Random factoids… anybody know why human nerves are so much faster than worms?</a:t>
            </a:r>
          </a:p>
          <a:p>
            <a:r>
              <a:rPr lang="en-US" sz="2400" dirty="0"/>
              <a:t>That’s a lot faster than hours! Nice, but…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5DB81-C756-49FD-B72E-4FFF69AF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Bioelectricity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2257103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7030A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52057</TotalTime>
  <Words>4177</Words>
  <Application>Microsoft Office PowerPoint</Application>
  <PresentationFormat>On-screen Show (4:3)</PresentationFormat>
  <Paragraphs>770</Paragraphs>
  <Slides>46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Cambria Math</vt:lpstr>
      <vt:lpstr>Times New Roman</vt:lpstr>
      <vt:lpstr>Default Design</vt:lpstr>
      <vt:lpstr>Bioelectricity</vt:lpstr>
      <vt:lpstr>Big picture of the course</vt:lpstr>
      <vt:lpstr>VLab #1, first plots</vt:lpstr>
      <vt:lpstr>Problem for the day</vt:lpstr>
      <vt:lpstr>How can our brain be so fast?</vt:lpstr>
      <vt:lpstr>What we will learn</vt:lpstr>
      <vt:lpstr>Why so fast</vt:lpstr>
      <vt:lpstr>Back of the envelope speed</vt:lpstr>
      <vt:lpstr>PowerPoint Presentation</vt:lpstr>
      <vt:lpstr>So why was VLab #1 so slow? </vt:lpstr>
      <vt:lpstr>So why was VLab #1 so slow? </vt:lpstr>
      <vt:lpstr>We’re not at steady state</vt:lpstr>
      <vt:lpstr>VLab #1 picture again</vt:lpstr>
      <vt:lpstr>PowerPoint Presentation</vt:lpstr>
      <vt:lpstr>PowerPoint Presentation</vt:lpstr>
      <vt:lpstr>PowerPoint Presentation</vt:lpstr>
      <vt:lpstr>PowerPoint Presentation</vt:lpstr>
      <vt:lpstr>Mini-quiz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Circuit model computes Vmem</vt:lpstr>
      <vt:lpstr>Circuit model computes Vmem</vt:lpstr>
      <vt:lpstr>KCL = biology?</vt:lpstr>
      <vt:lpstr>Individual ion currents</vt:lpstr>
      <vt:lpstr>What if we change GNa?</vt:lpstr>
      <vt:lpstr>PowerPoint Presentation</vt:lpstr>
      <vt:lpstr>PowerPoint Presentation</vt:lpstr>
      <vt:lpstr>What’s going on?</vt:lpstr>
      <vt:lpstr>What’s going on?</vt:lpstr>
      <vt:lpstr>PowerPoint Presentation</vt:lpstr>
      <vt:lpstr>QSS big picture</vt:lpstr>
      <vt:lpstr>Summary</vt:lpstr>
      <vt:lpstr>QSS</vt:lpstr>
      <vt:lpstr>What’s up next?</vt:lpstr>
      <vt:lpstr>Mini quiz</vt:lpstr>
      <vt:lpstr>BACKUP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with biological parts</dc:title>
  <dc:creator>joelg</dc:creator>
  <cp:lastModifiedBy>Grodstein, Joel</cp:lastModifiedBy>
  <cp:revision>1528</cp:revision>
  <cp:lastPrinted>2019-02-19T18:13:03Z</cp:lastPrinted>
  <dcterms:created xsi:type="dcterms:W3CDTF">2002-09-07T18:50:54Z</dcterms:created>
  <dcterms:modified xsi:type="dcterms:W3CDTF">2020-10-01T01:11:23Z</dcterms:modified>
</cp:coreProperties>
</file>