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8" r:id="rId2"/>
    <p:sldId id="849" r:id="rId3"/>
    <p:sldId id="859" r:id="rId4"/>
    <p:sldId id="756" r:id="rId5"/>
    <p:sldId id="809" r:id="rId6"/>
    <p:sldId id="816" r:id="rId7"/>
    <p:sldId id="817" r:id="rId8"/>
    <p:sldId id="862" r:id="rId9"/>
    <p:sldId id="818" r:id="rId10"/>
    <p:sldId id="863" r:id="rId11"/>
    <p:sldId id="865" r:id="rId12"/>
    <p:sldId id="831" r:id="rId13"/>
    <p:sldId id="830" r:id="rId14"/>
    <p:sldId id="828" r:id="rId15"/>
    <p:sldId id="832" r:id="rId16"/>
    <p:sldId id="864" r:id="rId17"/>
    <p:sldId id="860" r:id="rId18"/>
    <p:sldId id="707" r:id="rId19"/>
    <p:sldId id="856" r:id="rId20"/>
    <p:sldId id="858" r:id="rId21"/>
    <p:sldId id="854" r:id="rId22"/>
    <p:sldId id="861" r:id="rId2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2658ED4-02B7-407F-B04E-0B16F0BB8C04}">
          <p14:sldIdLst>
            <p14:sldId id="328"/>
            <p14:sldId id="849"/>
            <p14:sldId id="859"/>
            <p14:sldId id="756"/>
            <p14:sldId id="809"/>
            <p14:sldId id="816"/>
            <p14:sldId id="817"/>
            <p14:sldId id="862"/>
            <p14:sldId id="818"/>
            <p14:sldId id="863"/>
            <p14:sldId id="865"/>
            <p14:sldId id="831"/>
            <p14:sldId id="830"/>
            <p14:sldId id="828"/>
            <p14:sldId id="832"/>
            <p14:sldId id="864"/>
            <p14:sldId id="860"/>
            <p14:sldId id="707"/>
            <p14:sldId id="856"/>
            <p14:sldId id="858"/>
            <p14:sldId id="854"/>
            <p14:sldId id="8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8000"/>
    <a:srgbClr val="F1B2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79922" autoAdjust="0"/>
  </p:normalViewPr>
  <p:slideViewPr>
    <p:cSldViewPr snapToGrid="0">
      <p:cViewPr varScale="1">
        <p:scale>
          <a:sx n="82" d="100"/>
          <a:sy n="82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558" y="0"/>
            <a:ext cx="4028843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algn="r"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1503"/>
            <a:ext cx="4028844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558" y="6661503"/>
            <a:ext cx="4028843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54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algn="r"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7050"/>
            <a:ext cx="3506788" cy="263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045" y="3330173"/>
            <a:ext cx="7436313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54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algn="r" defTabSz="921175" eaLnBrk="1" hangingPunct="1">
              <a:defRPr sz="13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 gate is m^3*h; m is a monotonically increasing function of </a:t>
            </a:r>
            <a:r>
              <a:rPr lang="en-US" dirty="0" err="1"/>
              <a:t>Vmem</a:t>
            </a:r>
            <a:r>
              <a:rPr lang="en-US" dirty="0"/>
              <a:t> (with a fast tau), and h is a monotonically decreasing function of </a:t>
            </a:r>
            <a:r>
              <a:rPr lang="en-US" dirty="0" err="1"/>
              <a:t>Vmem</a:t>
            </a:r>
            <a:r>
              <a:rPr lang="en-US" dirty="0"/>
              <a:t> (with a slow tau). So overall they work to make </a:t>
            </a:r>
            <a:r>
              <a:rPr lang="en-US" dirty="0" err="1"/>
              <a:t>G_Na</a:t>
            </a:r>
            <a:r>
              <a:rPr lang="en-US" dirty="0"/>
              <a:t> actually shut itself off even without needing G_K.</a:t>
            </a:r>
          </a:p>
          <a:p>
            <a:r>
              <a:rPr lang="en-US" dirty="0"/>
              <a:t>In fact, to really explain the refractory period you need to know about “h”; the refractory period is when h is low, and thus the Na ion channels cannot turn on until h (slowly) goes back to 1. But we can roughly explain the refractory period by saying that it’s when </a:t>
            </a:r>
            <a:r>
              <a:rPr lang="en-US" dirty="0" err="1"/>
              <a:t>G_Na</a:t>
            </a:r>
            <a:r>
              <a:rPr lang="en-US" dirty="0"/>
              <a:t> is stuck low (without explaining *why* </a:t>
            </a:r>
            <a:r>
              <a:rPr lang="en-US"/>
              <a:t>it’s stuck low).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89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one is a semi-backup. Mention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23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of you who are into NNs, is this exciting? It’s a very nonlinear response, which ANNs depend on. Of course, your brain doesn’t really care if some computer scientist built an ANN like a real brain or not, but it’s probably comforting for the CS person :-).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08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07777"/>
          </a:xfrm>
          <a:ln/>
        </p:spPr>
        <p:txBody>
          <a:bodyPr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07777"/>
          </a:xfrm>
          <a:ln/>
        </p:spPr>
        <p:txBody>
          <a:bodyPr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tpointmedical.com/sp-content/uploads/2018/09/Setpoint_Medical_White_Paper_digital.pdf" TargetMode="External"/><Relationship Id="rId2" Type="http://schemas.openxmlformats.org/officeDocument/2006/relationships/hyperlink" Target="http://www.setpointmedic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ctrum.ieee.org/the-human-os/biomedical/devices/handheld-vagus-nerve-stimulator-gets-emergency-approval-for-covid19-u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Bioelectricity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14599"/>
            <a:ext cx="8382000" cy="3750733"/>
          </a:xfrm>
        </p:spPr>
        <p:txBody>
          <a:bodyPr/>
          <a:lstStyle/>
          <a:p>
            <a:pPr eaLnBrk="1" hangingPunct="1"/>
            <a:r>
              <a:rPr lang="en-US" altLang="en-US" dirty="0"/>
              <a:t>Fall 2020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Instructor: Joel Grodstein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Bioelectricity 2a – neurons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05A9-0F19-4081-8EF2-46912F19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neurons?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3F9-8B45-4D45-82A4-671FF266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ideas?</a:t>
            </a:r>
          </a:p>
          <a:p>
            <a:pPr lvl="1"/>
            <a:r>
              <a:rPr lang="en-US" dirty="0"/>
              <a:t>Brains are nice things to have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Bacteria can “think” without brains!</a:t>
            </a:r>
          </a:p>
          <a:p>
            <a:pPr lvl="1"/>
            <a:r>
              <a:rPr lang="en-US" i="1" dirty="0"/>
              <a:t>On Having No Head: Cognition throughout Biological Systems</a:t>
            </a:r>
            <a:r>
              <a:rPr lang="en-US" dirty="0"/>
              <a:t>, 2016</a:t>
            </a:r>
          </a:p>
          <a:p>
            <a:r>
              <a:rPr lang="en-US" dirty="0">
                <a:sym typeface="Wingdings" panose="05000000000000000000" pitchFamily="2" charset="2"/>
              </a:rPr>
              <a:t>As animals get big, chemical communication by diffusion gets quite slow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Electricity travels </a:t>
            </a:r>
            <a:r>
              <a:rPr lang="en-US" i="1" dirty="0">
                <a:sym typeface="Wingdings" panose="05000000000000000000" pitchFamily="2" charset="2"/>
              </a:rPr>
              <a:t>much</a:t>
            </a:r>
            <a:r>
              <a:rPr lang="en-US" dirty="0">
                <a:sym typeface="Wingdings" panose="05000000000000000000" pitchFamily="2" charset="2"/>
              </a:rPr>
              <a:t> faster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Human neurons can be &gt; 1 meter long!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10A18-CBD4-41AF-9F87-7BE4BAA9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Bioelectricity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03DD-2B0B-40ED-B73C-645F3BCF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 travel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1A68C-C52E-49A1-B0EB-312C3901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Bioelectricity Joel Grodstein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D479AF-2745-46E2-8A08-C825DE0DD0CD}"/>
              </a:ext>
            </a:extLst>
          </p:cNvPr>
          <p:cNvCxnSpPr/>
          <p:nvPr/>
        </p:nvCxnSpPr>
        <p:spPr>
          <a:xfrm>
            <a:off x="3683259" y="5790676"/>
            <a:ext cx="22311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FF66D4-B0CB-4981-875D-FCE7D384FA80}"/>
              </a:ext>
            </a:extLst>
          </p:cNvPr>
          <p:cNvCxnSpPr/>
          <p:nvPr/>
        </p:nvCxnSpPr>
        <p:spPr>
          <a:xfrm flipV="1">
            <a:off x="3683259" y="3650980"/>
            <a:ext cx="0" cy="213969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4B16B2-3CB3-4DA2-BC34-5E75376D4CE8}"/>
              </a:ext>
            </a:extLst>
          </p:cNvPr>
          <p:cNvSpPr txBox="1"/>
          <p:nvPr/>
        </p:nvSpPr>
        <p:spPr>
          <a:xfrm>
            <a:off x="4597446" y="5898491"/>
            <a:ext cx="6037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Time(</a:t>
            </a:r>
            <a:r>
              <a:rPr lang="en-US" sz="1200" dirty="0" err="1"/>
              <a:t>ms</a:t>
            </a:r>
            <a:r>
              <a:rPr lang="en-US" sz="1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C361A-94B2-4CF4-A385-3CA0831FD5FB}"/>
              </a:ext>
            </a:extLst>
          </p:cNvPr>
          <p:cNvSpPr txBox="1"/>
          <p:nvPr/>
        </p:nvSpPr>
        <p:spPr>
          <a:xfrm>
            <a:off x="3901227" y="575977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E413A-C7B1-4C03-BEE4-6CBEA68C1206}"/>
              </a:ext>
            </a:extLst>
          </p:cNvPr>
          <p:cNvSpPr txBox="1"/>
          <p:nvPr/>
        </p:nvSpPr>
        <p:spPr>
          <a:xfrm>
            <a:off x="4250329" y="575977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41477-C479-48FC-A307-1801224E50D0}"/>
              </a:ext>
            </a:extLst>
          </p:cNvPr>
          <p:cNvSpPr txBox="1"/>
          <p:nvPr/>
        </p:nvSpPr>
        <p:spPr>
          <a:xfrm>
            <a:off x="4574622" y="575977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68CC8-F040-4619-8A9A-740EC75DEC09}"/>
              </a:ext>
            </a:extLst>
          </p:cNvPr>
          <p:cNvSpPr txBox="1"/>
          <p:nvPr/>
        </p:nvSpPr>
        <p:spPr>
          <a:xfrm>
            <a:off x="4946762" y="575977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CAC21-32CE-4C27-A410-838157F1F555}"/>
              </a:ext>
            </a:extLst>
          </p:cNvPr>
          <p:cNvSpPr txBox="1"/>
          <p:nvPr/>
        </p:nvSpPr>
        <p:spPr>
          <a:xfrm>
            <a:off x="5297637" y="575977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CECE7-DE57-497F-A923-BBF2A49D0384}"/>
              </a:ext>
            </a:extLst>
          </p:cNvPr>
          <p:cNvSpPr txBox="1"/>
          <p:nvPr/>
        </p:nvSpPr>
        <p:spPr>
          <a:xfrm>
            <a:off x="5632562" y="575977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B2942-901C-4837-9650-807CB546D486}"/>
              </a:ext>
            </a:extLst>
          </p:cNvPr>
          <p:cNvSpPr txBox="1"/>
          <p:nvPr/>
        </p:nvSpPr>
        <p:spPr>
          <a:xfrm rot="16200000">
            <a:off x="3149646" y="4461322"/>
            <a:ext cx="6492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 err="1"/>
              <a:t>mem</a:t>
            </a:r>
            <a:r>
              <a:rPr lang="en-US" sz="1200" dirty="0"/>
              <a:t>(mV)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44EA8-AE98-4B91-A8DA-8837857C3258}"/>
              </a:ext>
            </a:extLst>
          </p:cNvPr>
          <p:cNvSpPr txBox="1"/>
          <p:nvPr/>
        </p:nvSpPr>
        <p:spPr>
          <a:xfrm>
            <a:off x="3467065" y="4933974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-55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496CB-8BA9-4A44-AA7D-5FBF37B2DA93}"/>
              </a:ext>
            </a:extLst>
          </p:cNvPr>
          <p:cNvSpPr txBox="1"/>
          <p:nvPr/>
        </p:nvSpPr>
        <p:spPr>
          <a:xfrm>
            <a:off x="3477697" y="51359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-70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F693E-0AF5-434B-8E62-CFB3AFBCB543}"/>
              </a:ext>
            </a:extLst>
          </p:cNvPr>
          <p:cNvSpPr txBox="1"/>
          <p:nvPr/>
        </p:nvSpPr>
        <p:spPr>
          <a:xfrm>
            <a:off x="3568074" y="4418295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6DF768-9970-4B1B-B9CC-698BAF56E50E}"/>
              </a:ext>
            </a:extLst>
          </p:cNvPr>
          <p:cNvSpPr txBox="1"/>
          <p:nvPr/>
        </p:nvSpPr>
        <p:spPr>
          <a:xfrm>
            <a:off x="3397953" y="3913249"/>
            <a:ext cx="2404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+40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9BF569-491A-41F1-A727-7F0E3FF9E997}"/>
              </a:ext>
            </a:extLst>
          </p:cNvPr>
          <p:cNvSpPr/>
          <p:nvPr/>
        </p:nvSpPr>
        <p:spPr>
          <a:xfrm>
            <a:off x="4348359" y="3994933"/>
            <a:ext cx="1380744" cy="1691988"/>
          </a:xfrm>
          <a:custGeom>
            <a:avLst/>
            <a:gdLst>
              <a:gd name="connsiteX0" fmla="*/ 0 w 1380744"/>
              <a:gd name="connsiteY0" fmla="*/ 1252775 h 1691988"/>
              <a:gd name="connsiteX1" fmla="*/ 109728 w 1380744"/>
              <a:gd name="connsiteY1" fmla="*/ 804719 h 1691988"/>
              <a:gd name="connsiteX2" fmla="*/ 228600 w 1380744"/>
              <a:gd name="connsiteY2" fmla="*/ 301799 h 1691988"/>
              <a:gd name="connsiteX3" fmla="*/ 301752 w 1380744"/>
              <a:gd name="connsiteY3" fmla="*/ 82343 h 1691988"/>
              <a:gd name="connsiteX4" fmla="*/ 365760 w 1380744"/>
              <a:gd name="connsiteY4" fmla="*/ 47 h 1691988"/>
              <a:gd name="connsiteX5" fmla="*/ 393192 w 1380744"/>
              <a:gd name="connsiteY5" fmla="*/ 73199 h 1691988"/>
              <a:gd name="connsiteX6" fmla="*/ 393192 w 1380744"/>
              <a:gd name="connsiteY6" fmla="*/ 237791 h 1691988"/>
              <a:gd name="connsiteX7" fmla="*/ 429768 w 1380744"/>
              <a:gd name="connsiteY7" fmla="*/ 603551 h 1691988"/>
              <a:gd name="connsiteX8" fmla="*/ 512064 w 1380744"/>
              <a:gd name="connsiteY8" fmla="*/ 1124759 h 1691988"/>
              <a:gd name="connsiteX9" fmla="*/ 548640 w 1380744"/>
              <a:gd name="connsiteY9" fmla="*/ 1307639 h 1691988"/>
              <a:gd name="connsiteX10" fmla="*/ 676656 w 1380744"/>
              <a:gd name="connsiteY10" fmla="*/ 1581959 h 1691988"/>
              <a:gd name="connsiteX11" fmla="*/ 777240 w 1380744"/>
              <a:gd name="connsiteY11" fmla="*/ 1682543 h 1691988"/>
              <a:gd name="connsiteX12" fmla="*/ 832104 w 1380744"/>
              <a:gd name="connsiteY12" fmla="*/ 1682543 h 1691988"/>
              <a:gd name="connsiteX13" fmla="*/ 896112 w 1380744"/>
              <a:gd name="connsiteY13" fmla="*/ 1636823 h 1691988"/>
              <a:gd name="connsiteX14" fmla="*/ 987552 w 1380744"/>
              <a:gd name="connsiteY14" fmla="*/ 1499663 h 1691988"/>
              <a:gd name="connsiteX15" fmla="*/ 1060704 w 1380744"/>
              <a:gd name="connsiteY15" fmla="*/ 1399079 h 1691988"/>
              <a:gd name="connsiteX16" fmla="*/ 1216152 w 1380744"/>
              <a:gd name="connsiteY16" fmla="*/ 1271063 h 1691988"/>
              <a:gd name="connsiteX17" fmla="*/ 1325880 w 1380744"/>
              <a:gd name="connsiteY17" fmla="*/ 1234487 h 1691988"/>
              <a:gd name="connsiteX18" fmla="*/ 1380744 w 1380744"/>
              <a:gd name="connsiteY18" fmla="*/ 1234487 h 169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80744" h="1691988">
                <a:moveTo>
                  <a:pt x="0" y="1252775"/>
                </a:moveTo>
                <a:cubicBezTo>
                  <a:pt x="35814" y="1107995"/>
                  <a:pt x="71628" y="963215"/>
                  <a:pt x="109728" y="804719"/>
                </a:cubicBezTo>
                <a:cubicBezTo>
                  <a:pt x="147828" y="646223"/>
                  <a:pt x="196596" y="422195"/>
                  <a:pt x="228600" y="301799"/>
                </a:cubicBezTo>
                <a:cubicBezTo>
                  <a:pt x="260604" y="181403"/>
                  <a:pt x="278892" y="132635"/>
                  <a:pt x="301752" y="82343"/>
                </a:cubicBezTo>
                <a:cubicBezTo>
                  <a:pt x="324612" y="32051"/>
                  <a:pt x="350520" y="1571"/>
                  <a:pt x="365760" y="47"/>
                </a:cubicBezTo>
                <a:cubicBezTo>
                  <a:pt x="381000" y="-1477"/>
                  <a:pt x="388620" y="33575"/>
                  <a:pt x="393192" y="73199"/>
                </a:cubicBezTo>
                <a:cubicBezTo>
                  <a:pt x="397764" y="112823"/>
                  <a:pt x="387096" y="149399"/>
                  <a:pt x="393192" y="237791"/>
                </a:cubicBezTo>
                <a:cubicBezTo>
                  <a:pt x="399288" y="326183"/>
                  <a:pt x="409956" y="455723"/>
                  <a:pt x="429768" y="603551"/>
                </a:cubicBezTo>
                <a:cubicBezTo>
                  <a:pt x="449580" y="751379"/>
                  <a:pt x="492252" y="1007411"/>
                  <a:pt x="512064" y="1124759"/>
                </a:cubicBezTo>
                <a:cubicBezTo>
                  <a:pt x="531876" y="1242107"/>
                  <a:pt x="521208" y="1231439"/>
                  <a:pt x="548640" y="1307639"/>
                </a:cubicBezTo>
                <a:cubicBezTo>
                  <a:pt x="576072" y="1383839"/>
                  <a:pt x="638556" y="1519475"/>
                  <a:pt x="676656" y="1581959"/>
                </a:cubicBezTo>
                <a:cubicBezTo>
                  <a:pt x="714756" y="1644443"/>
                  <a:pt x="751332" y="1665779"/>
                  <a:pt x="777240" y="1682543"/>
                </a:cubicBezTo>
                <a:cubicBezTo>
                  <a:pt x="803148" y="1699307"/>
                  <a:pt x="812292" y="1690163"/>
                  <a:pt x="832104" y="1682543"/>
                </a:cubicBezTo>
                <a:cubicBezTo>
                  <a:pt x="851916" y="1674923"/>
                  <a:pt x="870204" y="1667303"/>
                  <a:pt x="896112" y="1636823"/>
                </a:cubicBezTo>
                <a:cubicBezTo>
                  <a:pt x="922020" y="1606343"/>
                  <a:pt x="960120" y="1539287"/>
                  <a:pt x="987552" y="1499663"/>
                </a:cubicBezTo>
                <a:cubicBezTo>
                  <a:pt x="1014984" y="1460039"/>
                  <a:pt x="1022604" y="1437179"/>
                  <a:pt x="1060704" y="1399079"/>
                </a:cubicBezTo>
                <a:cubicBezTo>
                  <a:pt x="1098804" y="1360979"/>
                  <a:pt x="1171956" y="1298495"/>
                  <a:pt x="1216152" y="1271063"/>
                </a:cubicBezTo>
                <a:cubicBezTo>
                  <a:pt x="1260348" y="1243631"/>
                  <a:pt x="1298448" y="1240583"/>
                  <a:pt x="1325880" y="1234487"/>
                </a:cubicBezTo>
                <a:cubicBezTo>
                  <a:pt x="1353312" y="1228391"/>
                  <a:pt x="1367028" y="1231439"/>
                  <a:pt x="1380744" y="123448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52CC0C-0BC4-4D4A-8CDF-6A962F6E90B4}"/>
              </a:ext>
            </a:extLst>
          </p:cNvPr>
          <p:cNvCxnSpPr>
            <a:cxnSpLocks/>
          </p:cNvCxnSpPr>
          <p:nvPr/>
        </p:nvCxnSpPr>
        <p:spPr>
          <a:xfrm>
            <a:off x="3692403" y="5251180"/>
            <a:ext cx="64922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6D659B-B547-4472-91D2-C61120FE6F24}"/>
              </a:ext>
            </a:extLst>
          </p:cNvPr>
          <p:cNvSpPr/>
          <p:nvPr/>
        </p:nvSpPr>
        <p:spPr>
          <a:xfrm>
            <a:off x="4615947" y="3989261"/>
            <a:ext cx="1380744" cy="1691988"/>
          </a:xfrm>
          <a:custGeom>
            <a:avLst/>
            <a:gdLst>
              <a:gd name="connsiteX0" fmla="*/ 0 w 1380744"/>
              <a:gd name="connsiteY0" fmla="*/ 1252775 h 1691988"/>
              <a:gd name="connsiteX1" fmla="*/ 109728 w 1380744"/>
              <a:gd name="connsiteY1" fmla="*/ 804719 h 1691988"/>
              <a:gd name="connsiteX2" fmla="*/ 228600 w 1380744"/>
              <a:gd name="connsiteY2" fmla="*/ 301799 h 1691988"/>
              <a:gd name="connsiteX3" fmla="*/ 301752 w 1380744"/>
              <a:gd name="connsiteY3" fmla="*/ 82343 h 1691988"/>
              <a:gd name="connsiteX4" fmla="*/ 365760 w 1380744"/>
              <a:gd name="connsiteY4" fmla="*/ 47 h 1691988"/>
              <a:gd name="connsiteX5" fmla="*/ 393192 w 1380744"/>
              <a:gd name="connsiteY5" fmla="*/ 73199 h 1691988"/>
              <a:gd name="connsiteX6" fmla="*/ 393192 w 1380744"/>
              <a:gd name="connsiteY6" fmla="*/ 237791 h 1691988"/>
              <a:gd name="connsiteX7" fmla="*/ 429768 w 1380744"/>
              <a:gd name="connsiteY7" fmla="*/ 603551 h 1691988"/>
              <a:gd name="connsiteX8" fmla="*/ 512064 w 1380744"/>
              <a:gd name="connsiteY8" fmla="*/ 1124759 h 1691988"/>
              <a:gd name="connsiteX9" fmla="*/ 548640 w 1380744"/>
              <a:gd name="connsiteY9" fmla="*/ 1307639 h 1691988"/>
              <a:gd name="connsiteX10" fmla="*/ 676656 w 1380744"/>
              <a:gd name="connsiteY10" fmla="*/ 1581959 h 1691988"/>
              <a:gd name="connsiteX11" fmla="*/ 777240 w 1380744"/>
              <a:gd name="connsiteY11" fmla="*/ 1682543 h 1691988"/>
              <a:gd name="connsiteX12" fmla="*/ 832104 w 1380744"/>
              <a:gd name="connsiteY12" fmla="*/ 1682543 h 1691988"/>
              <a:gd name="connsiteX13" fmla="*/ 896112 w 1380744"/>
              <a:gd name="connsiteY13" fmla="*/ 1636823 h 1691988"/>
              <a:gd name="connsiteX14" fmla="*/ 987552 w 1380744"/>
              <a:gd name="connsiteY14" fmla="*/ 1499663 h 1691988"/>
              <a:gd name="connsiteX15" fmla="*/ 1060704 w 1380744"/>
              <a:gd name="connsiteY15" fmla="*/ 1399079 h 1691988"/>
              <a:gd name="connsiteX16" fmla="*/ 1216152 w 1380744"/>
              <a:gd name="connsiteY16" fmla="*/ 1271063 h 1691988"/>
              <a:gd name="connsiteX17" fmla="*/ 1325880 w 1380744"/>
              <a:gd name="connsiteY17" fmla="*/ 1234487 h 1691988"/>
              <a:gd name="connsiteX18" fmla="*/ 1380744 w 1380744"/>
              <a:gd name="connsiteY18" fmla="*/ 1234487 h 169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80744" h="1691988">
                <a:moveTo>
                  <a:pt x="0" y="1252775"/>
                </a:moveTo>
                <a:cubicBezTo>
                  <a:pt x="35814" y="1107995"/>
                  <a:pt x="71628" y="963215"/>
                  <a:pt x="109728" y="804719"/>
                </a:cubicBezTo>
                <a:cubicBezTo>
                  <a:pt x="147828" y="646223"/>
                  <a:pt x="196596" y="422195"/>
                  <a:pt x="228600" y="301799"/>
                </a:cubicBezTo>
                <a:cubicBezTo>
                  <a:pt x="260604" y="181403"/>
                  <a:pt x="278892" y="132635"/>
                  <a:pt x="301752" y="82343"/>
                </a:cubicBezTo>
                <a:cubicBezTo>
                  <a:pt x="324612" y="32051"/>
                  <a:pt x="350520" y="1571"/>
                  <a:pt x="365760" y="47"/>
                </a:cubicBezTo>
                <a:cubicBezTo>
                  <a:pt x="381000" y="-1477"/>
                  <a:pt x="388620" y="33575"/>
                  <a:pt x="393192" y="73199"/>
                </a:cubicBezTo>
                <a:cubicBezTo>
                  <a:pt x="397764" y="112823"/>
                  <a:pt x="387096" y="149399"/>
                  <a:pt x="393192" y="237791"/>
                </a:cubicBezTo>
                <a:cubicBezTo>
                  <a:pt x="399288" y="326183"/>
                  <a:pt x="409956" y="455723"/>
                  <a:pt x="429768" y="603551"/>
                </a:cubicBezTo>
                <a:cubicBezTo>
                  <a:pt x="449580" y="751379"/>
                  <a:pt x="492252" y="1007411"/>
                  <a:pt x="512064" y="1124759"/>
                </a:cubicBezTo>
                <a:cubicBezTo>
                  <a:pt x="531876" y="1242107"/>
                  <a:pt x="521208" y="1231439"/>
                  <a:pt x="548640" y="1307639"/>
                </a:cubicBezTo>
                <a:cubicBezTo>
                  <a:pt x="576072" y="1383839"/>
                  <a:pt x="638556" y="1519475"/>
                  <a:pt x="676656" y="1581959"/>
                </a:cubicBezTo>
                <a:cubicBezTo>
                  <a:pt x="714756" y="1644443"/>
                  <a:pt x="751332" y="1665779"/>
                  <a:pt x="777240" y="1682543"/>
                </a:cubicBezTo>
                <a:cubicBezTo>
                  <a:pt x="803148" y="1699307"/>
                  <a:pt x="812292" y="1690163"/>
                  <a:pt x="832104" y="1682543"/>
                </a:cubicBezTo>
                <a:cubicBezTo>
                  <a:pt x="851916" y="1674923"/>
                  <a:pt x="870204" y="1667303"/>
                  <a:pt x="896112" y="1636823"/>
                </a:cubicBezTo>
                <a:cubicBezTo>
                  <a:pt x="922020" y="1606343"/>
                  <a:pt x="960120" y="1539287"/>
                  <a:pt x="987552" y="1499663"/>
                </a:cubicBezTo>
                <a:cubicBezTo>
                  <a:pt x="1014984" y="1460039"/>
                  <a:pt x="1022604" y="1437179"/>
                  <a:pt x="1060704" y="1399079"/>
                </a:cubicBezTo>
                <a:cubicBezTo>
                  <a:pt x="1098804" y="1360979"/>
                  <a:pt x="1171956" y="1298495"/>
                  <a:pt x="1216152" y="1271063"/>
                </a:cubicBezTo>
                <a:cubicBezTo>
                  <a:pt x="1260348" y="1243631"/>
                  <a:pt x="1298448" y="1240583"/>
                  <a:pt x="1325880" y="1234487"/>
                </a:cubicBezTo>
                <a:cubicBezTo>
                  <a:pt x="1353312" y="1228391"/>
                  <a:pt x="1367028" y="1231439"/>
                  <a:pt x="1380744" y="123448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4650EA-CB33-443A-994E-344C478BEC8D}"/>
              </a:ext>
            </a:extLst>
          </p:cNvPr>
          <p:cNvCxnSpPr>
            <a:cxnSpLocks/>
          </p:cNvCxnSpPr>
          <p:nvPr/>
        </p:nvCxnSpPr>
        <p:spPr>
          <a:xfrm>
            <a:off x="4369059" y="5248132"/>
            <a:ext cx="256032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D8F19A9-38A4-4239-ADA2-672513C60136}"/>
              </a:ext>
            </a:extLst>
          </p:cNvPr>
          <p:cNvSpPr/>
          <p:nvPr/>
        </p:nvSpPr>
        <p:spPr>
          <a:xfrm>
            <a:off x="4868931" y="3995357"/>
            <a:ext cx="1380744" cy="1691988"/>
          </a:xfrm>
          <a:custGeom>
            <a:avLst/>
            <a:gdLst>
              <a:gd name="connsiteX0" fmla="*/ 0 w 1380744"/>
              <a:gd name="connsiteY0" fmla="*/ 1252775 h 1691988"/>
              <a:gd name="connsiteX1" fmla="*/ 109728 w 1380744"/>
              <a:gd name="connsiteY1" fmla="*/ 804719 h 1691988"/>
              <a:gd name="connsiteX2" fmla="*/ 228600 w 1380744"/>
              <a:gd name="connsiteY2" fmla="*/ 301799 h 1691988"/>
              <a:gd name="connsiteX3" fmla="*/ 301752 w 1380744"/>
              <a:gd name="connsiteY3" fmla="*/ 82343 h 1691988"/>
              <a:gd name="connsiteX4" fmla="*/ 365760 w 1380744"/>
              <a:gd name="connsiteY4" fmla="*/ 47 h 1691988"/>
              <a:gd name="connsiteX5" fmla="*/ 393192 w 1380744"/>
              <a:gd name="connsiteY5" fmla="*/ 73199 h 1691988"/>
              <a:gd name="connsiteX6" fmla="*/ 393192 w 1380744"/>
              <a:gd name="connsiteY6" fmla="*/ 237791 h 1691988"/>
              <a:gd name="connsiteX7" fmla="*/ 429768 w 1380744"/>
              <a:gd name="connsiteY7" fmla="*/ 603551 h 1691988"/>
              <a:gd name="connsiteX8" fmla="*/ 512064 w 1380744"/>
              <a:gd name="connsiteY8" fmla="*/ 1124759 h 1691988"/>
              <a:gd name="connsiteX9" fmla="*/ 548640 w 1380744"/>
              <a:gd name="connsiteY9" fmla="*/ 1307639 h 1691988"/>
              <a:gd name="connsiteX10" fmla="*/ 676656 w 1380744"/>
              <a:gd name="connsiteY10" fmla="*/ 1581959 h 1691988"/>
              <a:gd name="connsiteX11" fmla="*/ 777240 w 1380744"/>
              <a:gd name="connsiteY11" fmla="*/ 1682543 h 1691988"/>
              <a:gd name="connsiteX12" fmla="*/ 832104 w 1380744"/>
              <a:gd name="connsiteY12" fmla="*/ 1682543 h 1691988"/>
              <a:gd name="connsiteX13" fmla="*/ 896112 w 1380744"/>
              <a:gd name="connsiteY13" fmla="*/ 1636823 h 1691988"/>
              <a:gd name="connsiteX14" fmla="*/ 987552 w 1380744"/>
              <a:gd name="connsiteY14" fmla="*/ 1499663 h 1691988"/>
              <a:gd name="connsiteX15" fmla="*/ 1060704 w 1380744"/>
              <a:gd name="connsiteY15" fmla="*/ 1399079 h 1691988"/>
              <a:gd name="connsiteX16" fmla="*/ 1216152 w 1380744"/>
              <a:gd name="connsiteY16" fmla="*/ 1271063 h 1691988"/>
              <a:gd name="connsiteX17" fmla="*/ 1325880 w 1380744"/>
              <a:gd name="connsiteY17" fmla="*/ 1234487 h 1691988"/>
              <a:gd name="connsiteX18" fmla="*/ 1380744 w 1380744"/>
              <a:gd name="connsiteY18" fmla="*/ 1234487 h 169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80744" h="1691988">
                <a:moveTo>
                  <a:pt x="0" y="1252775"/>
                </a:moveTo>
                <a:cubicBezTo>
                  <a:pt x="35814" y="1107995"/>
                  <a:pt x="71628" y="963215"/>
                  <a:pt x="109728" y="804719"/>
                </a:cubicBezTo>
                <a:cubicBezTo>
                  <a:pt x="147828" y="646223"/>
                  <a:pt x="196596" y="422195"/>
                  <a:pt x="228600" y="301799"/>
                </a:cubicBezTo>
                <a:cubicBezTo>
                  <a:pt x="260604" y="181403"/>
                  <a:pt x="278892" y="132635"/>
                  <a:pt x="301752" y="82343"/>
                </a:cubicBezTo>
                <a:cubicBezTo>
                  <a:pt x="324612" y="32051"/>
                  <a:pt x="350520" y="1571"/>
                  <a:pt x="365760" y="47"/>
                </a:cubicBezTo>
                <a:cubicBezTo>
                  <a:pt x="381000" y="-1477"/>
                  <a:pt x="388620" y="33575"/>
                  <a:pt x="393192" y="73199"/>
                </a:cubicBezTo>
                <a:cubicBezTo>
                  <a:pt x="397764" y="112823"/>
                  <a:pt x="387096" y="149399"/>
                  <a:pt x="393192" y="237791"/>
                </a:cubicBezTo>
                <a:cubicBezTo>
                  <a:pt x="399288" y="326183"/>
                  <a:pt x="409956" y="455723"/>
                  <a:pt x="429768" y="603551"/>
                </a:cubicBezTo>
                <a:cubicBezTo>
                  <a:pt x="449580" y="751379"/>
                  <a:pt x="492252" y="1007411"/>
                  <a:pt x="512064" y="1124759"/>
                </a:cubicBezTo>
                <a:cubicBezTo>
                  <a:pt x="531876" y="1242107"/>
                  <a:pt x="521208" y="1231439"/>
                  <a:pt x="548640" y="1307639"/>
                </a:cubicBezTo>
                <a:cubicBezTo>
                  <a:pt x="576072" y="1383839"/>
                  <a:pt x="638556" y="1519475"/>
                  <a:pt x="676656" y="1581959"/>
                </a:cubicBezTo>
                <a:cubicBezTo>
                  <a:pt x="714756" y="1644443"/>
                  <a:pt x="751332" y="1665779"/>
                  <a:pt x="777240" y="1682543"/>
                </a:cubicBezTo>
                <a:cubicBezTo>
                  <a:pt x="803148" y="1699307"/>
                  <a:pt x="812292" y="1690163"/>
                  <a:pt x="832104" y="1682543"/>
                </a:cubicBezTo>
                <a:cubicBezTo>
                  <a:pt x="851916" y="1674923"/>
                  <a:pt x="870204" y="1667303"/>
                  <a:pt x="896112" y="1636823"/>
                </a:cubicBezTo>
                <a:cubicBezTo>
                  <a:pt x="922020" y="1606343"/>
                  <a:pt x="960120" y="1539287"/>
                  <a:pt x="987552" y="1499663"/>
                </a:cubicBezTo>
                <a:cubicBezTo>
                  <a:pt x="1014984" y="1460039"/>
                  <a:pt x="1022604" y="1437179"/>
                  <a:pt x="1060704" y="1399079"/>
                </a:cubicBezTo>
                <a:cubicBezTo>
                  <a:pt x="1098804" y="1360979"/>
                  <a:pt x="1171956" y="1298495"/>
                  <a:pt x="1216152" y="1271063"/>
                </a:cubicBezTo>
                <a:cubicBezTo>
                  <a:pt x="1260348" y="1243631"/>
                  <a:pt x="1298448" y="1240583"/>
                  <a:pt x="1325880" y="1234487"/>
                </a:cubicBezTo>
                <a:cubicBezTo>
                  <a:pt x="1353312" y="1228391"/>
                  <a:pt x="1367028" y="1231439"/>
                  <a:pt x="1380744" y="1234487"/>
                </a:cubicBezTo>
              </a:path>
            </a:pathLst>
          </a:custGeom>
          <a:noFill/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6B691D-ADC7-4688-A4EF-20317FCC5C63}"/>
              </a:ext>
            </a:extLst>
          </p:cNvPr>
          <p:cNvCxnSpPr>
            <a:cxnSpLocks/>
          </p:cNvCxnSpPr>
          <p:nvPr/>
        </p:nvCxnSpPr>
        <p:spPr>
          <a:xfrm>
            <a:off x="4622043" y="5254228"/>
            <a:ext cx="256032" cy="0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4E6765-87B5-4BF7-B03C-8BBFA825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93" y="1549123"/>
            <a:ext cx="4196871" cy="18862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EDE24E-26A7-4BDE-B5B2-A3DDE3FA319B}"/>
              </a:ext>
            </a:extLst>
          </p:cNvPr>
          <p:cNvCxnSpPr/>
          <p:nvPr/>
        </p:nvCxnSpPr>
        <p:spPr>
          <a:xfrm>
            <a:off x="3580289" y="2848708"/>
            <a:ext cx="916786" cy="114055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8D89BE-ABEA-4FEB-9178-AF51F7B9A4C9}"/>
              </a:ext>
            </a:extLst>
          </p:cNvPr>
          <p:cNvCxnSpPr>
            <a:cxnSpLocks/>
          </p:cNvCxnSpPr>
          <p:nvPr/>
        </p:nvCxnSpPr>
        <p:spPr>
          <a:xfrm>
            <a:off x="4571090" y="2955114"/>
            <a:ext cx="306985" cy="9263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4EDF68-D3BF-44F6-B31F-100B89184E08}"/>
              </a:ext>
            </a:extLst>
          </p:cNvPr>
          <p:cNvCxnSpPr>
            <a:cxnSpLocks/>
          </p:cNvCxnSpPr>
          <p:nvPr/>
        </p:nvCxnSpPr>
        <p:spPr>
          <a:xfrm>
            <a:off x="5212641" y="2673315"/>
            <a:ext cx="0" cy="1140553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48C187-2DD5-4280-9034-E3CF1AB6AA9B}"/>
              </a:ext>
            </a:extLst>
          </p:cNvPr>
          <p:cNvSpPr txBox="1"/>
          <p:nvPr/>
        </p:nvSpPr>
        <p:spPr>
          <a:xfrm>
            <a:off x="5803119" y="3813868"/>
            <a:ext cx="283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Speed=0.5 – 150 m/s</a:t>
            </a:r>
          </a:p>
        </p:txBody>
      </p:sp>
    </p:spTree>
    <p:extLst>
      <p:ext uri="{BB962C8B-B14F-4D97-AF65-F5344CB8AC3E}">
        <p14:creationId xmlns:p14="http://schemas.microsoft.com/office/powerpoint/2010/main" val="37510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1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842E-78EC-458C-A60E-8F3ED43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travel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CD070-0B33-4686-A460-7B5FFC0C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5EF12-0898-41F8-9073-4AB41CC1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5" y="3356916"/>
            <a:ext cx="2497394" cy="246656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446B27-B490-4F3D-895D-218974F9F5CB}"/>
              </a:ext>
            </a:extLst>
          </p:cNvPr>
          <p:cNvSpPr/>
          <p:nvPr/>
        </p:nvSpPr>
        <p:spPr>
          <a:xfrm>
            <a:off x="5961888" y="3721561"/>
            <a:ext cx="1380744" cy="1691988"/>
          </a:xfrm>
          <a:custGeom>
            <a:avLst/>
            <a:gdLst>
              <a:gd name="connsiteX0" fmla="*/ 0 w 1380744"/>
              <a:gd name="connsiteY0" fmla="*/ 1252775 h 1691988"/>
              <a:gd name="connsiteX1" fmla="*/ 109728 w 1380744"/>
              <a:gd name="connsiteY1" fmla="*/ 804719 h 1691988"/>
              <a:gd name="connsiteX2" fmla="*/ 228600 w 1380744"/>
              <a:gd name="connsiteY2" fmla="*/ 301799 h 1691988"/>
              <a:gd name="connsiteX3" fmla="*/ 301752 w 1380744"/>
              <a:gd name="connsiteY3" fmla="*/ 82343 h 1691988"/>
              <a:gd name="connsiteX4" fmla="*/ 365760 w 1380744"/>
              <a:gd name="connsiteY4" fmla="*/ 47 h 1691988"/>
              <a:gd name="connsiteX5" fmla="*/ 393192 w 1380744"/>
              <a:gd name="connsiteY5" fmla="*/ 73199 h 1691988"/>
              <a:gd name="connsiteX6" fmla="*/ 393192 w 1380744"/>
              <a:gd name="connsiteY6" fmla="*/ 237791 h 1691988"/>
              <a:gd name="connsiteX7" fmla="*/ 429768 w 1380744"/>
              <a:gd name="connsiteY7" fmla="*/ 603551 h 1691988"/>
              <a:gd name="connsiteX8" fmla="*/ 512064 w 1380744"/>
              <a:gd name="connsiteY8" fmla="*/ 1124759 h 1691988"/>
              <a:gd name="connsiteX9" fmla="*/ 548640 w 1380744"/>
              <a:gd name="connsiteY9" fmla="*/ 1307639 h 1691988"/>
              <a:gd name="connsiteX10" fmla="*/ 676656 w 1380744"/>
              <a:gd name="connsiteY10" fmla="*/ 1581959 h 1691988"/>
              <a:gd name="connsiteX11" fmla="*/ 777240 w 1380744"/>
              <a:gd name="connsiteY11" fmla="*/ 1682543 h 1691988"/>
              <a:gd name="connsiteX12" fmla="*/ 832104 w 1380744"/>
              <a:gd name="connsiteY12" fmla="*/ 1682543 h 1691988"/>
              <a:gd name="connsiteX13" fmla="*/ 896112 w 1380744"/>
              <a:gd name="connsiteY13" fmla="*/ 1636823 h 1691988"/>
              <a:gd name="connsiteX14" fmla="*/ 987552 w 1380744"/>
              <a:gd name="connsiteY14" fmla="*/ 1499663 h 1691988"/>
              <a:gd name="connsiteX15" fmla="*/ 1060704 w 1380744"/>
              <a:gd name="connsiteY15" fmla="*/ 1399079 h 1691988"/>
              <a:gd name="connsiteX16" fmla="*/ 1216152 w 1380744"/>
              <a:gd name="connsiteY16" fmla="*/ 1271063 h 1691988"/>
              <a:gd name="connsiteX17" fmla="*/ 1325880 w 1380744"/>
              <a:gd name="connsiteY17" fmla="*/ 1234487 h 1691988"/>
              <a:gd name="connsiteX18" fmla="*/ 1380744 w 1380744"/>
              <a:gd name="connsiteY18" fmla="*/ 1234487 h 169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80744" h="1691988">
                <a:moveTo>
                  <a:pt x="0" y="1252775"/>
                </a:moveTo>
                <a:cubicBezTo>
                  <a:pt x="35814" y="1107995"/>
                  <a:pt x="71628" y="963215"/>
                  <a:pt x="109728" y="804719"/>
                </a:cubicBezTo>
                <a:cubicBezTo>
                  <a:pt x="147828" y="646223"/>
                  <a:pt x="196596" y="422195"/>
                  <a:pt x="228600" y="301799"/>
                </a:cubicBezTo>
                <a:cubicBezTo>
                  <a:pt x="260604" y="181403"/>
                  <a:pt x="278892" y="132635"/>
                  <a:pt x="301752" y="82343"/>
                </a:cubicBezTo>
                <a:cubicBezTo>
                  <a:pt x="324612" y="32051"/>
                  <a:pt x="350520" y="1571"/>
                  <a:pt x="365760" y="47"/>
                </a:cubicBezTo>
                <a:cubicBezTo>
                  <a:pt x="381000" y="-1477"/>
                  <a:pt x="388620" y="33575"/>
                  <a:pt x="393192" y="73199"/>
                </a:cubicBezTo>
                <a:cubicBezTo>
                  <a:pt x="397764" y="112823"/>
                  <a:pt x="387096" y="149399"/>
                  <a:pt x="393192" y="237791"/>
                </a:cubicBezTo>
                <a:cubicBezTo>
                  <a:pt x="399288" y="326183"/>
                  <a:pt x="409956" y="455723"/>
                  <a:pt x="429768" y="603551"/>
                </a:cubicBezTo>
                <a:cubicBezTo>
                  <a:pt x="449580" y="751379"/>
                  <a:pt x="492252" y="1007411"/>
                  <a:pt x="512064" y="1124759"/>
                </a:cubicBezTo>
                <a:cubicBezTo>
                  <a:pt x="531876" y="1242107"/>
                  <a:pt x="521208" y="1231439"/>
                  <a:pt x="548640" y="1307639"/>
                </a:cubicBezTo>
                <a:cubicBezTo>
                  <a:pt x="576072" y="1383839"/>
                  <a:pt x="638556" y="1519475"/>
                  <a:pt x="676656" y="1581959"/>
                </a:cubicBezTo>
                <a:cubicBezTo>
                  <a:pt x="714756" y="1644443"/>
                  <a:pt x="751332" y="1665779"/>
                  <a:pt x="777240" y="1682543"/>
                </a:cubicBezTo>
                <a:cubicBezTo>
                  <a:pt x="803148" y="1699307"/>
                  <a:pt x="812292" y="1690163"/>
                  <a:pt x="832104" y="1682543"/>
                </a:cubicBezTo>
                <a:cubicBezTo>
                  <a:pt x="851916" y="1674923"/>
                  <a:pt x="870204" y="1667303"/>
                  <a:pt x="896112" y="1636823"/>
                </a:cubicBezTo>
                <a:cubicBezTo>
                  <a:pt x="922020" y="1606343"/>
                  <a:pt x="960120" y="1539287"/>
                  <a:pt x="987552" y="1499663"/>
                </a:cubicBezTo>
                <a:cubicBezTo>
                  <a:pt x="1014984" y="1460039"/>
                  <a:pt x="1022604" y="1437179"/>
                  <a:pt x="1060704" y="1399079"/>
                </a:cubicBezTo>
                <a:cubicBezTo>
                  <a:pt x="1098804" y="1360979"/>
                  <a:pt x="1171956" y="1298495"/>
                  <a:pt x="1216152" y="1271063"/>
                </a:cubicBezTo>
                <a:cubicBezTo>
                  <a:pt x="1260348" y="1243631"/>
                  <a:pt x="1298448" y="1240583"/>
                  <a:pt x="1325880" y="1234487"/>
                </a:cubicBezTo>
                <a:cubicBezTo>
                  <a:pt x="1353312" y="1228391"/>
                  <a:pt x="1367028" y="1231439"/>
                  <a:pt x="1380744" y="123448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ED74484-F684-4D49-A663-FA0A6EEC1BE3}"/>
              </a:ext>
            </a:extLst>
          </p:cNvPr>
          <p:cNvSpPr/>
          <p:nvPr/>
        </p:nvSpPr>
        <p:spPr>
          <a:xfrm>
            <a:off x="5961888" y="4636141"/>
            <a:ext cx="1609344" cy="523774"/>
          </a:xfrm>
          <a:custGeom>
            <a:avLst/>
            <a:gdLst>
              <a:gd name="connsiteX0" fmla="*/ 0 w 1609344"/>
              <a:gd name="connsiteY0" fmla="*/ 356483 h 523774"/>
              <a:gd name="connsiteX1" fmla="*/ 128016 w 1609344"/>
              <a:gd name="connsiteY1" fmla="*/ 237611 h 523774"/>
              <a:gd name="connsiteX2" fmla="*/ 237744 w 1609344"/>
              <a:gd name="connsiteY2" fmla="*/ 118739 h 523774"/>
              <a:gd name="connsiteX3" fmla="*/ 347472 w 1609344"/>
              <a:gd name="connsiteY3" fmla="*/ 9011 h 523774"/>
              <a:gd name="connsiteX4" fmla="*/ 566928 w 1609344"/>
              <a:gd name="connsiteY4" fmla="*/ 36443 h 523774"/>
              <a:gd name="connsiteX5" fmla="*/ 850392 w 1609344"/>
              <a:gd name="connsiteY5" fmla="*/ 274187 h 523774"/>
              <a:gd name="connsiteX6" fmla="*/ 1161288 w 1609344"/>
              <a:gd name="connsiteY6" fmla="*/ 521075 h 523774"/>
              <a:gd name="connsiteX7" fmla="*/ 1472184 w 1609344"/>
              <a:gd name="connsiteY7" fmla="*/ 402203 h 523774"/>
              <a:gd name="connsiteX8" fmla="*/ 1609344 w 1609344"/>
              <a:gd name="connsiteY8" fmla="*/ 347339 h 52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44" h="523774">
                <a:moveTo>
                  <a:pt x="0" y="356483"/>
                </a:moveTo>
                <a:cubicBezTo>
                  <a:pt x="44196" y="316859"/>
                  <a:pt x="88392" y="277235"/>
                  <a:pt x="128016" y="237611"/>
                </a:cubicBezTo>
                <a:cubicBezTo>
                  <a:pt x="167640" y="197987"/>
                  <a:pt x="201168" y="156839"/>
                  <a:pt x="237744" y="118739"/>
                </a:cubicBezTo>
                <a:cubicBezTo>
                  <a:pt x="274320" y="80639"/>
                  <a:pt x="292608" y="22727"/>
                  <a:pt x="347472" y="9011"/>
                </a:cubicBezTo>
                <a:cubicBezTo>
                  <a:pt x="402336" y="-4705"/>
                  <a:pt x="483108" y="-7753"/>
                  <a:pt x="566928" y="36443"/>
                </a:cubicBezTo>
                <a:cubicBezTo>
                  <a:pt x="650748" y="80639"/>
                  <a:pt x="751332" y="193415"/>
                  <a:pt x="850392" y="274187"/>
                </a:cubicBezTo>
                <a:cubicBezTo>
                  <a:pt x="949452" y="354959"/>
                  <a:pt x="1057656" y="499739"/>
                  <a:pt x="1161288" y="521075"/>
                </a:cubicBezTo>
                <a:cubicBezTo>
                  <a:pt x="1264920" y="542411"/>
                  <a:pt x="1397508" y="431159"/>
                  <a:pt x="1472184" y="402203"/>
                </a:cubicBezTo>
                <a:cubicBezTo>
                  <a:pt x="1546860" y="373247"/>
                  <a:pt x="1578102" y="360293"/>
                  <a:pt x="1609344" y="34733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8154-28C5-472A-9B34-E626762F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37576" cy="1972056"/>
          </a:xfrm>
        </p:spPr>
        <p:txBody>
          <a:bodyPr/>
          <a:lstStyle/>
          <a:p>
            <a:r>
              <a:rPr lang="en-US" sz="2400" dirty="0"/>
              <a:t>Start with an action potential (AP) at one end of a neuron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 started when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was pushed high enough</a:t>
            </a:r>
          </a:p>
          <a:p>
            <a:r>
              <a:rPr lang="en-US" sz="2400" dirty="0"/>
              <a:t>Diffusion: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 travels and damps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but this pushes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higher nearby 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25CE04-4A7F-48E3-9109-9454B41235EE}"/>
              </a:ext>
            </a:extLst>
          </p:cNvPr>
          <p:cNvSpPr txBox="1">
            <a:spLocks/>
          </p:cNvSpPr>
          <p:nvPr/>
        </p:nvSpPr>
        <p:spPr bwMode="auto">
          <a:xfrm>
            <a:off x="646176" y="3685032"/>
            <a:ext cx="3678936" cy="208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This is high enough to…</a:t>
            </a:r>
          </a:p>
          <a:p>
            <a:pPr lvl="1">
              <a:spcBef>
                <a:spcPts val="0"/>
              </a:spcBef>
            </a:pPr>
            <a:r>
              <a:rPr lang="en-US" sz="2000" kern="0" dirty="0"/>
              <a:t>trigger an AP over there!</a:t>
            </a:r>
          </a:p>
          <a:p>
            <a:pPr lvl="1">
              <a:spcBef>
                <a:spcPts val="0"/>
              </a:spcBef>
            </a:pPr>
            <a:r>
              <a:rPr lang="en-US" sz="2000" kern="0" dirty="0"/>
              <a:t>and over and over</a:t>
            </a:r>
          </a:p>
          <a:p>
            <a:pPr lvl="1"/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57156-B679-4F9B-902E-02C02DBCDF74}"/>
              </a:ext>
            </a:extLst>
          </p:cNvPr>
          <p:cNvSpPr txBox="1"/>
          <p:nvPr/>
        </p:nvSpPr>
        <p:spPr>
          <a:xfrm>
            <a:off x="7635240" y="3410712"/>
            <a:ext cx="9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accent2"/>
                </a:solidFill>
              </a:rPr>
              <a:t>V</a:t>
            </a:r>
            <a:r>
              <a:rPr lang="en-US" sz="2000" baseline="-25000" dirty="0" err="1">
                <a:solidFill>
                  <a:schemeClr val="accent2"/>
                </a:solidFill>
              </a:rPr>
              <a:t>mem</a:t>
            </a:r>
            <a:r>
              <a:rPr lang="en-US" sz="2000" dirty="0">
                <a:solidFill>
                  <a:schemeClr val="accent2"/>
                </a:solidFill>
              </a:rPr>
              <a:t> nearby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288D4-2B61-48BA-938A-6F0ED6E9A32C}"/>
              </a:ext>
            </a:extLst>
          </p:cNvPr>
          <p:cNvCxnSpPr/>
          <p:nvPr/>
        </p:nvCxnSpPr>
        <p:spPr>
          <a:xfrm flipH="1">
            <a:off x="6803136" y="3968496"/>
            <a:ext cx="905256" cy="7498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842E-78EC-458C-A60E-8F3ED43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CD070-0B33-4686-A460-7B5FFC0C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5465" y="6253716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8154-28C5-472A-9B34-E626762F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338072"/>
            <a:ext cx="3648456" cy="3373922"/>
          </a:xfrm>
        </p:spPr>
        <p:txBody>
          <a:bodyPr/>
          <a:lstStyle/>
          <a:p>
            <a:r>
              <a:rPr lang="en-US" sz="2400" dirty="0"/>
              <a:t>Why don’t they reverse direction?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Why doesn’t the green AP at x=2 diffuse to x=1 as well as to x=3?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 does diffuse. But x=1 is in refractory mode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Rising above threshold won’t kick off an AP</a:t>
            </a:r>
          </a:p>
          <a:p>
            <a:pPr lvl="1"/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EC9F5A-28A3-4E2E-BE65-184869DE16E6}"/>
              </a:ext>
            </a:extLst>
          </p:cNvPr>
          <p:cNvCxnSpPr/>
          <p:nvPr/>
        </p:nvCxnSpPr>
        <p:spPr>
          <a:xfrm>
            <a:off x="5029200" y="5568696"/>
            <a:ext cx="22311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6D29B0-685E-4098-B698-FB9147F82FD8}"/>
              </a:ext>
            </a:extLst>
          </p:cNvPr>
          <p:cNvCxnSpPr/>
          <p:nvPr/>
        </p:nvCxnSpPr>
        <p:spPr>
          <a:xfrm flipV="1">
            <a:off x="5029200" y="3429000"/>
            <a:ext cx="0" cy="213969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E325DE-D507-45A8-9D7F-A9E7CE28DA05}"/>
              </a:ext>
            </a:extLst>
          </p:cNvPr>
          <p:cNvSpPr txBox="1"/>
          <p:nvPr/>
        </p:nvSpPr>
        <p:spPr>
          <a:xfrm>
            <a:off x="5943387" y="5676511"/>
            <a:ext cx="6037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Time(</a:t>
            </a:r>
            <a:r>
              <a:rPr lang="en-US" sz="1200" dirty="0" err="1"/>
              <a:t>ms</a:t>
            </a:r>
            <a:r>
              <a:rPr lang="en-US" sz="12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B0CCE-5EE0-480F-ACC6-337AEB2AE9F7}"/>
              </a:ext>
            </a:extLst>
          </p:cNvPr>
          <p:cNvSpPr txBox="1"/>
          <p:nvPr/>
        </p:nvSpPr>
        <p:spPr>
          <a:xfrm>
            <a:off x="5247168" y="553779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4BDF0-1ACD-4864-AA0B-69D3A7B36337}"/>
              </a:ext>
            </a:extLst>
          </p:cNvPr>
          <p:cNvSpPr txBox="1"/>
          <p:nvPr/>
        </p:nvSpPr>
        <p:spPr>
          <a:xfrm>
            <a:off x="5596270" y="553779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D44EC4-EB8F-4D0E-8785-8C5B9D6D9B23}"/>
              </a:ext>
            </a:extLst>
          </p:cNvPr>
          <p:cNvSpPr txBox="1"/>
          <p:nvPr/>
        </p:nvSpPr>
        <p:spPr>
          <a:xfrm>
            <a:off x="5920563" y="553779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44FD0-45DC-43DD-94CE-5442A70F2BB4}"/>
              </a:ext>
            </a:extLst>
          </p:cNvPr>
          <p:cNvSpPr txBox="1"/>
          <p:nvPr/>
        </p:nvSpPr>
        <p:spPr>
          <a:xfrm>
            <a:off x="6292703" y="553779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BC563-0A79-4FA4-9A9B-82C342B1AFEC}"/>
              </a:ext>
            </a:extLst>
          </p:cNvPr>
          <p:cNvSpPr txBox="1"/>
          <p:nvPr/>
        </p:nvSpPr>
        <p:spPr>
          <a:xfrm>
            <a:off x="6643578" y="553779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53900-3527-4E53-A4F5-FA606597DE64}"/>
              </a:ext>
            </a:extLst>
          </p:cNvPr>
          <p:cNvSpPr txBox="1"/>
          <p:nvPr/>
        </p:nvSpPr>
        <p:spPr>
          <a:xfrm>
            <a:off x="6978503" y="5537790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22D97-D889-4D52-8067-F590AF1449E7}"/>
              </a:ext>
            </a:extLst>
          </p:cNvPr>
          <p:cNvSpPr txBox="1"/>
          <p:nvPr/>
        </p:nvSpPr>
        <p:spPr>
          <a:xfrm rot="16200000">
            <a:off x="4495587" y="4239342"/>
            <a:ext cx="6492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 err="1"/>
              <a:t>mem</a:t>
            </a:r>
            <a:r>
              <a:rPr lang="en-US" sz="1200" dirty="0"/>
              <a:t>(mV)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F18D8-A497-46ED-BF9B-8CF1AE6495C8}"/>
              </a:ext>
            </a:extLst>
          </p:cNvPr>
          <p:cNvSpPr txBox="1"/>
          <p:nvPr/>
        </p:nvSpPr>
        <p:spPr>
          <a:xfrm>
            <a:off x="4813006" y="4711994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-55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81194-78EF-4A89-B76D-7B427B0B598A}"/>
              </a:ext>
            </a:extLst>
          </p:cNvPr>
          <p:cNvSpPr txBox="1"/>
          <p:nvPr/>
        </p:nvSpPr>
        <p:spPr>
          <a:xfrm>
            <a:off x="4823638" y="491401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-70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C69E5-8695-4CE3-8A25-45B65C8D2B9A}"/>
              </a:ext>
            </a:extLst>
          </p:cNvPr>
          <p:cNvSpPr txBox="1"/>
          <p:nvPr/>
        </p:nvSpPr>
        <p:spPr>
          <a:xfrm>
            <a:off x="4914015" y="4196315"/>
            <a:ext cx="76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A758AE-C7BE-4B8B-BEDB-43BFD00D77D4}"/>
              </a:ext>
            </a:extLst>
          </p:cNvPr>
          <p:cNvSpPr txBox="1"/>
          <p:nvPr/>
        </p:nvSpPr>
        <p:spPr>
          <a:xfrm>
            <a:off x="4743894" y="3691269"/>
            <a:ext cx="2404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+40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C266762-6880-4661-880E-81D0F345867C}"/>
              </a:ext>
            </a:extLst>
          </p:cNvPr>
          <p:cNvSpPr/>
          <p:nvPr/>
        </p:nvSpPr>
        <p:spPr>
          <a:xfrm>
            <a:off x="5694300" y="3772953"/>
            <a:ext cx="1380744" cy="1691988"/>
          </a:xfrm>
          <a:custGeom>
            <a:avLst/>
            <a:gdLst>
              <a:gd name="connsiteX0" fmla="*/ 0 w 1380744"/>
              <a:gd name="connsiteY0" fmla="*/ 1252775 h 1691988"/>
              <a:gd name="connsiteX1" fmla="*/ 109728 w 1380744"/>
              <a:gd name="connsiteY1" fmla="*/ 804719 h 1691988"/>
              <a:gd name="connsiteX2" fmla="*/ 228600 w 1380744"/>
              <a:gd name="connsiteY2" fmla="*/ 301799 h 1691988"/>
              <a:gd name="connsiteX3" fmla="*/ 301752 w 1380744"/>
              <a:gd name="connsiteY3" fmla="*/ 82343 h 1691988"/>
              <a:gd name="connsiteX4" fmla="*/ 365760 w 1380744"/>
              <a:gd name="connsiteY4" fmla="*/ 47 h 1691988"/>
              <a:gd name="connsiteX5" fmla="*/ 393192 w 1380744"/>
              <a:gd name="connsiteY5" fmla="*/ 73199 h 1691988"/>
              <a:gd name="connsiteX6" fmla="*/ 393192 w 1380744"/>
              <a:gd name="connsiteY6" fmla="*/ 237791 h 1691988"/>
              <a:gd name="connsiteX7" fmla="*/ 429768 w 1380744"/>
              <a:gd name="connsiteY7" fmla="*/ 603551 h 1691988"/>
              <a:gd name="connsiteX8" fmla="*/ 512064 w 1380744"/>
              <a:gd name="connsiteY8" fmla="*/ 1124759 h 1691988"/>
              <a:gd name="connsiteX9" fmla="*/ 548640 w 1380744"/>
              <a:gd name="connsiteY9" fmla="*/ 1307639 h 1691988"/>
              <a:gd name="connsiteX10" fmla="*/ 676656 w 1380744"/>
              <a:gd name="connsiteY10" fmla="*/ 1581959 h 1691988"/>
              <a:gd name="connsiteX11" fmla="*/ 777240 w 1380744"/>
              <a:gd name="connsiteY11" fmla="*/ 1682543 h 1691988"/>
              <a:gd name="connsiteX12" fmla="*/ 832104 w 1380744"/>
              <a:gd name="connsiteY12" fmla="*/ 1682543 h 1691988"/>
              <a:gd name="connsiteX13" fmla="*/ 896112 w 1380744"/>
              <a:gd name="connsiteY13" fmla="*/ 1636823 h 1691988"/>
              <a:gd name="connsiteX14" fmla="*/ 987552 w 1380744"/>
              <a:gd name="connsiteY14" fmla="*/ 1499663 h 1691988"/>
              <a:gd name="connsiteX15" fmla="*/ 1060704 w 1380744"/>
              <a:gd name="connsiteY15" fmla="*/ 1399079 h 1691988"/>
              <a:gd name="connsiteX16" fmla="*/ 1216152 w 1380744"/>
              <a:gd name="connsiteY16" fmla="*/ 1271063 h 1691988"/>
              <a:gd name="connsiteX17" fmla="*/ 1325880 w 1380744"/>
              <a:gd name="connsiteY17" fmla="*/ 1234487 h 1691988"/>
              <a:gd name="connsiteX18" fmla="*/ 1380744 w 1380744"/>
              <a:gd name="connsiteY18" fmla="*/ 1234487 h 169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80744" h="1691988">
                <a:moveTo>
                  <a:pt x="0" y="1252775"/>
                </a:moveTo>
                <a:cubicBezTo>
                  <a:pt x="35814" y="1107995"/>
                  <a:pt x="71628" y="963215"/>
                  <a:pt x="109728" y="804719"/>
                </a:cubicBezTo>
                <a:cubicBezTo>
                  <a:pt x="147828" y="646223"/>
                  <a:pt x="196596" y="422195"/>
                  <a:pt x="228600" y="301799"/>
                </a:cubicBezTo>
                <a:cubicBezTo>
                  <a:pt x="260604" y="181403"/>
                  <a:pt x="278892" y="132635"/>
                  <a:pt x="301752" y="82343"/>
                </a:cubicBezTo>
                <a:cubicBezTo>
                  <a:pt x="324612" y="32051"/>
                  <a:pt x="350520" y="1571"/>
                  <a:pt x="365760" y="47"/>
                </a:cubicBezTo>
                <a:cubicBezTo>
                  <a:pt x="381000" y="-1477"/>
                  <a:pt x="388620" y="33575"/>
                  <a:pt x="393192" y="73199"/>
                </a:cubicBezTo>
                <a:cubicBezTo>
                  <a:pt x="397764" y="112823"/>
                  <a:pt x="387096" y="149399"/>
                  <a:pt x="393192" y="237791"/>
                </a:cubicBezTo>
                <a:cubicBezTo>
                  <a:pt x="399288" y="326183"/>
                  <a:pt x="409956" y="455723"/>
                  <a:pt x="429768" y="603551"/>
                </a:cubicBezTo>
                <a:cubicBezTo>
                  <a:pt x="449580" y="751379"/>
                  <a:pt x="492252" y="1007411"/>
                  <a:pt x="512064" y="1124759"/>
                </a:cubicBezTo>
                <a:cubicBezTo>
                  <a:pt x="531876" y="1242107"/>
                  <a:pt x="521208" y="1231439"/>
                  <a:pt x="548640" y="1307639"/>
                </a:cubicBezTo>
                <a:cubicBezTo>
                  <a:pt x="576072" y="1383839"/>
                  <a:pt x="638556" y="1519475"/>
                  <a:pt x="676656" y="1581959"/>
                </a:cubicBezTo>
                <a:cubicBezTo>
                  <a:pt x="714756" y="1644443"/>
                  <a:pt x="751332" y="1665779"/>
                  <a:pt x="777240" y="1682543"/>
                </a:cubicBezTo>
                <a:cubicBezTo>
                  <a:pt x="803148" y="1699307"/>
                  <a:pt x="812292" y="1690163"/>
                  <a:pt x="832104" y="1682543"/>
                </a:cubicBezTo>
                <a:cubicBezTo>
                  <a:pt x="851916" y="1674923"/>
                  <a:pt x="870204" y="1667303"/>
                  <a:pt x="896112" y="1636823"/>
                </a:cubicBezTo>
                <a:cubicBezTo>
                  <a:pt x="922020" y="1606343"/>
                  <a:pt x="960120" y="1539287"/>
                  <a:pt x="987552" y="1499663"/>
                </a:cubicBezTo>
                <a:cubicBezTo>
                  <a:pt x="1014984" y="1460039"/>
                  <a:pt x="1022604" y="1437179"/>
                  <a:pt x="1060704" y="1399079"/>
                </a:cubicBezTo>
                <a:cubicBezTo>
                  <a:pt x="1098804" y="1360979"/>
                  <a:pt x="1171956" y="1298495"/>
                  <a:pt x="1216152" y="1271063"/>
                </a:cubicBezTo>
                <a:cubicBezTo>
                  <a:pt x="1260348" y="1243631"/>
                  <a:pt x="1298448" y="1240583"/>
                  <a:pt x="1325880" y="1234487"/>
                </a:cubicBezTo>
                <a:cubicBezTo>
                  <a:pt x="1353312" y="1228391"/>
                  <a:pt x="1367028" y="1231439"/>
                  <a:pt x="1380744" y="123448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4354D-DCD2-441A-A73F-3FBFB1C528AF}"/>
              </a:ext>
            </a:extLst>
          </p:cNvPr>
          <p:cNvCxnSpPr>
            <a:cxnSpLocks/>
          </p:cNvCxnSpPr>
          <p:nvPr/>
        </p:nvCxnSpPr>
        <p:spPr>
          <a:xfrm>
            <a:off x="5038344" y="5029200"/>
            <a:ext cx="64922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2AEA9E-5421-4727-8770-3C2A38ECC929}"/>
              </a:ext>
            </a:extLst>
          </p:cNvPr>
          <p:cNvGrpSpPr/>
          <p:nvPr/>
        </p:nvGrpSpPr>
        <p:grpSpPr>
          <a:xfrm>
            <a:off x="5715000" y="3611880"/>
            <a:ext cx="2231136" cy="1847389"/>
            <a:chOff x="5715000" y="3611880"/>
            <a:chExt cx="2231136" cy="184738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446B27-B490-4F3D-895D-218974F9F5CB}"/>
                </a:ext>
              </a:extLst>
            </p:cNvPr>
            <p:cNvSpPr/>
            <p:nvPr/>
          </p:nvSpPr>
          <p:spPr>
            <a:xfrm>
              <a:off x="5961888" y="3767281"/>
              <a:ext cx="1380744" cy="1691988"/>
            </a:xfrm>
            <a:custGeom>
              <a:avLst/>
              <a:gdLst>
                <a:gd name="connsiteX0" fmla="*/ 0 w 1380744"/>
                <a:gd name="connsiteY0" fmla="*/ 1252775 h 1691988"/>
                <a:gd name="connsiteX1" fmla="*/ 109728 w 1380744"/>
                <a:gd name="connsiteY1" fmla="*/ 804719 h 1691988"/>
                <a:gd name="connsiteX2" fmla="*/ 228600 w 1380744"/>
                <a:gd name="connsiteY2" fmla="*/ 301799 h 1691988"/>
                <a:gd name="connsiteX3" fmla="*/ 301752 w 1380744"/>
                <a:gd name="connsiteY3" fmla="*/ 82343 h 1691988"/>
                <a:gd name="connsiteX4" fmla="*/ 365760 w 1380744"/>
                <a:gd name="connsiteY4" fmla="*/ 47 h 1691988"/>
                <a:gd name="connsiteX5" fmla="*/ 393192 w 1380744"/>
                <a:gd name="connsiteY5" fmla="*/ 73199 h 1691988"/>
                <a:gd name="connsiteX6" fmla="*/ 393192 w 1380744"/>
                <a:gd name="connsiteY6" fmla="*/ 237791 h 1691988"/>
                <a:gd name="connsiteX7" fmla="*/ 429768 w 1380744"/>
                <a:gd name="connsiteY7" fmla="*/ 603551 h 1691988"/>
                <a:gd name="connsiteX8" fmla="*/ 512064 w 1380744"/>
                <a:gd name="connsiteY8" fmla="*/ 1124759 h 1691988"/>
                <a:gd name="connsiteX9" fmla="*/ 548640 w 1380744"/>
                <a:gd name="connsiteY9" fmla="*/ 1307639 h 1691988"/>
                <a:gd name="connsiteX10" fmla="*/ 676656 w 1380744"/>
                <a:gd name="connsiteY10" fmla="*/ 1581959 h 1691988"/>
                <a:gd name="connsiteX11" fmla="*/ 777240 w 1380744"/>
                <a:gd name="connsiteY11" fmla="*/ 1682543 h 1691988"/>
                <a:gd name="connsiteX12" fmla="*/ 832104 w 1380744"/>
                <a:gd name="connsiteY12" fmla="*/ 1682543 h 1691988"/>
                <a:gd name="connsiteX13" fmla="*/ 896112 w 1380744"/>
                <a:gd name="connsiteY13" fmla="*/ 1636823 h 1691988"/>
                <a:gd name="connsiteX14" fmla="*/ 987552 w 1380744"/>
                <a:gd name="connsiteY14" fmla="*/ 1499663 h 1691988"/>
                <a:gd name="connsiteX15" fmla="*/ 1060704 w 1380744"/>
                <a:gd name="connsiteY15" fmla="*/ 1399079 h 1691988"/>
                <a:gd name="connsiteX16" fmla="*/ 1216152 w 1380744"/>
                <a:gd name="connsiteY16" fmla="*/ 1271063 h 1691988"/>
                <a:gd name="connsiteX17" fmla="*/ 1325880 w 1380744"/>
                <a:gd name="connsiteY17" fmla="*/ 1234487 h 1691988"/>
                <a:gd name="connsiteX18" fmla="*/ 1380744 w 1380744"/>
                <a:gd name="connsiteY18" fmla="*/ 1234487 h 169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80744" h="1691988">
                  <a:moveTo>
                    <a:pt x="0" y="1252775"/>
                  </a:moveTo>
                  <a:cubicBezTo>
                    <a:pt x="35814" y="1107995"/>
                    <a:pt x="71628" y="963215"/>
                    <a:pt x="109728" y="804719"/>
                  </a:cubicBezTo>
                  <a:cubicBezTo>
                    <a:pt x="147828" y="646223"/>
                    <a:pt x="196596" y="422195"/>
                    <a:pt x="228600" y="301799"/>
                  </a:cubicBezTo>
                  <a:cubicBezTo>
                    <a:pt x="260604" y="181403"/>
                    <a:pt x="278892" y="132635"/>
                    <a:pt x="301752" y="82343"/>
                  </a:cubicBezTo>
                  <a:cubicBezTo>
                    <a:pt x="324612" y="32051"/>
                    <a:pt x="350520" y="1571"/>
                    <a:pt x="365760" y="47"/>
                  </a:cubicBezTo>
                  <a:cubicBezTo>
                    <a:pt x="381000" y="-1477"/>
                    <a:pt x="388620" y="33575"/>
                    <a:pt x="393192" y="73199"/>
                  </a:cubicBezTo>
                  <a:cubicBezTo>
                    <a:pt x="397764" y="112823"/>
                    <a:pt x="387096" y="149399"/>
                    <a:pt x="393192" y="237791"/>
                  </a:cubicBezTo>
                  <a:cubicBezTo>
                    <a:pt x="399288" y="326183"/>
                    <a:pt x="409956" y="455723"/>
                    <a:pt x="429768" y="603551"/>
                  </a:cubicBezTo>
                  <a:cubicBezTo>
                    <a:pt x="449580" y="751379"/>
                    <a:pt x="492252" y="1007411"/>
                    <a:pt x="512064" y="1124759"/>
                  </a:cubicBezTo>
                  <a:cubicBezTo>
                    <a:pt x="531876" y="1242107"/>
                    <a:pt x="521208" y="1231439"/>
                    <a:pt x="548640" y="1307639"/>
                  </a:cubicBezTo>
                  <a:cubicBezTo>
                    <a:pt x="576072" y="1383839"/>
                    <a:pt x="638556" y="1519475"/>
                    <a:pt x="676656" y="1581959"/>
                  </a:cubicBezTo>
                  <a:cubicBezTo>
                    <a:pt x="714756" y="1644443"/>
                    <a:pt x="751332" y="1665779"/>
                    <a:pt x="777240" y="1682543"/>
                  </a:cubicBezTo>
                  <a:cubicBezTo>
                    <a:pt x="803148" y="1699307"/>
                    <a:pt x="812292" y="1690163"/>
                    <a:pt x="832104" y="1682543"/>
                  </a:cubicBezTo>
                  <a:cubicBezTo>
                    <a:pt x="851916" y="1674923"/>
                    <a:pt x="870204" y="1667303"/>
                    <a:pt x="896112" y="1636823"/>
                  </a:cubicBezTo>
                  <a:cubicBezTo>
                    <a:pt x="922020" y="1606343"/>
                    <a:pt x="960120" y="1539287"/>
                    <a:pt x="987552" y="1499663"/>
                  </a:cubicBezTo>
                  <a:cubicBezTo>
                    <a:pt x="1014984" y="1460039"/>
                    <a:pt x="1022604" y="1437179"/>
                    <a:pt x="1060704" y="1399079"/>
                  </a:cubicBezTo>
                  <a:cubicBezTo>
                    <a:pt x="1098804" y="1360979"/>
                    <a:pt x="1171956" y="1298495"/>
                    <a:pt x="1216152" y="1271063"/>
                  </a:cubicBezTo>
                  <a:cubicBezTo>
                    <a:pt x="1260348" y="1243631"/>
                    <a:pt x="1298448" y="1240583"/>
                    <a:pt x="1325880" y="1234487"/>
                  </a:cubicBezTo>
                  <a:cubicBezTo>
                    <a:pt x="1353312" y="1228391"/>
                    <a:pt x="1367028" y="1231439"/>
                    <a:pt x="1380744" y="1234487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457156-B679-4F9B-902E-02C02DBCDF74}"/>
                </a:ext>
              </a:extLst>
            </p:cNvPr>
            <p:cNvSpPr txBox="1"/>
            <p:nvPr/>
          </p:nvSpPr>
          <p:spPr>
            <a:xfrm>
              <a:off x="7351776" y="3611880"/>
              <a:ext cx="594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x=1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5288D4-2B61-48BA-938A-6F0ED6E9A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6493" y="3968496"/>
              <a:ext cx="1211899" cy="66729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2862A4-B247-4240-83BC-B48098466C82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5026152"/>
              <a:ext cx="256032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67703B-46B0-4B22-B4EF-57D62F94C7DF}"/>
              </a:ext>
            </a:extLst>
          </p:cNvPr>
          <p:cNvGrpSpPr/>
          <p:nvPr/>
        </p:nvGrpSpPr>
        <p:grpSpPr>
          <a:xfrm>
            <a:off x="5967984" y="2795016"/>
            <a:ext cx="2112264" cy="2670349"/>
            <a:chOff x="5967984" y="2795016"/>
            <a:chExt cx="2112264" cy="267034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611E51-42F2-46CB-9C8F-392F9BAED72F}"/>
                </a:ext>
              </a:extLst>
            </p:cNvPr>
            <p:cNvSpPr/>
            <p:nvPr/>
          </p:nvSpPr>
          <p:spPr>
            <a:xfrm>
              <a:off x="6214872" y="3773377"/>
              <a:ext cx="1380744" cy="1691988"/>
            </a:xfrm>
            <a:custGeom>
              <a:avLst/>
              <a:gdLst>
                <a:gd name="connsiteX0" fmla="*/ 0 w 1380744"/>
                <a:gd name="connsiteY0" fmla="*/ 1252775 h 1691988"/>
                <a:gd name="connsiteX1" fmla="*/ 109728 w 1380744"/>
                <a:gd name="connsiteY1" fmla="*/ 804719 h 1691988"/>
                <a:gd name="connsiteX2" fmla="*/ 228600 w 1380744"/>
                <a:gd name="connsiteY2" fmla="*/ 301799 h 1691988"/>
                <a:gd name="connsiteX3" fmla="*/ 301752 w 1380744"/>
                <a:gd name="connsiteY3" fmla="*/ 82343 h 1691988"/>
                <a:gd name="connsiteX4" fmla="*/ 365760 w 1380744"/>
                <a:gd name="connsiteY4" fmla="*/ 47 h 1691988"/>
                <a:gd name="connsiteX5" fmla="*/ 393192 w 1380744"/>
                <a:gd name="connsiteY5" fmla="*/ 73199 h 1691988"/>
                <a:gd name="connsiteX6" fmla="*/ 393192 w 1380744"/>
                <a:gd name="connsiteY6" fmla="*/ 237791 h 1691988"/>
                <a:gd name="connsiteX7" fmla="*/ 429768 w 1380744"/>
                <a:gd name="connsiteY7" fmla="*/ 603551 h 1691988"/>
                <a:gd name="connsiteX8" fmla="*/ 512064 w 1380744"/>
                <a:gd name="connsiteY8" fmla="*/ 1124759 h 1691988"/>
                <a:gd name="connsiteX9" fmla="*/ 548640 w 1380744"/>
                <a:gd name="connsiteY9" fmla="*/ 1307639 h 1691988"/>
                <a:gd name="connsiteX10" fmla="*/ 676656 w 1380744"/>
                <a:gd name="connsiteY10" fmla="*/ 1581959 h 1691988"/>
                <a:gd name="connsiteX11" fmla="*/ 777240 w 1380744"/>
                <a:gd name="connsiteY11" fmla="*/ 1682543 h 1691988"/>
                <a:gd name="connsiteX12" fmla="*/ 832104 w 1380744"/>
                <a:gd name="connsiteY12" fmla="*/ 1682543 h 1691988"/>
                <a:gd name="connsiteX13" fmla="*/ 896112 w 1380744"/>
                <a:gd name="connsiteY13" fmla="*/ 1636823 h 1691988"/>
                <a:gd name="connsiteX14" fmla="*/ 987552 w 1380744"/>
                <a:gd name="connsiteY14" fmla="*/ 1499663 h 1691988"/>
                <a:gd name="connsiteX15" fmla="*/ 1060704 w 1380744"/>
                <a:gd name="connsiteY15" fmla="*/ 1399079 h 1691988"/>
                <a:gd name="connsiteX16" fmla="*/ 1216152 w 1380744"/>
                <a:gd name="connsiteY16" fmla="*/ 1271063 h 1691988"/>
                <a:gd name="connsiteX17" fmla="*/ 1325880 w 1380744"/>
                <a:gd name="connsiteY17" fmla="*/ 1234487 h 1691988"/>
                <a:gd name="connsiteX18" fmla="*/ 1380744 w 1380744"/>
                <a:gd name="connsiteY18" fmla="*/ 1234487 h 169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80744" h="1691988">
                  <a:moveTo>
                    <a:pt x="0" y="1252775"/>
                  </a:moveTo>
                  <a:cubicBezTo>
                    <a:pt x="35814" y="1107995"/>
                    <a:pt x="71628" y="963215"/>
                    <a:pt x="109728" y="804719"/>
                  </a:cubicBezTo>
                  <a:cubicBezTo>
                    <a:pt x="147828" y="646223"/>
                    <a:pt x="196596" y="422195"/>
                    <a:pt x="228600" y="301799"/>
                  </a:cubicBezTo>
                  <a:cubicBezTo>
                    <a:pt x="260604" y="181403"/>
                    <a:pt x="278892" y="132635"/>
                    <a:pt x="301752" y="82343"/>
                  </a:cubicBezTo>
                  <a:cubicBezTo>
                    <a:pt x="324612" y="32051"/>
                    <a:pt x="350520" y="1571"/>
                    <a:pt x="365760" y="47"/>
                  </a:cubicBezTo>
                  <a:cubicBezTo>
                    <a:pt x="381000" y="-1477"/>
                    <a:pt x="388620" y="33575"/>
                    <a:pt x="393192" y="73199"/>
                  </a:cubicBezTo>
                  <a:cubicBezTo>
                    <a:pt x="397764" y="112823"/>
                    <a:pt x="387096" y="149399"/>
                    <a:pt x="393192" y="237791"/>
                  </a:cubicBezTo>
                  <a:cubicBezTo>
                    <a:pt x="399288" y="326183"/>
                    <a:pt x="409956" y="455723"/>
                    <a:pt x="429768" y="603551"/>
                  </a:cubicBezTo>
                  <a:cubicBezTo>
                    <a:pt x="449580" y="751379"/>
                    <a:pt x="492252" y="1007411"/>
                    <a:pt x="512064" y="1124759"/>
                  </a:cubicBezTo>
                  <a:cubicBezTo>
                    <a:pt x="531876" y="1242107"/>
                    <a:pt x="521208" y="1231439"/>
                    <a:pt x="548640" y="1307639"/>
                  </a:cubicBezTo>
                  <a:cubicBezTo>
                    <a:pt x="576072" y="1383839"/>
                    <a:pt x="638556" y="1519475"/>
                    <a:pt x="676656" y="1581959"/>
                  </a:cubicBezTo>
                  <a:cubicBezTo>
                    <a:pt x="714756" y="1644443"/>
                    <a:pt x="751332" y="1665779"/>
                    <a:pt x="777240" y="1682543"/>
                  </a:cubicBezTo>
                  <a:cubicBezTo>
                    <a:pt x="803148" y="1699307"/>
                    <a:pt x="812292" y="1690163"/>
                    <a:pt x="832104" y="1682543"/>
                  </a:cubicBezTo>
                  <a:cubicBezTo>
                    <a:pt x="851916" y="1674923"/>
                    <a:pt x="870204" y="1667303"/>
                    <a:pt x="896112" y="1636823"/>
                  </a:cubicBezTo>
                  <a:cubicBezTo>
                    <a:pt x="922020" y="1606343"/>
                    <a:pt x="960120" y="1539287"/>
                    <a:pt x="987552" y="1499663"/>
                  </a:cubicBezTo>
                  <a:cubicBezTo>
                    <a:pt x="1014984" y="1460039"/>
                    <a:pt x="1022604" y="1437179"/>
                    <a:pt x="1060704" y="1399079"/>
                  </a:cubicBezTo>
                  <a:cubicBezTo>
                    <a:pt x="1098804" y="1360979"/>
                    <a:pt x="1171956" y="1298495"/>
                    <a:pt x="1216152" y="1271063"/>
                  </a:cubicBezTo>
                  <a:cubicBezTo>
                    <a:pt x="1260348" y="1243631"/>
                    <a:pt x="1298448" y="1240583"/>
                    <a:pt x="1325880" y="1234487"/>
                  </a:cubicBezTo>
                  <a:cubicBezTo>
                    <a:pt x="1353312" y="1228391"/>
                    <a:pt x="1367028" y="1231439"/>
                    <a:pt x="1380744" y="1234487"/>
                  </a:cubicBezTo>
                </a:path>
              </a:pathLst>
            </a:custGeom>
            <a:noFill/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AB75635-4312-4F84-96D8-E9C96FC8E0D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984" y="5032248"/>
              <a:ext cx="256032" cy="0"/>
            </a:xfrm>
            <a:prstGeom prst="line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C74C5F-359D-4BA3-A10F-4E39C4EFEBF7}"/>
                </a:ext>
              </a:extLst>
            </p:cNvPr>
            <p:cNvSpPr txBox="1"/>
            <p:nvPr/>
          </p:nvSpPr>
          <p:spPr>
            <a:xfrm>
              <a:off x="7485888" y="2795016"/>
              <a:ext cx="594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</a:rPr>
                <a:t>x=2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EE48B67-6193-45F1-B31D-0350052B5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605" y="3151632"/>
              <a:ext cx="1211899" cy="667299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6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5A18-DAFF-43CE-90DA-47352FFC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Myelin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A645-A834-4AC9-BBF3-09AECE8D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243165"/>
            <a:ext cx="7936992" cy="4419600"/>
          </a:xfrm>
        </p:spPr>
        <p:txBody>
          <a:bodyPr/>
          <a:lstStyle/>
          <a:p>
            <a:r>
              <a:rPr lang="en-US" dirty="0"/>
              <a:t>Neurons are coated with </a:t>
            </a:r>
            <a:r>
              <a:rPr lang="en-US" i="1" dirty="0"/>
              <a:t>myelin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fatty, non-conductive layer</a:t>
            </a:r>
          </a:p>
          <a:p>
            <a:r>
              <a:rPr lang="en-US" dirty="0"/>
              <a:t>What good is myelin?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Makes neurons propagate an action potential </a:t>
            </a:r>
            <a:r>
              <a:rPr lang="en-US" i="1" dirty="0"/>
              <a:t>fast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big evolutionary step in our brains being useful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But how does it work?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Remember capacitance? Thick membrane → low C</a:t>
            </a:r>
          </a:p>
          <a:p>
            <a:pPr lvl="1">
              <a:spcBef>
                <a:spcPts val="0"/>
              </a:spcBef>
            </a:pPr>
            <a:r>
              <a:rPr lang="en-US" dirty="0"/>
              <a:t>Q=CV, so low C means faster or slower?</a:t>
            </a:r>
          </a:p>
          <a:p>
            <a:pPr>
              <a:spcBef>
                <a:spcPts val="1800"/>
              </a:spcBef>
            </a:pPr>
            <a:r>
              <a:rPr lang="en-US" i="1" dirty="0"/>
              <a:t>Multiple sclerosis</a:t>
            </a:r>
            <a:r>
              <a:rPr lang="en-US" dirty="0"/>
              <a:t> is an auto-immune disease where (among other issues) nerves get demyelinated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7E65-7C61-4A23-A65E-1DEDEB6B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7B3B0-100E-4DD3-BDE2-DAA0FDEF9FEF}"/>
              </a:ext>
            </a:extLst>
          </p:cNvPr>
          <p:cNvSpPr txBox="1"/>
          <p:nvPr/>
        </p:nvSpPr>
        <p:spPr>
          <a:xfrm>
            <a:off x="6286974" y="4191315"/>
            <a:ext cx="230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faster. Takes less </a:t>
            </a:r>
            <a:r>
              <a:rPr lang="el-GR" sz="2000" dirty="0">
                <a:solidFill>
                  <a:schemeClr val="accent2"/>
                </a:solidFill>
              </a:rPr>
              <a:t>Δ</a:t>
            </a:r>
            <a:r>
              <a:rPr lang="en-US" sz="2000" i="1" dirty="0">
                <a:solidFill>
                  <a:schemeClr val="accent2"/>
                </a:solidFill>
              </a:rPr>
              <a:t>q</a:t>
            </a:r>
            <a:r>
              <a:rPr lang="en-US" sz="2000" dirty="0">
                <a:solidFill>
                  <a:schemeClr val="accent2"/>
                </a:solidFill>
              </a:rPr>
              <a:t> to make enough </a:t>
            </a:r>
            <a:r>
              <a:rPr lang="el-GR" sz="2000" dirty="0">
                <a:solidFill>
                  <a:schemeClr val="accent2"/>
                </a:solidFill>
              </a:rPr>
              <a:t>Δ</a:t>
            </a:r>
            <a:r>
              <a:rPr lang="en-US" sz="2000" i="1" dirty="0">
                <a:solidFill>
                  <a:schemeClr val="accent2"/>
                </a:solidFill>
              </a:rPr>
              <a:t>V</a:t>
            </a:r>
            <a:endParaRPr lang="en-US" sz="2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6E988-C2CE-4E38-9F9F-D4A7284CEC4D}"/>
                  </a:ext>
                </a:extLst>
              </p:cNvPr>
              <p:cNvSpPr txBox="1"/>
              <p:nvPr/>
            </p:nvSpPr>
            <p:spPr>
              <a:xfrm>
                <a:off x="7462345" y="3315265"/>
                <a:ext cx="1363716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6E988-C2CE-4E38-9F9F-D4A7284CE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3315265"/>
                <a:ext cx="1363716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2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12F7-E004-4991-B4A0-4C8AE57F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myelin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D304-BFC9-43B5-8233-5E87A5B8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36776"/>
            <a:ext cx="4096512" cy="4023360"/>
          </a:xfrm>
        </p:spPr>
        <p:txBody>
          <a:bodyPr/>
          <a:lstStyle/>
          <a:p>
            <a:r>
              <a:rPr lang="en-US" sz="2400" dirty="0"/>
              <a:t>Neuron without myelin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Action potential travels slowly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Gets regenerated frequently</a:t>
            </a:r>
          </a:p>
          <a:p>
            <a:pPr lvl="1"/>
            <a:endParaRPr lang="en-US" sz="2000" dirty="0"/>
          </a:p>
          <a:p>
            <a:r>
              <a:rPr lang="en-US" sz="2400" dirty="0"/>
              <a:t>Neuron with myelin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Ion channels cannot traverse the sheath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Diffusion can make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wave spread much faster. But…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Without ion channels, action potentials cannot regenerate!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Die out before reaching the other end of the neuron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BF76-3D35-48DB-8F16-BF95BE08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D27B50-2322-4842-8B1D-344E465DDEAC}"/>
              </a:ext>
            </a:extLst>
          </p:cNvPr>
          <p:cNvGrpSpPr/>
          <p:nvPr/>
        </p:nvGrpSpPr>
        <p:grpSpPr>
          <a:xfrm>
            <a:off x="4794504" y="1862328"/>
            <a:ext cx="4014216" cy="173736"/>
            <a:chOff x="1847088" y="1972056"/>
            <a:chExt cx="4014216" cy="1737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3F82DC-67B1-4AE3-A806-4A53E0675F36}"/>
                </a:ext>
              </a:extLst>
            </p:cNvPr>
            <p:cNvSpPr/>
            <p:nvPr/>
          </p:nvSpPr>
          <p:spPr>
            <a:xfrm>
              <a:off x="1847088" y="2013204"/>
              <a:ext cx="4014216" cy="914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535FEB-955B-453C-A05A-7D3E03AE39EB}"/>
                </a:ext>
              </a:extLst>
            </p:cNvPr>
            <p:cNvSpPr/>
            <p:nvPr/>
          </p:nvSpPr>
          <p:spPr>
            <a:xfrm>
              <a:off x="2194560" y="19720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5645E4-B2EF-4B40-8CE5-AE1F3D66F82B}"/>
                </a:ext>
              </a:extLst>
            </p:cNvPr>
            <p:cNvSpPr/>
            <p:nvPr/>
          </p:nvSpPr>
          <p:spPr>
            <a:xfrm>
              <a:off x="2502408" y="19720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1D9ED4-A4C7-4764-B160-385AC71D9D57}"/>
                </a:ext>
              </a:extLst>
            </p:cNvPr>
            <p:cNvSpPr/>
            <p:nvPr/>
          </p:nvSpPr>
          <p:spPr>
            <a:xfrm>
              <a:off x="2987040" y="19720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74D058-6ECD-4824-A105-843B9F7F0FC9}"/>
                </a:ext>
              </a:extLst>
            </p:cNvPr>
            <p:cNvSpPr/>
            <p:nvPr/>
          </p:nvSpPr>
          <p:spPr>
            <a:xfrm>
              <a:off x="3572256" y="19720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7D409D-73E6-485E-90AA-A653BD80A145}"/>
                </a:ext>
              </a:extLst>
            </p:cNvPr>
            <p:cNvSpPr/>
            <p:nvPr/>
          </p:nvSpPr>
          <p:spPr>
            <a:xfrm>
              <a:off x="4203192" y="19720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948E0-BD3B-478A-8B9C-1E3ECB4BF65B}"/>
                </a:ext>
              </a:extLst>
            </p:cNvPr>
            <p:cNvSpPr/>
            <p:nvPr/>
          </p:nvSpPr>
          <p:spPr>
            <a:xfrm>
              <a:off x="4788408" y="19720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3A32A8-A780-46DC-A6E5-31869CCF9E1B}"/>
                </a:ext>
              </a:extLst>
            </p:cNvPr>
            <p:cNvSpPr/>
            <p:nvPr/>
          </p:nvSpPr>
          <p:spPr>
            <a:xfrm>
              <a:off x="5455920" y="19720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A8FC3D-9CF4-4C51-A102-8293EDA3D5A8}"/>
              </a:ext>
            </a:extLst>
          </p:cNvPr>
          <p:cNvGrpSpPr/>
          <p:nvPr/>
        </p:nvGrpSpPr>
        <p:grpSpPr>
          <a:xfrm flipH="1">
            <a:off x="4794504" y="2343912"/>
            <a:ext cx="4014216" cy="173736"/>
            <a:chOff x="1871472" y="2554224"/>
            <a:chExt cx="4014216" cy="1737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7C8C2-FDBD-4083-AF7E-3B0271B591C9}"/>
                </a:ext>
              </a:extLst>
            </p:cNvPr>
            <p:cNvSpPr/>
            <p:nvPr/>
          </p:nvSpPr>
          <p:spPr>
            <a:xfrm>
              <a:off x="1871472" y="2595372"/>
              <a:ext cx="4014216" cy="914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D65F06-481C-4BA4-8DB5-97016C7021C6}"/>
                </a:ext>
              </a:extLst>
            </p:cNvPr>
            <p:cNvSpPr/>
            <p:nvPr/>
          </p:nvSpPr>
          <p:spPr>
            <a:xfrm>
              <a:off x="2218944" y="2554224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3EE6EC-05E4-4A0A-8DA6-6BD94EA29F68}"/>
                </a:ext>
              </a:extLst>
            </p:cNvPr>
            <p:cNvSpPr/>
            <p:nvPr/>
          </p:nvSpPr>
          <p:spPr>
            <a:xfrm>
              <a:off x="2526792" y="2554224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7DB0F-9B25-4B9E-9FCD-4A0335516D00}"/>
                </a:ext>
              </a:extLst>
            </p:cNvPr>
            <p:cNvSpPr/>
            <p:nvPr/>
          </p:nvSpPr>
          <p:spPr>
            <a:xfrm>
              <a:off x="3011424" y="2554224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D35065-85E2-4562-A10D-4FED0422C534}"/>
                </a:ext>
              </a:extLst>
            </p:cNvPr>
            <p:cNvSpPr/>
            <p:nvPr/>
          </p:nvSpPr>
          <p:spPr>
            <a:xfrm>
              <a:off x="3596640" y="2554224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C69583-AED8-4E64-9C91-A6095378DAA0}"/>
                </a:ext>
              </a:extLst>
            </p:cNvPr>
            <p:cNvSpPr/>
            <p:nvPr/>
          </p:nvSpPr>
          <p:spPr>
            <a:xfrm>
              <a:off x="4227576" y="2554224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9150B5-D04D-450D-940D-B1FF7001CBDC}"/>
                </a:ext>
              </a:extLst>
            </p:cNvPr>
            <p:cNvSpPr/>
            <p:nvPr/>
          </p:nvSpPr>
          <p:spPr>
            <a:xfrm>
              <a:off x="4812792" y="2554224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2993D5-706E-4649-A53F-21E7E310A24C}"/>
                </a:ext>
              </a:extLst>
            </p:cNvPr>
            <p:cNvSpPr/>
            <p:nvPr/>
          </p:nvSpPr>
          <p:spPr>
            <a:xfrm>
              <a:off x="5480304" y="2554224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FB13EFE-62D4-416F-9100-F1BE99C051D7}"/>
              </a:ext>
            </a:extLst>
          </p:cNvPr>
          <p:cNvSpPr txBox="1"/>
          <p:nvPr/>
        </p:nvSpPr>
        <p:spPr>
          <a:xfrm>
            <a:off x="7571232" y="1271016"/>
            <a:ext cx="1316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ion channels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B39C6D-3101-45A0-8CB1-2289FEE13169}"/>
              </a:ext>
            </a:extLst>
          </p:cNvPr>
          <p:cNvCxnSpPr>
            <a:endCxn id="14" idx="0"/>
          </p:cNvCxnSpPr>
          <p:nvPr/>
        </p:nvCxnSpPr>
        <p:spPr>
          <a:xfrm flipH="1">
            <a:off x="8458200" y="1609344"/>
            <a:ext cx="18288" cy="25298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8AC40A-0937-4C39-B588-AE07ED25D9F7}"/>
              </a:ext>
            </a:extLst>
          </p:cNvPr>
          <p:cNvCxnSpPr/>
          <p:nvPr/>
        </p:nvCxnSpPr>
        <p:spPr>
          <a:xfrm flipH="1">
            <a:off x="7778496" y="1652016"/>
            <a:ext cx="18288" cy="25298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72B68E5-D983-4657-9E3B-19BE7329F2B4}"/>
              </a:ext>
            </a:extLst>
          </p:cNvPr>
          <p:cNvSpPr/>
          <p:nvPr/>
        </p:nvSpPr>
        <p:spPr>
          <a:xfrm>
            <a:off x="4771644" y="3272028"/>
            <a:ext cx="4014216" cy="4130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D0DC0C-2DF9-44DF-905A-4CABBFA36B89}"/>
              </a:ext>
            </a:extLst>
          </p:cNvPr>
          <p:cNvSpPr/>
          <p:nvPr/>
        </p:nvSpPr>
        <p:spPr>
          <a:xfrm>
            <a:off x="4771644" y="4082796"/>
            <a:ext cx="4014216" cy="4130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C6AC2E-D363-4FAC-9121-154F46A45FF0}"/>
              </a:ext>
            </a:extLst>
          </p:cNvPr>
          <p:cNvGrpSpPr/>
          <p:nvPr/>
        </p:nvGrpSpPr>
        <p:grpSpPr>
          <a:xfrm>
            <a:off x="6175248" y="3090672"/>
            <a:ext cx="813816" cy="1615440"/>
            <a:chOff x="6175248" y="3090672"/>
            <a:chExt cx="813816" cy="161544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6000288-6811-40A3-862E-703E2EA35FBE}"/>
                </a:ext>
              </a:extLst>
            </p:cNvPr>
            <p:cNvSpPr/>
            <p:nvPr/>
          </p:nvSpPr>
          <p:spPr>
            <a:xfrm>
              <a:off x="6175248" y="3090672"/>
              <a:ext cx="813816" cy="484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FFA141-EE97-4D4A-9B16-2E3A37A09738}"/>
                </a:ext>
              </a:extLst>
            </p:cNvPr>
            <p:cNvSpPr/>
            <p:nvPr/>
          </p:nvSpPr>
          <p:spPr>
            <a:xfrm>
              <a:off x="6175248" y="4221480"/>
              <a:ext cx="813816" cy="484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E06992A-B28D-4F7B-BCF4-84B20C0BA9E9}"/>
                </a:ext>
              </a:extLst>
            </p:cNvPr>
            <p:cNvSpPr/>
            <p:nvPr/>
          </p:nvSpPr>
          <p:spPr>
            <a:xfrm flipH="1">
              <a:off x="6245352" y="3538728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530D7A-4EA8-4632-BE30-4D09CEBD8489}"/>
                </a:ext>
              </a:extLst>
            </p:cNvPr>
            <p:cNvSpPr/>
            <p:nvPr/>
          </p:nvSpPr>
          <p:spPr>
            <a:xfrm flipH="1">
              <a:off x="6699504" y="3517392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7190782-697C-4ADF-A636-BC9C6AD4A905}"/>
                </a:ext>
              </a:extLst>
            </p:cNvPr>
            <p:cNvSpPr/>
            <p:nvPr/>
          </p:nvSpPr>
          <p:spPr>
            <a:xfrm flipH="1">
              <a:off x="6352032" y="4056888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B1863B-6EE5-4834-B60F-F08879363845}"/>
                </a:ext>
              </a:extLst>
            </p:cNvPr>
            <p:cNvSpPr/>
            <p:nvPr/>
          </p:nvSpPr>
          <p:spPr>
            <a:xfrm flipH="1">
              <a:off x="6790944" y="4029456"/>
              <a:ext cx="109728" cy="173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0E8E127-C9BE-436D-8A1D-899586762977}"/>
              </a:ext>
            </a:extLst>
          </p:cNvPr>
          <p:cNvSpPr txBox="1"/>
          <p:nvPr/>
        </p:nvSpPr>
        <p:spPr>
          <a:xfrm>
            <a:off x="5102352" y="4989576"/>
            <a:ext cx="3749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Nodes of Ranvier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Occasional gaps in the myelin sheath, big enough to allow AP regeneration</a:t>
            </a:r>
          </a:p>
        </p:txBody>
      </p:sp>
    </p:spTree>
    <p:extLst>
      <p:ext uri="{BB962C8B-B14F-4D97-AF65-F5344CB8AC3E}">
        <p14:creationId xmlns:p14="http://schemas.microsoft.com/office/powerpoint/2010/main" val="16961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6" grpId="0" animBg="1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B4EA-E121-4EEF-AC50-AE58D563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 neuron!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2B14-C3DE-4F45-A75A-BA68B97C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inputs from upstream neurons</a:t>
            </a:r>
          </a:p>
          <a:p>
            <a:r>
              <a:rPr lang="en-US" dirty="0"/>
              <a:t>Generates an AP</a:t>
            </a:r>
          </a:p>
          <a:p>
            <a:r>
              <a:rPr lang="en-US" dirty="0"/>
              <a:t>The AP travels</a:t>
            </a:r>
          </a:p>
          <a:p>
            <a:r>
              <a:rPr lang="en-US" dirty="0"/>
              <a:t>Myelin makes it go fast</a:t>
            </a:r>
          </a:p>
          <a:p>
            <a:r>
              <a:rPr lang="en-US" dirty="0"/>
              <a:t>Drives downstream neurons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A5852-7FF3-4020-9E90-7920F8EA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Bioelectricity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C8B5D-A44D-43AE-A481-F9C3B2AFD216}"/>
              </a:ext>
            </a:extLst>
          </p:cNvPr>
          <p:cNvSpPr/>
          <p:nvPr/>
        </p:nvSpPr>
        <p:spPr>
          <a:xfrm>
            <a:off x="492369" y="2309446"/>
            <a:ext cx="4572000" cy="143021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794EB-F5BD-4EC5-B1D5-F191FF15FEDB}"/>
              </a:ext>
            </a:extLst>
          </p:cNvPr>
          <p:cNvSpPr/>
          <p:nvPr/>
        </p:nvSpPr>
        <p:spPr>
          <a:xfrm>
            <a:off x="492369" y="1688123"/>
            <a:ext cx="6342185" cy="48064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06DC5-F7F5-4F6F-AF1F-56DAAA421F84}"/>
              </a:ext>
            </a:extLst>
          </p:cNvPr>
          <p:cNvSpPr/>
          <p:nvPr/>
        </p:nvSpPr>
        <p:spPr>
          <a:xfrm>
            <a:off x="492369" y="3809999"/>
            <a:ext cx="4677507" cy="48064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EA2-E5A1-440A-BBF7-FB047BE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E431-A316-4FC0-8AF3-D404C161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 single neuron works</a:t>
            </a:r>
          </a:p>
          <a:p>
            <a:r>
              <a:rPr lang="en-US" dirty="0"/>
              <a:t>Lots of neurons – the nervous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BD7B-8458-45C8-871C-FBDAA3E4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2B69-E4B6-4750-B290-80ED5391C427}"/>
              </a:ext>
            </a:extLst>
          </p:cNvPr>
          <p:cNvSpPr/>
          <p:nvPr/>
        </p:nvSpPr>
        <p:spPr>
          <a:xfrm>
            <a:off x="566928" y="2209933"/>
            <a:ext cx="6012775" cy="55473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6" y="3067055"/>
            <a:ext cx="7504470" cy="3198278"/>
          </a:xfrm>
        </p:spPr>
        <p:txBody>
          <a:bodyPr/>
          <a:lstStyle/>
          <a:p>
            <a:r>
              <a:rPr lang="en-US" sz="2000" dirty="0"/>
              <a:t>The brain has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100B neurons.</a:t>
            </a:r>
          </a:p>
          <a:p>
            <a:r>
              <a:rPr lang="en-US" sz="2000" dirty="0"/>
              <a:t>Each dendrite takes inputs from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1000 other neurons and decides when to fire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Each input pulse raises </a:t>
            </a:r>
            <a:r>
              <a:rPr lang="en-US" sz="1800" i="1" dirty="0" err="1"/>
              <a:t>V</a:t>
            </a:r>
            <a:r>
              <a:rPr lang="en-US" sz="1800" baseline="-25000" dirty="0" err="1"/>
              <a:t>mem</a:t>
            </a:r>
            <a:r>
              <a:rPr lang="en-US" sz="1800" dirty="0"/>
              <a:t> slightly; when we hit a threshold we fire</a:t>
            </a:r>
          </a:p>
          <a:p>
            <a:r>
              <a:rPr lang="en-US" sz="2000" dirty="0"/>
              <a:t>An action potential then travels along the axon to the next downstream synapse(s)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089B2F-3EF7-4960-AABE-35684603F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49" y="1377918"/>
            <a:ext cx="2815980" cy="145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09234-0BEA-4D07-9529-D2E71BDF8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49" y="1572652"/>
            <a:ext cx="2815980" cy="14584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0DE368F-179E-4263-8AD2-63D00B52F5C2}"/>
              </a:ext>
            </a:extLst>
          </p:cNvPr>
          <p:cNvSpPr/>
          <p:nvPr/>
        </p:nvSpPr>
        <p:spPr>
          <a:xfrm>
            <a:off x="3327399" y="1227665"/>
            <a:ext cx="1693333" cy="939800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1C243-50D8-41D6-88C4-CA09114E9C60}"/>
              </a:ext>
            </a:extLst>
          </p:cNvPr>
          <p:cNvSpPr txBox="1"/>
          <p:nvPr/>
        </p:nvSpPr>
        <p:spPr>
          <a:xfrm>
            <a:off x="4013200" y="1075265"/>
            <a:ext cx="110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synapse</a:t>
            </a:r>
          </a:p>
        </p:txBody>
      </p:sp>
    </p:spTree>
    <p:extLst>
      <p:ext uri="{BB962C8B-B14F-4D97-AF65-F5344CB8AC3E}">
        <p14:creationId xmlns:p14="http://schemas.microsoft.com/office/powerpoint/2010/main" val="46646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E37A-2A00-449D-BD0B-9A2DEF3A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neurons talk to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6B62-0340-4185-90E3-7B50735E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7" y="2897653"/>
            <a:ext cx="6750084" cy="3276600"/>
          </a:xfrm>
        </p:spPr>
        <p:txBody>
          <a:bodyPr/>
          <a:lstStyle/>
          <a:p>
            <a:r>
              <a:rPr lang="en-US" sz="2400" dirty="0"/>
              <a:t>Driving neuron stores neurotransmitter molecules. 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/>
              <a:t> release them into the synapse</a:t>
            </a:r>
          </a:p>
          <a:p>
            <a:r>
              <a:rPr lang="en-US" sz="2400" dirty="0"/>
              <a:t>Neurotransmitter diffuses across the synapse, binds to receptor proteins</a:t>
            </a:r>
          </a:p>
          <a:p>
            <a:r>
              <a:rPr lang="en-US" sz="2400" dirty="0"/>
              <a:t>Receptor protein acts as an open ion channel, thus allowing a packet of charge to enter or leave it, changes receiver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endParaRPr lang="en-US" sz="2400" dirty="0"/>
          </a:p>
          <a:p>
            <a:r>
              <a:rPr lang="en-US" sz="2400" dirty="0"/>
              <a:t>Cardiac lookahead – some neurons talk with GJs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5F7-C5D0-44B6-9F87-5B8864B5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B9CE48-07C3-4753-90BE-52D390401135}"/>
              </a:ext>
            </a:extLst>
          </p:cNvPr>
          <p:cNvGrpSpPr/>
          <p:nvPr/>
        </p:nvGrpSpPr>
        <p:grpSpPr>
          <a:xfrm>
            <a:off x="3720548" y="1295400"/>
            <a:ext cx="2524540" cy="1653148"/>
            <a:chOff x="6095994" y="1295400"/>
            <a:chExt cx="2524540" cy="16531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2A2558-5284-4B12-9E0B-24BE094F4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9" t="-1" r="415" b="31033"/>
            <a:stretch/>
          </p:blipFill>
          <p:spPr>
            <a:xfrm>
              <a:off x="6095994" y="1295400"/>
              <a:ext cx="1097280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D86D01-D5AD-4EC3-9C8D-E23202459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7786"/>
            <a:stretch/>
          </p:blipFill>
          <p:spPr>
            <a:xfrm>
              <a:off x="7431814" y="1490134"/>
              <a:ext cx="1188720" cy="1458414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37A133-1292-4626-8FD7-CF51AC9E16D7}"/>
                </a:ext>
              </a:extLst>
            </p:cNvPr>
            <p:cNvSpPr/>
            <p:nvPr/>
          </p:nvSpPr>
          <p:spPr>
            <a:xfrm>
              <a:off x="7043524" y="167854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09EA1E-A3A5-4C91-92D9-BF2BD9E1E9C5}"/>
                </a:ext>
              </a:extLst>
            </p:cNvPr>
            <p:cNvSpPr/>
            <p:nvPr/>
          </p:nvSpPr>
          <p:spPr>
            <a:xfrm>
              <a:off x="6967324" y="183094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233B3C-956B-4B7F-B8A7-250D3FF55BCB}"/>
                </a:ext>
              </a:extLst>
            </p:cNvPr>
            <p:cNvSpPr/>
            <p:nvPr/>
          </p:nvSpPr>
          <p:spPr>
            <a:xfrm>
              <a:off x="7195924" y="183094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5A5A16-465E-4417-B675-5BA15CB3C674}"/>
                </a:ext>
              </a:extLst>
            </p:cNvPr>
            <p:cNvSpPr/>
            <p:nvPr/>
          </p:nvSpPr>
          <p:spPr>
            <a:xfrm>
              <a:off x="7119724" y="190714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D3BEEE-69E3-4256-8B48-5E48571B9A42}"/>
              </a:ext>
            </a:extLst>
          </p:cNvPr>
          <p:cNvGrpSpPr/>
          <p:nvPr/>
        </p:nvGrpSpPr>
        <p:grpSpPr>
          <a:xfrm>
            <a:off x="2179053" y="1075265"/>
            <a:ext cx="5147870" cy="1761067"/>
            <a:chOff x="1493249" y="1075265"/>
            <a:chExt cx="5028608" cy="176106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16C89C-19EC-4044-B4E9-CC3A8C32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249" y="1377918"/>
              <a:ext cx="2815980" cy="14584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444290-7371-424C-A55E-F611839F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877" y="1377918"/>
              <a:ext cx="2815980" cy="1458414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3739F2-A566-4E63-B9BA-25B0D12BE8A5}"/>
                </a:ext>
              </a:extLst>
            </p:cNvPr>
            <p:cNvSpPr/>
            <p:nvPr/>
          </p:nvSpPr>
          <p:spPr>
            <a:xfrm>
              <a:off x="3327399" y="1227665"/>
              <a:ext cx="1693333" cy="939800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488336-0424-466D-B298-756BC5F559E8}"/>
                </a:ext>
              </a:extLst>
            </p:cNvPr>
            <p:cNvSpPr txBox="1"/>
            <p:nvPr/>
          </p:nvSpPr>
          <p:spPr>
            <a:xfrm>
              <a:off x="4013200" y="1075265"/>
              <a:ext cx="110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synapse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EA2-E5A1-440A-BBF7-FB047BE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E431-A316-4FC0-8AF3-D404C161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bioelectricity come from?</a:t>
            </a:r>
          </a:p>
          <a:p>
            <a:r>
              <a:rPr lang="en-US" dirty="0"/>
              <a:t>Neurons and working with the nervous system</a:t>
            </a:r>
          </a:p>
          <a:p>
            <a:r>
              <a:rPr lang="en-US" dirty="0"/>
              <a:t>Cardiac bioelectricity</a:t>
            </a:r>
          </a:p>
          <a:p>
            <a:r>
              <a:rPr lang="en-US" dirty="0"/>
              <a:t>Worms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BD7B-8458-45C8-871C-FBDAA3E4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2B69-E4B6-4750-B290-80ED5391C427}"/>
              </a:ext>
            </a:extLst>
          </p:cNvPr>
          <p:cNvSpPr/>
          <p:nvPr/>
        </p:nvSpPr>
        <p:spPr>
          <a:xfrm>
            <a:off x="566928" y="2170176"/>
            <a:ext cx="7351776" cy="55473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6B190-BCF3-4A6D-9F4D-D39205873234}"/>
              </a:ext>
            </a:extLst>
          </p:cNvPr>
          <p:cNvSpPr txBox="1"/>
          <p:nvPr/>
        </p:nvSpPr>
        <p:spPr>
          <a:xfrm>
            <a:off x="3196180" y="3717590"/>
            <a:ext cx="5380892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a single neuron works</a:t>
            </a:r>
          </a:p>
          <a:p>
            <a:r>
              <a:rPr lang="en-US" dirty="0"/>
              <a:t>Lots of neurons – the nervous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9B9CE-A8F7-4E65-8C3C-1DE819FDCE60}"/>
              </a:ext>
            </a:extLst>
          </p:cNvPr>
          <p:cNvSpPr txBox="1"/>
          <p:nvPr/>
        </p:nvSpPr>
        <p:spPr>
          <a:xfrm>
            <a:off x="3196180" y="4766101"/>
            <a:ext cx="5380892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EMG, NCS, SCS, PNS, electroceuticals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3C5A22-9ECD-44DE-A78B-950149962C7E}"/>
              </a:ext>
            </a:extLst>
          </p:cNvPr>
          <p:cNvSpPr/>
          <p:nvPr/>
        </p:nvSpPr>
        <p:spPr>
          <a:xfrm>
            <a:off x="5886626" y="2848708"/>
            <a:ext cx="267989" cy="716482"/>
          </a:xfrm>
          <a:prstGeom prst="downArrow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entral vs peripheral nervous system">
            <a:extLst>
              <a:ext uri="{FF2B5EF4-FFF2-40B4-BE49-F238E27FC236}">
                <a16:creationId xmlns:a16="http://schemas.microsoft.com/office/drawing/2014/main" id="{8C6039E8-3C64-467A-BBD6-E2D3616A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63" y="281414"/>
            <a:ext cx="3642903" cy="60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9E58-3035-4749-8C95-8F06DA6F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42" y="1020724"/>
            <a:ext cx="4079358" cy="4837815"/>
          </a:xfrm>
        </p:spPr>
        <p:txBody>
          <a:bodyPr/>
          <a:lstStyle/>
          <a:p>
            <a:r>
              <a:rPr lang="en-US" sz="2400" dirty="0"/>
              <a:t>Central nervous system (CNS, red)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brain + spinal cord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controls most everything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big mystery</a:t>
            </a:r>
          </a:p>
          <a:p>
            <a:r>
              <a:rPr lang="en-US" sz="2400" dirty="0"/>
              <a:t>Peripheral nervous system (PNS, blue)</a:t>
            </a:r>
          </a:p>
          <a:p>
            <a:pPr lvl="1"/>
            <a:r>
              <a:rPr lang="en-US" sz="2000" dirty="0"/>
              <a:t>everything but the CNS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signals from CNS must usually travel through PNS to do anything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typically 100s of neurons per nerve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electroceuticals target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36981-0A48-465A-A1C7-3B7103F9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511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77F5-DF8D-4C5E-B2E7-1032C41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98D0-A4A0-46A7-84F0-21EB6709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2133600"/>
            <a:ext cx="5181600" cy="3962400"/>
          </a:xfrm>
        </p:spPr>
        <p:txBody>
          <a:bodyPr/>
          <a:lstStyle/>
          <a:p>
            <a:r>
              <a:rPr lang="en-US" dirty="0"/>
              <a:t>What is a reflex?</a:t>
            </a:r>
          </a:p>
          <a:p>
            <a:pPr lvl="1"/>
            <a:r>
              <a:rPr lang="en-US" dirty="0"/>
              <a:t>A sensory nerve detects a signal</a:t>
            </a:r>
          </a:p>
          <a:p>
            <a:pPr lvl="1"/>
            <a:r>
              <a:rPr lang="en-US" dirty="0"/>
              <a:t>Travels into spine</a:t>
            </a:r>
          </a:p>
          <a:p>
            <a:pPr lvl="1"/>
            <a:r>
              <a:rPr lang="en-US" dirty="0"/>
              <a:t>Synapses with a motor nerve to come right back</a:t>
            </a:r>
          </a:p>
          <a:p>
            <a:r>
              <a:rPr lang="en-US" dirty="0"/>
              <a:t>Example: tap under your kneecap and your leg kicks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3580D-9BF1-425A-8904-B1BE0E2F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7498ECB-B85B-45FC-9BA9-F205F31F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2493264" cy="5061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92646-8CBA-4E6B-9D0A-AF4DD61B816B}"/>
              </a:ext>
            </a:extLst>
          </p:cNvPr>
          <p:cNvSpPr txBox="1"/>
          <p:nvPr/>
        </p:nvSpPr>
        <p:spPr>
          <a:xfrm>
            <a:off x="609600" y="6400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Lippincott Ch 11</a:t>
            </a:r>
          </a:p>
        </p:txBody>
      </p:sp>
    </p:spTree>
    <p:extLst>
      <p:ext uri="{BB962C8B-B14F-4D97-AF65-F5344CB8AC3E}">
        <p14:creationId xmlns:p14="http://schemas.microsoft.com/office/powerpoint/2010/main" val="205749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6192-EC77-4AE2-86CC-3B498709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759F-77EF-4550-9FCB-51CFBAA5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refractory period?</a:t>
            </a:r>
          </a:p>
          <a:p>
            <a:r>
              <a:rPr lang="en-US" dirty="0"/>
              <a:t>What does myelin do?</a:t>
            </a:r>
          </a:p>
          <a:p>
            <a:r>
              <a:rPr lang="en-US" dirty="0"/>
              <a:t>What do neurotransmitters do?</a:t>
            </a:r>
          </a:p>
          <a:p>
            <a:r>
              <a:rPr lang="en-US" dirty="0"/>
              <a:t>What is a reflex?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B444-AD88-4C43-939C-447055B4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5954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EA2-E5A1-440A-BBF7-FB047BE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slide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E431-A316-4FC0-8AF3-D404C161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 single neuron works</a:t>
            </a:r>
          </a:p>
          <a:p>
            <a:r>
              <a:rPr lang="en-US" dirty="0"/>
              <a:t>Lots of neurons – the nervous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BD7B-8458-45C8-871C-FBDAA3E4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2B69-E4B6-4750-B290-80ED5391C427}"/>
              </a:ext>
            </a:extLst>
          </p:cNvPr>
          <p:cNvSpPr/>
          <p:nvPr/>
        </p:nvSpPr>
        <p:spPr>
          <a:xfrm>
            <a:off x="566929" y="1693098"/>
            <a:ext cx="4740568" cy="55473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785E-0E77-4EC9-8194-855013E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off cytokine storms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5B72-EB55-427A-B4C7-DBAA5AD0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explain the science here?</a:t>
            </a:r>
          </a:p>
          <a:p>
            <a:pPr lvl="1"/>
            <a:r>
              <a:rPr lang="en-US" dirty="0">
                <a:hlinkClick r:id="rId2"/>
              </a:rPr>
              <a:t>www.setpointmedical.com</a:t>
            </a:r>
            <a:r>
              <a:rPr lang="en-US" dirty="0"/>
              <a:t> (white paper at </a:t>
            </a:r>
            <a:r>
              <a:rPr lang="en-US" dirty="0">
                <a:hlinkClick r:id="rId3"/>
              </a:rPr>
              <a:t>https://setpointmedical.com/sp-content/uploads/2018/09/Setpoint_Medical_White_Paper_digital.pdf</a:t>
            </a:r>
            <a:r>
              <a:rPr lang="en-US" dirty="0"/>
              <a:t> )</a:t>
            </a:r>
          </a:p>
          <a:p>
            <a:pPr lvl="1"/>
            <a:r>
              <a:rPr lang="en-US" dirty="0">
                <a:hlinkClick r:id="rId4"/>
              </a:rPr>
              <a:t>https://spectrum.ieee.org/the-human-os/biomedical/devices/handheld-vagus-nerve-stimulator-gets-emergency-approval-for-covid19-use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D7E6E-90D6-4F57-9FEC-62BE605C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123 -- Bioelectricity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E88D-B36E-4440-ACEB-92B55E3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neurons spike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A53A-14ED-4333-B96C-4465139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CB52BB-458C-4C1F-9373-FEF27044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3309841"/>
            <a:ext cx="2497394" cy="2466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7AC4-8463-4201-A0FD-D42FDDE3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20801"/>
            <a:ext cx="7772400" cy="2294466"/>
          </a:xfrm>
        </p:spPr>
        <p:txBody>
          <a:bodyPr/>
          <a:lstStyle/>
          <a:p>
            <a:r>
              <a:rPr lang="en-US" dirty="0"/>
              <a:t>Nature has built a pretty amazing system</a:t>
            </a:r>
          </a:p>
          <a:p>
            <a:pPr lvl="1"/>
            <a:r>
              <a:rPr lang="en-US" dirty="0"/>
              <a:t>By altering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/>
              <a:t>K</a:t>
            </a:r>
            <a:r>
              <a:rPr lang="en-US" dirty="0"/>
              <a:t>, we can quickly swing between -89mV and +77mV</a:t>
            </a:r>
          </a:p>
          <a:p>
            <a:pPr lvl="1"/>
            <a:r>
              <a:rPr lang="en-US" dirty="0"/>
              <a:t>We can build any waveshape by suitably altering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/>
              <a:t>K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DD9C68-528C-43C4-8462-68F46A55871D}"/>
              </a:ext>
            </a:extLst>
          </p:cNvPr>
          <p:cNvGrpSpPr/>
          <p:nvPr/>
        </p:nvGrpSpPr>
        <p:grpSpPr>
          <a:xfrm>
            <a:off x="1037139" y="3288792"/>
            <a:ext cx="4362422" cy="2053399"/>
            <a:chOff x="4710996" y="3208866"/>
            <a:chExt cx="4362422" cy="20533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9EB5D9-3C0A-4C70-B51D-0FFD9EDBA816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89" y="3615267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3385A2F-2539-40CE-8C3D-6B56696AB852}"/>
                </a:ext>
              </a:extLst>
            </p:cNvPr>
            <p:cNvSpPr/>
            <p:nvPr/>
          </p:nvSpPr>
          <p:spPr>
            <a:xfrm>
              <a:off x="5202066" y="4030133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1D861F-AA4A-4D8F-887B-B9EE288B66DF}"/>
                </a:ext>
              </a:extLst>
            </p:cNvPr>
            <p:cNvCxnSpPr>
              <a:cxnSpLocks/>
            </p:cNvCxnSpPr>
            <p:nvPr/>
          </p:nvCxnSpPr>
          <p:spPr>
            <a:xfrm>
              <a:off x="5037667" y="5206996"/>
              <a:ext cx="330552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26D572-0EBF-426B-8BA8-91972C42E1F0}"/>
                </a:ext>
              </a:extLst>
            </p:cNvPr>
            <p:cNvGrpSpPr/>
            <p:nvPr/>
          </p:nvGrpSpPr>
          <p:grpSpPr>
            <a:xfrm>
              <a:off x="5777795" y="4754812"/>
              <a:ext cx="926979" cy="339713"/>
              <a:chOff x="5892800" y="3496733"/>
              <a:chExt cx="852363" cy="31183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474F506-BCB5-4B6E-893F-5C1A330E356E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38729AA-524A-423F-9B66-31F08E819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39335B-BA3B-4354-A794-7174D3573614}"/>
                  </a:ext>
                </a:extLst>
              </p:cNvPr>
              <p:cNvSpPr txBox="1"/>
              <p:nvPr/>
            </p:nvSpPr>
            <p:spPr>
              <a:xfrm>
                <a:off x="6214533" y="3554300"/>
                <a:ext cx="530630" cy="2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77mV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9407EBC-9ABA-495E-9BE3-92B345F6D7DD}"/>
                </a:ext>
              </a:extLst>
            </p:cNvPr>
            <p:cNvGrpSpPr/>
            <p:nvPr/>
          </p:nvGrpSpPr>
          <p:grpSpPr>
            <a:xfrm>
              <a:off x="7005461" y="4732864"/>
              <a:ext cx="975758" cy="348966"/>
              <a:chOff x="5892800" y="3496733"/>
              <a:chExt cx="975758" cy="34896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7FF70F0-CC7D-4595-834C-8E7C5D96AC5C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DAB7A43-651D-4A0F-830C-9E3A1097B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CCD92B8-D669-4917-91CF-A1FF6C128FB7}"/>
                  </a:ext>
                </a:extLst>
              </p:cNvPr>
              <p:cNvSpPr txBox="1"/>
              <p:nvPr/>
            </p:nvSpPr>
            <p:spPr>
              <a:xfrm>
                <a:off x="6214533" y="35687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-89mV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AC1A4A0-F030-42E2-BA17-D42AB7CB47B6}"/>
                </a:ext>
              </a:extLst>
            </p:cNvPr>
            <p:cNvGrpSpPr/>
            <p:nvPr/>
          </p:nvGrpSpPr>
          <p:grpSpPr>
            <a:xfrm>
              <a:off x="8097660" y="4732864"/>
              <a:ext cx="975758" cy="387066"/>
              <a:chOff x="5892800" y="3496733"/>
              <a:chExt cx="975758" cy="387066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019D94D-CEE7-41C4-88A0-5ADF560768D5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9ED61DB-B174-4F03-96C2-4FE2A7E93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3836C92-0C29-43BB-B271-63ED1E17ACA8}"/>
                  </a:ext>
                </a:extLst>
              </p:cNvPr>
              <p:cNvSpPr txBox="1"/>
              <p:nvPr/>
            </p:nvSpPr>
            <p:spPr>
              <a:xfrm>
                <a:off x="6214533" y="36068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-71mV</a:t>
                </a: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AC33FC-23FB-4564-847F-54ED4942D599}"/>
                </a:ext>
              </a:extLst>
            </p:cNvPr>
            <p:cNvCxnSpPr>
              <a:cxnSpLocks/>
            </p:cNvCxnSpPr>
            <p:nvPr/>
          </p:nvCxnSpPr>
          <p:spPr>
            <a:xfrm>
              <a:off x="6014864" y="4834465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80C9A3-3C5D-4F12-A042-7D129476D887}"/>
                </a:ext>
              </a:extLst>
            </p:cNvPr>
            <p:cNvCxnSpPr>
              <a:cxnSpLocks/>
            </p:cNvCxnSpPr>
            <p:nvPr/>
          </p:nvCxnSpPr>
          <p:spPr>
            <a:xfrm>
              <a:off x="7234066" y="4842926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C029D7-A47A-4DAB-B57D-EA23D38821D9}"/>
                </a:ext>
              </a:extLst>
            </p:cNvPr>
            <p:cNvCxnSpPr>
              <a:cxnSpLocks/>
            </p:cNvCxnSpPr>
            <p:nvPr/>
          </p:nvCxnSpPr>
          <p:spPr>
            <a:xfrm>
              <a:off x="8334731" y="4842931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34594DB-7DFA-44BE-AB2E-189D414A6DE2}"/>
                </a:ext>
              </a:extLst>
            </p:cNvPr>
            <p:cNvGrpSpPr/>
            <p:nvPr/>
          </p:nvGrpSpPr>
          <p:grpSpPr>
            <a:xfrm>
              <a:off x="5642329" y="3852332"/>
              <a:ext cx="381000" cy="685800"/>
              <a:chOff x="5562600" y="3429000"/>
              <a:chExt cx="381000" cy="68580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9A3A3BE-F8FF-4CD3-B6F4-0EEC3F154D5D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2964F4D-B34C-4B69-B382-153F9D5A9880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080D50D-4360-4499-982F-814EB4FD838B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E39544-1C67-4991-B01E-DDDEB89A8D0E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13C5A22-5438-430C-88E2-E5E749B7DD4D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D98E3F-9A95-40B2-8B72-0E7FF3046876}"/>
                </a:ext>
              </a:extLst>
            </p:cNvPr>
            <p:cNvCxnSpPr>
              <a:cxnSpLocks/>
            </p:cNvCxnSpPr>
            <p:nvPr/>
          </p:nvCxnSpPr>
          <p:spPr>
            <a:xfrm>
              <a:off x="6014862" y="4521200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00D9ED-7DCD-4C7C-8A81-1E3CBB9AA5C4}"/>
                </a:ext>
              </a:extLst>
            </p:cNvPr>
            <p:cNvGrpSpPr/>
            <p:nvPr/>
          </p:nvGrpSpPr>
          <p:grpSpPr>
            <a:xfrm>
              <a:off x="6844595" y="3852330"/>
              <a:ext cx="381000" cy="685800"/>
              <a:chOff x="5562600" y="3429000"/>
              <a:chExt cx="381000" cy="68580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813D11B-87F1-4FD1-AC4C-4AD19269B641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6557850-1751-4052-B19C-4D76730B2200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35F981A-0E17-4631-8A6F-6D21F9C9F2AA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C80E723-4A8A-4104-BC60-DFDA68512CFF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EF59122-9E52-433F-9320-4DFEA5B6B51B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4445CC-C69E-464D-BAF3-D54E464BA895}"/>
                </a:ext>
              </a:extLst>
            </p:cNvPr>
            <p:cNvCxnSpPr>
              <a:cxnSpLocks/>
            </p:cNvCxnSpPr>
            <p:nvPr/>
          </p:nvCxnSpPr>
          <p:spPr>
            <a:xfrm>
              <a:off x="7217128" y="452119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7A96088-AD4D-46E6-91F7-577A40EB81DF}"/>
                </a:ext>
              </a:extLst>
            </p:cNvPr>
            <p:cNvGrpSpPr/>
            <p:nvPr/>
          </p:nvGrpSpPr>
          <p:grpSpPr>
            <a:xfrm>
              <a:off x="7962199" y="3852327"/>
              <a:ext cx="381000" cy="685800"/>
              <a:chOff x="5562600" y="3429000"/>
              <a:chExt cx="381000" cy="68580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8AED6F-54A6-4339-988A-15B19C0D78E7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46AC40-A1B4-4FCE-AA1D-14A6E13CDC8F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8BFB6B0-6482-4F6A-95A2-E79BEED733AB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B45505-7B6E-4A64-927E-01E5F9F25D33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EF58C0F-884A-4CAA-AC15-6F6648CEED85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5E3479-9C76-47EB-A887-82B8F398968E}"/>
                </a:ext>
              </a:extLst>
            </p:cNvPr>
            <p:cNvCxnSpPr>
              <a:cxnSpLocks/>
            </p:cNvCxnSpPr>
            <p:nvPr/>
          </p:nvCxnSpPr>
          <p:spPr>
            <a:xfrm>
              <a:off x="8334732" y="452119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B34681-5D3B-4635-970A-537B7695C09A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632197"/>
              <a:ext cx="3110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F6BC3E1-6D3A-4E1B-89FA-8C3267035891}"/>
                </a:ext>
              </a:extLst>
            </p:cNvPr>
            <p:cNvCxnSpPr>
              <a:cxnSpLocks/>
            </p:cNvCxnSpPr>
            <p:nvPr/>
          </p:nvCxnSpPr>
          <p:spPr>
            <a:xfrm>
              <a:off x="5811657" y="364066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BA98317-2F0A-46F1-BEF8-BC5A669A520B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23" y="365759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879772-7C38-4920-9B92-8CF2E58089D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056" y="364913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73287E4-2C68-4DD0-833F-1E6358547474}"/>
                </a:ext>
              </a:extLst>
            </p:cNvPr>
            <p:cNvSpPr txBox="1"/>
            <p:nvPr/>
          </p:nvSpPr>
          <p:spPr>
            <a:xfrm>
              <a:off x="5222369" y="4800600"/>
              <a:ext cx="795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ECF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97B69E-B789-400E-AA0E-4E63D682C66C}"/>
                </a:ext>
              </a:extLst>
            </p:cNvPr>
            <p:cNvSpPr txBox="1"/>
            <p:nvPr/>
          </p:nvSpPr>
          <p:spPr>
            <a:xfrm>
              <a:off x="6539798" y="3208866"/>
              <a:ext cx="795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ICF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8F721A-585F-4878-9386-056A81FA8E23}"/>
                </a:ext>
              </a:extLst>
            </p:cNvPr>
            <p:cNvSpPr txBox="1"/>
            <p:nvPr/>
          </p:nvSpPr>
          <p:spPr>
            <a:xfrm>
              <a:off x="6014859" y="3928530"/>
              <a:ext cx="3847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G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602EEC1-ABF0-4415-9CB9-E66588E4D423}"/>
                </a:ext>
              </a:extLst>
            </p:cNvPr>
            <p:cNvSpPr txBox="1"/>
            <p:nvPr/>
          </p:nvSpPr>
          <p:spPr>
            <a:xfrm>
              <a:off x="7166326" y="3911596"/>
              <a:ext cx="3093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/>
                <a:t>G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0BCC1F-5CBD-44B3-B0F9-7302F6F1102A}"/>
                </a:ext>
              </a:extLst>
            </p:cNvPr>
            <p:cNvSpPr txBox="1"/>
            <p:nvPr/>
          </p:nvSpPr>
          <p:spPr>
            <a:xfrm>
              <a:off x="8351659" y="3928530"/>
              <a:ext cx="34785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G</a:t>
              </a:r>
              <a:r>
                <a:rPr lang="en-US" sz="2000" baseline="-25000" dirty="0" err="1"/>
                <a:t>Cl</a:t>
              </a:r>
              <a:endParaRPr lang="en-US" sz="20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A1877B3-F972-49D6-8853-9AE082814143}"/>
                </a:ext>
              </a:extLst>
            </p:cNvPr>
            <p:cNvCxnSpPr>
              <a:cxnSpLocks/>
            </p:cNvCxnSpPr>
            <p:nvPr/>
          </p:nvCxnSpPr>
          <p:spPr>
            <a:xfrm>
              <a:off x="5341766" y="42164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98477B-1D13-48D2-B2CB-DA9795F68551}"/>
                </a:ext>
              </a:extLst>
            </p:cNvPr>
            <p:cNvCxnSpPr>
              <a:cxnSpLocks/>
            </p:cNvCxnSpPr>
            <p:nvPr/>
          </p:nvCxnSpPr>
          <p:spPr>
            <a:xfrm>
              <a:off x="5032723" y="3606798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F97A3AA-EC64-4AE7-9B50-2E429F75BFB5}"/>
                </a:ext>
              </a:extLst>
            </p:cNvPr>
            <p:cNvSpPr/>
            <p:nvPr/>
          </p:nvSpPr>
          <p:spPr>
            <a:xfrm>
              <a:off x="4888800" y="4021664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01156EA-1DBE-414C-8033-6E43327BCCB3}"/>
                </a:ext>
              </a:extLst>
            </p:cNvPr>
            <p:cNvCxnSpPr>
              <a:cxnSpLocks/>
            </p:cNvCxnSpPr>
            <p:nvPr/>
          </p:nvCxnSpPr>
          <p:spPr>
            <a:xfrm>
              <a:off x="5028500" y="4207931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D4EB1F7-8DA2-448F-8AA3-BD1B3F8B2CAB}"/>
                </a:ext>
              </a:extLst>
            </p:cNvPr>
            <p:cNvSpPr txBox="1"/>
            <p:nvPr/>
          </p:nvSpPr>
          <p:spPr>
            <a:xfrm>
              <a:off x="4710996" y="3682994"/>
              <a:ext cx="28373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I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3A54E8D-6636-4FE4-BEBB-34B45A7DACC4}"/>
                </a:ext>
              </a:extLst>
            </p:cNvPr>
            <p:cNvSpPr txBox="1"/>
            <p:nvPr/>
          </p:nvSpPr>
          <p:spPr>
            <a:xfrm>
              <a:off x="5354462" y="3674529"/>
              <a:ext cx="20839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/>
                <a:t>I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E616DF1-415D-4339-A772-A87852B9553F}"/>
                  </a:ext>
                </a:extLst>
              </p:cNvPr>
              <p:cNvSpPr/>
              <p:nvPr/>
            </p:nvSpPr>
            <p:spPr>
              <a:xfrm>
                <a:off x="2529887" y="4550319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E616DF1-415D-4339-A772-A87852B9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87" y="4550319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639B1F5-5D0C-4F18-9687-EACA44720E57}"/>
                  </a:ext>
                </a:extLst>
              </p:cNvPr>
              <p:cNvSpPr/>
              <p:nvPr/>
            </p:nvSpPr>
            <p:spPr>
              <a:xfrm>
                <a:off x="3787161" y="4551120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639B1F5-5D0C-4F18-9687-EACA44720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61" y="4551120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1C8519C-850D-4EF1-819B-B680E9AC90A1}"/>
                  </a:ext>
                </a:extLst>
              </p:cNvPr>
              <p:cNvSpPr/>
              <p:nvPr/>
            </p:nvSpPr>
            <p:spPr>
              <a:xfrm>
                <a:off x="4924166" y="4615859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1C8519C-850D-4EF1-819B-B680E9AC9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66" y="4615859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4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E88D-B36E-4440-ACEB-92B55E39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867"/>
            <a:ext cx="7772400" cy="1143000"/>
          </a:xfrm>
        </p:spPr>
        <p:txBody>
          <a:bodyPr/>
          <a:lstStyle/>
          <a:p>
            <a:r>
              <a:rPr lang="en-US" dirty="0"/>
              <a:t>How neurons spike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A53A-14ED-4333-B96C-4465139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CB52BB-458C-4C1F-9373-FEF27044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3309841"/>
            <a:ext cx="2497394" cy="2466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7AC4-8463-4201-A0FD-D42FDDE3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20801"/>
            <a:ext cx="7772400" cy="2294466"/>
          </a:xfrm>
        </p:spPr>
        <p:txBody>
          <a:bodyPr/>
          <a:lstStyle/>
          <a:p>
            <a:r>
              <a:rPr lang="en-US" dirty="0"/>
              <a:t>If you were to guess, how do you think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/>
              <a:t>K</a:t>
            </a:r>
            <a:r>
              <a:rPr lang="en-US" dirty="0"/>
              <a:t> change over the course of a spike? Draw it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F6F705-888F-4A0E-B26B-F4A17D12ED90}"/>
              </a:ext>
            </a:extLst>
          </p:cNvPr>
          <p:cNvGrpSpPr/>
          <p:nvPr/>
        </p:nvGrpSpPr>
        <p:grpSpPr>
          <a:xfrm>
            <a:off x="1018851" y="3398520"/>
            <a:ext cx="4362422" cy="2053399"/>
            <a:chOff x="4710996" y="3208866"/>
            <a:chExt cx="4362422" cy="20533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8A46FB-868D-4966-A4FF-25BD161F839B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89" y="3615267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DE0716D-F6E4-4C37-A225-1A380B6969A2}"/>
                </a:ext>
              </a:extLst>
            </p:cNvPr>
            <p:cNvSpPr/>
            <p:nvPr/>
          </p:nvSpPr>
          <p:spPr>
            <a:xfrm>
              <a:off x="5202066" y="4030133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FA6A8A-A25B-4C83-94AF-0D2D63BA55E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667" y="5206996"/>
              <a:ext cx="330552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BC3334-6A6A-429B-877C-5408368AC665}"/>
                </a:ext>
              </a:extLst>
            </p:cNvPr>
            <p:cNvGrpSpPr/>
            <p:nvPr/>
          </p:nvGrpSpPr>
          <p:grpSpPr>
            <a:xfrm>
              <a:off x="5777795" y="4754797"/>
              <a:ext cx="926979" cy="377814"/>
              <a:chOff x="5892800" y="3496733"/>
              <a:chExt cx="852363" cy="34680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BCA7C6C-8861-4375-9054-E7500A64A0B3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3FDB956-D2D2-439E-B9B8-78365343D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49A2041-79B9-47FA-AA85-6C1CE8360285}"/>
                  </a:ext>
                </a:extLst>
              </p:cNvPr>
              <p:cNvSpPr txBox="1"/>
              <p:nvPr/>
            </p:nvSpPr>
            <p:spPr>
              <a:xfrm>
                <a:off x="6214533" y="3589275"/>
                <a:ext cx="530630" cy="2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77mV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0E6C773-AABB-4418-99FC-EAD3FCDC96DB}"/>
                </a:ext>
              </a:extLst>
            </p:cNvPr>
            <p:cNvGrpSpPr/>
            <p:nvPr/>
          </p:nvGrpSpPr>
          <p:grpSpPr>
            <a:xfrm>
              <a:off x="7005461" y="4732864"/>
              <a:ext cx="975758" cy="336266"/>
              <a:chOff x="5892800" y="3496733"/>
              <a:chExt cx="975758" cy="33626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D369B99-0A02-4B3A-AF2E-A569E3DADFB7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5D2F819-E902-43EB-AC91-4B315E798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81F88AC-B745-43F6-BD38-779B037B8765}"/>
                  </a:ext>
                </a:extLst>
              </p:cNvPr>
              <p:cNvSpPr txBox="1"/>
              <p:nvPr/>
            </p:nvSpPr>
            <p:spPr>
              <a:xfrm>
                <a:off x="6214533" y="35560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-89mV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740C1DB-7499-4D3F-A862-F31685004C73}"/>
                </a:ext>
              </a:extLst>
            </p:cNvPr>
            <p:cNvGrpSpPr/>
            <p:nvPr/>
          </p:nvGrpSpPr>
          <p:grpSpPr>
            <a:xfrm>
              <a:off x="8097660" y="4732864"/>
              <a:ext cx="975758" cy="361666"/>
              <a:chOff x="5892800" y="3496733"/>
              <a:chExt cx="975758" cy="361666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3E9833-4C33-4672-8C68-3F7DAFF92272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37A1FE1-2F3F-4621-8D49-FDAC078DA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BB450A-30F5-4871-920A-692992E0A219}"/>
                  </a:ext>
                </a:extLst>
              </p:cNvPr>
              <p:cNvSpPr txBox="1"/>
              <p:nvPr/>
            </p:nvSpPr>
            <p:spPr>
              <a:xfrm>
                <a:off x="6214533" y="35814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-71mV</a:t>
                </a: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6A643D-36A7-4A5B-AA91-993540B61082}"/>
                </a:ext>
              </a:extLst>
            </p:cNvPr>
            <p:cNvCxnSpPr>
              <a:cxnSpLocks/>
            </p:cNvCxnSpPr>
            <p:nvPr/>
          </p:nvCxnSpPr>
          <p:spPr>
            <a:xfrm>
              <a:off x="6014864" y="4834465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706F3E-D387-4878-891E-461801EC2012}"/>
                </a:ext>
              </a:extLst>
            </p:cNvPr>
            <p:cNvCxnSpPr>
              <a:cxnSpLocks/>
            </p:cNvCxnSpPr>
            <p:nvPr/>
          </p:nvCxnSpPr>
          <p:spPr>
            <a:xfrm>
              <a:off x="7234066" y="4842926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4A54A98-C285-401E-8B0E-55FEEA2B39DD}"/>
                </a:ext>
              </a:extLst>
            </p:cNvPr>
            <p:cNvCxnSpPr>
              <a:cxnSpLocks/>
            </p:cNvCxnSpPr>
            <p:nvPr/>
          </p:nvCxnSpPr>
          <p:spPr>
            <a:xfrm>
              <a:off x="8334731" y="4842931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18AAB58-D224-4123-97C9-EFAC9B98A854}"/>
                </a:ext>
              </a:extLst>
            </p:cNvPr>
            <p:cNvGrpSpPr/>
            <p:nvPr/>
          </p:nvGrpSpPr>
          <p:grpSpPr>
            <a:xfrm>
              <a:off x="5642329" y="3852332"/>
              <a:ext cx="381000" cy="685800"/>
              <a:chOff x="5562600" y="3429000"/>
              <a:chExt cx="381000" cy="68580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C64FC7A-4E41-4849-80C2-30A4FD1943EE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C260337-36C4-4A77-83D1-5125288571E0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F8A144D-0A19-4606-8736-C76CA84EC44B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B5D8D2B-7054-4E9C-941B-AA7E5A3330C2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C5C6644-3645-4682-AF50-194E4884DE4E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628AAC-C494-42AB-AD50-E4EF5728744E}"/>
                </a:ext>
              </a:extLst>
            </p:cNvPr>
            <p:cNvCxnSpPr>
              <a:cxnSpLocks/>
            </p:cNvCxnSpPr>
            <p:nvPr/>
          </p:nvCxnSpPr>
          <p:spPr>
            <a:xfrm>
              <a:off x="6014862" y="4521200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07720B6-9FB1-439A-93FF-62E4DA9A6356}"/>
                </a:ext>
              </a:extLst>
            </p:cNvPr>
            <p:cNvGrpSpPr/>
            <p:nvPr/>
          </p:nvGrpSpPr>
          <p:grpSpPr>
            <a:xfrm>
              <a:off x="6844595" y="3852330"/>
              <a:ext cx="381000" cy="685800"/>
              <a:chOff x="5562600" y="3429000"/>
              <a:chExt cx="381000" cy="68580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D8BA6FC-8DEC-4274-B922-5552B5F52FFD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9899AB1-734C-4332-ABAF-30DC761C6FD3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28DB7DD-8372-459D-99D7-FC000B44EC8E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9B16F25-0EE6-4154-A63F-D01A032B5601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7C08EFF-39AD-4D56-9088-32905DFA03E7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7F6FEA2-32EC-4B72-AF6F-41F53A00D4AE}"/>
                </a:ext>
              </a:extLst>
            </p:cNvPr>
            <p:cNvCxnSpPr>
              <a:cxnSpLocks/>
            </p:cNvCxnSpPr>
            <p:nvPr/>
          </p:nvCxnSpPr>
          <p:spPr>
            <a:xfrm>
              <a:off x="7217128" y="452119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36DFF3-D17B-4913-97D7-ED6AF63EC40D}"/>
                </a:ext>
              </a:extLst>
            </p:cNvPr>
            <p:cNvGrpSpPr/>
            <p:nvPr/>
          </p:nvGrpSpPr>
          <p:grpSpPr>
            <a:xfrm>
              <a:off x="7962199" y="3852327"/>
              <a:ext cx="381000" cy="685800"/>
              <a:chOff x="5562600" y="3429000"/>
              <a:chExt cx="381000" cy="68580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B966DDB-8247-4A52-A864-23B1FA964C3E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CE18AB9-970E-4B22-AD98-2D9391E5C3C0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BFF203F-15F8-44E4-9F0C-89B2F90F7B44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1264FD-3AD6-4886-9469-BD848660A31D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056B529-055B-4594-8CA0-8FF9F8FF54B0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ABABF84-2FDE-4E0F-B771-F3E27B96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334732" y="452119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00A246F-FBFA-4BDF-BAF4-930E60D4B879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632197"/>
              <a:ext cx="3110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791FBB-2B14-436E-8AC4-8EFF07E79AF5}"/>
                </a:ext>
              </a:extLst>
            </p:cNvPr>
            <p:cNvCxnSpPr>
              <a:cxnSpLocks/>
            </p:cNvCxnSpPr>
            <p:nvPr/>
          </p:nvCxnSpPr>
          <p:spPr>
            <a:xfrm>
              <a:off x="5811657" y="364066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091981-1968-4B6D-A831-AF5B4909F85F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23" y="365759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3008AB-5F31-4C96-8713-0195AB73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123056" y="364913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E907EF-7E59-4DA6-ACD3-A3B2D8C8B821}"/>
                </a:ext>
              </a:extLst>
            </p:cNvPr>
            <p:cNvSpPr txBox="1"/>
            <p:nvPr/>
          </p:nvSpPr>
          <p:spPr>
            <a:xfrm>
              <a:off x="5222369" y="4800600"/>
              <a:ext cx="795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ECF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E8A5419-99C4-4B7F-B8C2-B8D0A98D8C84}"/>
                </a:ext>
              </a:extLst>
            </p:cNvPr>
            <p:cNvSpPr txBox="1"/>
            <p:nvPr/>
          </p:nvSpPr>
          <p:spPr>
            <a:xfrm>
              <a:off x="6539798" y="3208866"/>
              <a:ext cx="795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ICF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549B61-E8FA-4D1C-98EF-F1E282F5D07E}"/>
                </a:ext>
              </a:extLst>
            </p:cNvPr>
            <p:cNvSpPr txBox="1"/>
            <p:nvPr/>
          </p:nvSpPr>
          <p:spPr>
            <a:xfrm>
              <a:off x="6014859" y="3928530"/>
              <a:ext cx="3847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G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252AB2-3614-4E0E-818F-72A5240C6491}"/>
                </a:ext>
              </a:extLst>
            </p:cNvPr>
            <p:cNvSpPr txBox="1"/>
            <p:nvPr/>
          </p:nvSpPr>
          <p:spPr>
            <a:xfrm>
              <a:off x="7166326" y="3911596"/>
              <a:ext cx="3093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/>
                <a:t>G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4FC4EE-55AA-4724-9127-8805A107AC95}"/>
                </a:ext>
              </a:extLst>
            </p:cNvPr>
            <p:cNvSpPr txBox="1"/>
            <p:nvPr/>
          </p:nvSpPr>
          <p:spPr>
            <a:xfrm>
              <a:off x="8351659" y="3928530"/>
              <a:ext cx="34785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G</a:t>
              </a:r>
              <a:r>
                <a:rPr lang="en-US" sz="2000" baseline="-25000" dirty="0" err="1"/>
                <a:t>Cl</a:t>
              </a:r>
              <a:endParaRPr lang="en-US" sz="20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86799A8-2D2E-435D-98EC-924CB4CFC685}"/>
                </a:ext>
              </a:extLst>
            </p:cNvPr>
            <p:cNvCxnSpPr>
              <a:cxnSpLocks/>
            </p:cNvCxnSpPr>
            <p:nvPr/>
          </p:nvCxnSpPr>
          <p:spPr>
            <a:xfrm>
              <a:off x="5341766" y="42164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B05B9F-83BD-4A4C-8402-BCD82F5A9985}"/>
                </a:ext>
              </a:extLst>
            </p:cNvPr>
            <p:cNvCxnSpPr>
              <a:cxnSpLocks/>
            </p:cNvCxnSpPr>
            <p:nvPr/>
          </p:nvCxnSpPr>
          <p:spPr>
            <a:xfrm>
              <a:off x="5032723" y="3606798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4B1DA65-E7F3-47C2-9CB4-E0BFA7583D62}"/>
                </a:ext>
              </a:extLst>
            </p:cNvPr>
            <p:cNvSpPr/>
            <p:nvPr/>
          </p:nvSpPr>
          <p:spPr>
            <a:xfrm>
              <a:off x="4888800" y="4021664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1391B7-8761-4364-BAB9-B61E847481EE}"/>
                </a:ext>
              </a:extLst>
            </p:cNvPr>
            <p:cNvCxnSpPr>
              <a:cxnSpLocks/>
            </p:cNvCxnSpPr>
            <p:nvPr/>
          </p:nvCxnSpPr>
          <p:spPr>
            <a:xfrm>
              <a:off x="5028500" y="4207931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9E08464-791D-4665-891C-BA6623FEA7DF}"/>
                </a:ext>
              </a:extLst>
            </p:cNvPr>
            <p:cNvSpPr txBox="1"/>
            <p:nvPr/>
          </p:nvSpPr>
          <p:spPr>
            <a:xfrm>
              <a:off x="4710996" y="3682994"/>
              <a:ext cx="28373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I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374377C-0A06-46F8-AB90-9144C82F7FA3}"/>
                </a:ext>
              </a:extLst>
            </p:cNvPr>
            <p:cNvSpPr txBox="1"/>
            <p:nvPr/>
          </p:nvSpPr>
          <p:spPr>
            <a:xfrm>
              <a:off x="5354462" y="3674529"/>
              <a:ext cx="20839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/>
                <a:t>I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F330042-3CA4-4F32-8A43-7C8CA953A987}"/>
                  </a:ext>
                </a:extLst>
              </p:cNvPr>
              <p:cNvSpPr/>
              <p:nvPr/>
            </p:nvSpPr>
            <p:spPr>
              <a:xfrm>
                <a:off x="2507439" y="4700201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F330042-3CA4-4F32-8A43-7C8CA953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39" y="4700201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E4C06BE-E671-47A2-B702-0BE851A81FC4}"/>
                  </a:ext>
                </a:extLst>
              </p:cNvPr>
              <p:cNvSpPr/>
              <p:nvPr/>
            </p:nvSpPr>
            <p:spPr>
              <a:xfrm>
                <a:off x="3764713" y="4675602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E4C06BE-E671-47A2-B702-0BE851A81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13" y="4675602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B6E7204-81B7-43E5-A44A-565EC53F877B}"/>
                  </a:ext>
                </a:extLst>
              </p:cNvPr>
              <p:cNvSpPr/>
              <p:nvPr/>
            </p:nvSpPr>
            <p:spPr>
              <a:xfrm>
                <a:off x="4901718" y="4651441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B6E7204-81B7-43E5-A44A-565EC53F8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18" y="4651441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46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E88D-B36E-4440-ACEB-92B55E39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867"/>
            <a:ext cx="7772400" cy="1143000"/>
          </a:xfrm>
        </p:spPr>
        <p:txBody>
          <a:bodyPr/>
          <a:lstStyle/>
          <a:p>
            <a:r>
              <a:rPr lang="en-US" dirty="0"/>
              <a:t>How neurons spike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A53A-14ED-4333-B96C-4465139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CB52BB-458C-4C1F-9373-FEF27044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72" y="2892113"/>
            <a:ext cx="2497394" cy="2466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7AC4-8463-4201-A0FD-D42FDDE3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4" y="1337742"/>
            <a:ext cx="5235479" cy="1766664"/>
          </a:xfrm>
        </p:spPr>
        <p:txBody>
          <a:bodyPr/>
          <a:lstStyle/>
          <a:p>
            <a:r>
              <a:rPr lang="en-US" sz="2400" dirty="0"/>
              <a:t>If you were to guess, how do you think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baseline="-25000" dirty="0"/>
              <a:t>K</a:t>
            </a:r>
            <a:r>
              <a:rPr lang="en-US" sz="2400" dirty="0"/>
              <a:t> change over the course of a spike? Draw it</a:t>
            </a:r>
          </a:p>
          <a:p>
            <a:pPr lvl="1">
              <a:spcBef>
                <a:spcPts val="0"/>
              </a:spcBef>
            </a:pPr>
            <a:r>
              <a:rPr lang="en-US" sz="2000" i="1" dirty="0" err="1"/>
              <a:t>V</a:t>
            </a:r>
            <a:r>
              <a:rPr lang="en-US" sz="2000" baseline="30000" dirty="0" err="1"/>
              <a:t>N</a:t>
            </a:r>
            <a:r>
              <a:rPr lang="en-US" sz="2000" baseline="-25000" dirty="0" err="1"/>
              <a:t>Na</a:t>
            </a:r>
            <a:r>
              <a:rPr lang="en-US" sz="2000" dirty="0"/>
              <a:t>=+54mV; </a:t>
            </a:r>
            <a:r>
              <a:rPr lang="en-US" sz="2000" i="1" dirty="0"/>
              <a:t>V</a:t>
            </a:r>
            <a:r>
              <a:rPr lang="en-US" sz="2000" baseline="30000" dirty="0"/>
              <a:t>N</a:t>
            </a:r>
            <a:r>
              <a:rPr lang="en-US" sz="2000" baseline="-25000" dirty="0"/>
              <a:t>K</a:t>
            </a:r>
            <a:r>
              <a:rPr lang="en-US" sz="2000" dirty="0"/>
              <a:t>=-90mV; </a:t>
            </a:r>
            <a:r>
              <a:rPr lang="en-US" sz="2000" i="1" dirty="0" err="1"/>
              <a:t>V</a:t>
            </a:r>
            <a:r>
              <a:rPr lang="en-US" sz="2000" baseline="30000" dirty="0" err="1"/>
              <a:t>N</a:t>
            </a:r>
            <a:r>
              <a:rPr lang="en-US" sz="2000" baseline="-25000" dirty="0" err="1"/>
              <a:t>Cl</a:t>
            </a:r>
            <a:r>
              <a:rPr lang="en-US" sz="2000" dirty="0"/>
              <a:t>=-70mV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1395FBD-A57A-433C-9C6A-D5354DB58959}"/>
              </a:ext>
            </a:extLst>
          </p:cNvPr>
          <p:cNvSpPr/>
          <p:nvPr/>
        </p:nvSpPr>
        <p:spPr>
          <a:xfrm rot="16200000">
            <a:off x="5493438" y="5068672"/>
            <a:ext cx="491067" cy="601133"/>
          </a:xfrm>
          <a:prstGeom prst="leftBrac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D38412-9343-4FAB-8AAE-8FD54A63A46C}"/>
              </a:ext>
            </a:extLst>
          </p:cNvPr>
          <p:cNvSpPr txBox="1"/>
          <p:nvPr/>
        </p:nvSpPr>
        <p:spPr>
          <a:xfrm>
            <a:off x="5209200" y="5539396"/>
            <a:ext cx="156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Na and K both have low 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B49052-0892-4720-8826-F849823EE06D}"/>
              </a:ext>
            </a:extLst>
          </p:cNvPr>
          <p:cNvSpPr txBox="1"/>
          <p:nvPr/>
        </p:nvSpPr>
        <p:spPr>
          <a:xfrm>
            <a:off x="7161373" y="277420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Na has high 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78EAEE-E556-4025-BC4D-0194F32EC21E}"/>
              </a:ext>
            </a:extLst>
          </p:cNvPr>
          <p:cNvCxnSpPr/>
          <p:nvPr/>
        </p:nvCxnSpPr>
        <p:spPr>
          <a:xfrm flipH="1">
            <a:off x="6695705" y="3104405"/>
            <a:ext cx="618067" cy="2286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7FB68E0-5778-4BE8-8CC6-7D38282A9094}"/>
              </a:ext>
            </a:extLst>
          </p:cNvPr>
          <p:cNvSpPr txBox="1"/>
          <p:nvPr/>
        </p:nvSpPr>
        <p:spPr>
          <a:xfrm>
            <a:off x="7406907" y="528880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K has high 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A9E19B-DA47-4A59-9F46-0DA95E1B4388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6924305" y="5000939"/>
            <a:ext cx="482602" cy="6110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6F6BB0-DFBF-43A4-9623-A4D784489C0F}"/>
              </a:ext>
            </a:extLst>
          </p:cNvPr>
          <p:cNvSpPr txBox="1"/>
          <p:nvPr/>
        </p:nvSpPr>
        <p:spPr>
          <a:xfrm>
            <a:off x="7610104" y="3682377"/>
            <a:ext cx="125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Both return to baseline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F33B3B-4E0E-4303-909C-78338A39ADC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406908" y="4005543"/>
            <a:ext cx="203196" cy="4189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4" grpId="0"/>
      <p:bldP spid="6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E88D-B36E-4440-ACEB-92B55E39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867"/>
            <a:ext cx="7772400" cy="1143000"/>
          </a:xfrm>
        </p:spPr>
        <p:txBody>
          <a:bodyPr/>
          <a:lstStyle/>
          <a:p>
            <a:r>
              <a:rPr lang="en-US" dirty="0"/>
              <a:t>How neurons spike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A53A-14ED-4333-B96C-4465139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CB52BB-458C-4C1F-9373-FEF27044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1" y="1692708"/>
            <a:ext cx="2497394" cy="2466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7AC4-8463-4201-A0FD-D42FDDE3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33" y="1191437"/>
            <a:ext cx="5371255" cy="4916755"/>
          </a:xfrm>
        </p:spPr>
        <p:txBody>
          <a:bodyPr/>
          <a:lstStyle/>
          <a:p>
            <a:r>
              <a:rPr lang="en-US" sz="2400" dirty="0"/>
              <a:t>If you were to guess, how do you think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baseline="-25000" dirty="0"/>
              <a:t>K</a:t>
            </a:r>
            <a:r>
              <a:rPr lang="en-US" sz="2400" dirty="0"/>
              <a:t> change over the course of a spike? Draw it</a:t>
            </a:r>
          </a:p>
          <a:p>
            <a:pPr lvl="1">
              <a:spcBef>
                <a:spcPts val="0"/>
              </a:spcBef>
            </a:pPr>
            <a:r>
              <a:rPr lang="en-US" sz="2000" i="1" dirty="0" err="1"/>
              <a:t>V</a:t>
            </a:r>
            <a:r>
              <a:rPr lang="en-US" sz="2000" baseline="30000" dirty="0" err="1"/>
              <a:t>N</a:t>
            </a:r>
            <a:r>
              <a:rPr lang="en-US" sz="2000" baseline="-25000" dirty="0" err="1"/>
              <a:t>Na</a:t>
            </a:r>
            <a:r>
              <a:rPr lang="en-US" sz="2000" dirty="0"/>
              <a:t>=+54mV; </a:t>
            </a:r>
            <a:r>
              <a:rPr lang="en-US" sz="2000" i="1" dirty="0"/>
              <a:t>V</a:t>
            </a:r>
            <a:r>
              <a:rPr lang="en-US" sz="2000" baseline="30000" dirty="0"/>
              <a:t>N</a:t>
            </a:r>
            <a:r>
              <a:rPr lang="en-US" sz="2000" baseline="-25000" dirty="0"/>
              <a:t>K</a:t>
            </a:r>
            <a:r>
              <a:rPr lang="en-US" sz="2000" dirty="0"/>
              <a:t>=-90mV; </a:t>
            </a:r>
            <a:r>
              <a:rPr lang="en-US" sz="2000" i="1" dirty="0" err="1"/>
              <a:t>V</a:t>
            </a:r>
            <a:r>
              <a:rPr lang="en-US" sz="2000" baseline="30000" dirty="0" err="1"/>
              <a:t>N</a:t>
            </a:r>
            <a:r>
              <a:rPr lang="en-US" sz="2000" baseline="-25000" dirty="0" err="1"/>
              <a:t>Cl</a:t>
            </a:r>
            <a:r>
              <a:rPr lang="en-US" sz="2000" dirty="0"/>
              <a:t>=-70mV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i="1" dirty="0" err="1"/>
              <a:t>Hodgkins</a:t>
            </a:r>
            <a:r>
              <a:rPr lang="en-US" sz="2400" i="1" dirty="0"/>
              <a:t>-Huxley</a:t>
            </a:r>
            <a:r>
              <a:rPr lang="en-US" sz="2400" dirty="0"/>
              <a:t> model: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Differential equations for the blue and green curves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Basic idea is </a:t>
            </a:r>
            <a:r>
              <a:rPr lang="en-US" sz="2000" i="1" dirty="0"/>
              <a:t>voltage-sensitive </a:t>
            </a:r>
            <a:r>
              <a:rPr lang="en-US" sz="2000" dirty="0"/>
              <a:t>ion-channel </a:t>
            </a:r>
            <a:r>
              <a:rPr lang="en-US" sz="2000" dirty="0" err="1"/>
              <a:t>turnon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i="1" dirty="0" err="1"/>
              <a:t>G</a:t>
            </a:r>
            <a:r>
              <a:rPr lang="en-US" sz="2000" baseline="-25000" dirty="0" err="1"/>
              <a:t>Na</a:t>
            </a:r>
            <a:r>
              <a:rPr lang="en-US" sz="2000" dirty="0"/>
              <a:t> contains an increasing function of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; fast positive feedback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000" dirty="0"/>
              <a:t> rising spike with a </a:t>
            </a:r>
            <a:r>
              <a:rPr lang="en-US" sz="2000" dirty="0" err="1"/>
              <a:t>turnon</a:t>
            </a:r>
            <a:r>
              <a:rPr lang="en-US" sz="2000" dirty="0"/>
              <a:t> threshold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Slow negative-feedback mechanism shuts the spike off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Can you explain the refractory period?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D38412-9343-4FAB-8AAE-8FD54A63A46C}"/>
              </a:ext>
            </a:extLst>
          </p:cNvPr>
          <p:cNvSpPr txBox="1"/>
          <p:nvPr/>
        </p:nvSpPr>
        <p:spPr>
          <a:xfrm>
            <a:off x="6952670" y="4375946"/>
            <a:ext cx="147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solidFill>
                  <a:srgbClr val="006600"/>
                </a:solidFill>
              </a:rPr>
              <a:t>G</a:t>
            </a:r>
            <a:r>
              <a:rPr lang="en-US" sz="1800" baseline="-25000" dirty="0" err="1">
                <a:solidFill>
                  <a:srgbClr val="006600"/>
                </a:solidFill>
              </a:rPr>
              <a:t>Na</a:t>
            </a:r>
            <a:r>
              <a:rPr lang="en-US" sz="1800" dirty="0">
                <a:solidFill>
                  <a:srgbClr val="006600"/>
                </a:solidFill>
              </a:rPr>
              <a:t> is the green curve</a:t>
            </a:r>
            <a:endParaRPr lang="en-US" sz="1800" i="1" dirty="0">
              <a:solidFill>
                <a:srgbClr val="0066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78EAEE-E556-4025-BC4D-0194F32EC21E}"/>
              </a:ext>
            </a:extLst>
          </p:cNvPr>
          <p:cNvCxnSpPr>
            <a:cxnSpLocks/>
          </p:cNvCxnSpPr>
          <p:nvPr/>
        </p:nvCxnSpPr>
        <p:spPr>
          <a:xfrm flipH="1" flipV="1">
            <a:off x="7349470" y="3516727"/>
            <a:ext cx="188051" cy="1044257"/>
          </a:xfrm>
          <a:prstGeom prst="straightConnector1">
            <a:avLst/>
          </a:prstGeom>
          <a:ln w="285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A9E19B-DA47-4A59-9F46-0DA95E1B4388}"/>
              </a:ext>
            </a:extLst>
          </p:cNvPr>
          <p:cNvCxnSpPr>
            <a:cxnSpLocks/>
          </p:cNvCxnSpPr>
          <p:nvPr/>
        </p:nvCxnSpPr>
        <p:spPr>
          <a:xfrm flipH="1">
            <a:off x="7218031" y="2248524"/>
            <a:ext cx="131439" cy="3970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D7F675-572F-4F1D-A25B-5901C3719689}"/>
              </a:ext>
            </a:extLst>
          </p:cNvPr>
          <p:cNvSpPr/>
          <p:nvPr/>
        </p:nvSpPr>
        <p:spPr>
          <a:xfrm>
            <a:off x="5724144" y="2064898"/>
            <a:ext cx="2176272" cy="1451829"/>
          </a:xfrm>
          <a:custGeom>
            <a:avLst/>
            <a:gdLst>
              <a:gd name="connsiteX0" fmla="*/ 0 w 2176272"/>
              <a:gd name="connsiteY0" fmla="*/ 1437254 h 1451829"/>
              <a:gd name="connsiteX1" fmla="*/ 530352 w 2176272"/>
              <a:gd name="connsiteY1" fmla="*/ 1446398 h 1451829"/>
              <a:gd name="connsiteX2" fmla="*/ 658368 w 2176272"/>
              <a:gd name="connsiteY2" fmla="*/ 1364102 h 1451829"/>
              <a:gd name="connsiteX3" fmla="*/ 676656 w 2176272"/>
              <a:gd name="connsiteY3" fmla="*/ 1318382 h 1451829"/>
              <a:gd name="connsiteX4" fmla="*/ 795528 w 2176272"/>
              <a:gd name="connsiteY4" fmla="*/ 724022 h 1451829"/>
              <a:gd name="connsiteX5" fmla="*/ 850392 w 2176272"/>
              <a:gd name="connsiteY5" fmla="*/ 413126 h 1451829"/>
              <a:gd name="connsiteX6" fmla="*/ 923544 w 2176272"/>
              <a:gd name="connsiteY6" fmla="*/ 111374 h 1451829"/>
              <a:gd name="connsiteX7" fmla="*/ 1014984 w 2176272"/>
              <a:gd name="connsiteY7" fmla="*/ 1646 h 1451829"/>
              <a:gd name="connsiteX8" fmla="*/ 1051560 w 2176272"/>
              <a:gd name="connsiteY8" fmla="*/ 47366 h 1451829"/>
              <a:gd name="connsiteX9" fmla="*/ 1042416 w 2176272"/>
              <a:gd name="connsiteY9" fmla="*/ 74798 h 1451829"/>
              <a:gd name="connsiteX10" fmla="*/ 1042416 w 2176272"/>
              <a:gd name="connsiteY10" fmla="*/ 202814 h 1451829"/>
              <a:gd name="connsiteX11" fmla="*/ 1051560 w 2176272"/>
              <a:gd name="connsiteY11" fmla="*/ 358262 h 1451829"/>
              <a:gd name="connsiteX12" fmla="*/ 1051560 w 2176272"/>
              <a:gd name="connsiteY12" fmla="*/ 614294 h 1451829"/>
              <a:gd name="connsiteX13" fmla="*/ 1097280 w 2176272"/>
              <a:gd name="connsiteY13" fmla="*/ 897758 h 1451829"/>
              <a:gd name="connsiteX14" fmla="*/ 1170432 w 2176272"/>
              <a:gd name="connsiteY14" fmla="*/ 1117214 h 1451829"/>
              <a:gd name="connsiteX15" fmla="*/ 1261872 w 2176272"/>
              <a:gd name="connsiteY15" fmla="*/ 1226942 h 1451829"/>
              <a:gd name="connsiteX16" fmla="*/ 1472184 w 2176272"/>
              <a:gd name="connsiteY16" fmla="*/ 1354958 h 1451829"/>
              <a:gd name="connsiteX17" fmla="*/ 1865376 w 2176272"/>
              <a:gd name="connsiteY17" fmla="*/ 1382390 h 1451829"/>
              <a:gd name="connsiteX18" fmla="*/ 2176272 w 2176272"/>
              <a:gd name="connsiteY18" fmla="*/ 1373246 h 145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76272" h="1451829">
                <a:moveTo>
                  <a:pt x="0" y="1437254"/>
                </a:moveTo>
                <a:cubicBezTo>
                  <a:pt x="210312" y="1447922"/>
                  <a:pt x="420624" y="1458590"/>
                  <a:pt x="530352" y="1446398"/>
                </a:cubicBezTo>
                <a:cubicBezTo>
                  <a:pt x="640080" y="1434206"/>
                  <a:pt x="633984" y="1385438"/>
                  <a:pt x="658368" y="1364102"/>
                </a:cubicBezTo>
                <a:cubicBezTo>
                  <a:pt x="682752" y="1342766"/>
                  <a:pt x="653796" y="1425062"/>
                  <a:pt x="676656" y="1318382"/>
                </a:cubicBezTo>
                <a:cubicBezTo>
                  <a:pt x="699516" y="1211702"/>
                  <a:pt x="766572" y="874898"/>
                  <a:pt x="795528" y="724022"/>
                </a:cubicBezTo>
                <a:cubicBezTo>
                  <a:pt x="824484" y="573146"/>
                  <a:pt x="829056" y="515234"/>
                  <a:pt x="850392" y="413126"/>
                </a:cubicBezTo>
                <a:cubicBezTo>
                  <a:pt x="871728" y="311018"/>
                  <a:pt x="896112" y="179954"/>
                  <a:pt x="923544" y="111374"/>
                </a:cubicBezTo>
                <a:cubicBezTo>
                  <a:pt x="950976" y="42794"/>
                  <a:pt x="993648" y="12314"/>
                  <a:pt x="1014984" y="1646"/>
                </a:cubicBezTo>
                <a:cubicBezTo>
                  <a:pt x="1036320" y="-9022"/>
                  <a:pt x="1046988" y="35174"/>
                  <a:pt x="1051560" y="47366"/>
                </a:cubicBezTo>
                <a:cubicBezTo>
                  <a:pt x="1056132" y="59558"/>
                  <a:pt x="1043940" y="48890"/>
                  <a:pt x="1042416" y="74798"/>
                </a:cubicBezTo>
                <a:cubicBezTo>
                  <a:pt x="1040892" y="100706"/>
                  <a:pt x="1040892" y="155570"/>
                  <a:pt x="1042416" y="202814"/>
                </a:cubicBezTo>
                <a:cubicBezTo>
                  <a:pt x="1043940" y="250058"/>
                  <a:pt x="1050036" y="289682"/>
                  <a:pt x="1051560" y="358262"/>
                </a:cubicBezTo>
                <a:cubicBezTo>
                  <a:pt x="1053084" y="426842"/>
                  <a:pt x="1043940" y="524378"/>
                  <a:pt x="1051560" y="614294"/>
                </a:cubicBezTo>
                <a:cubicBezTo>
                  <a:pt x="1059180" y="704210"/>
                  <a:pt x="1077468" y="813938"/>
                  <a:pt x="1097280" y="897758"/>
                </a:cubicBezTo>
                <a:cubicBezTo>
                  <a:pt x="1117092" y="981578"/>
                  <a:pt x="1143000" y="1062350"/>
                  <a:pt x="1170432" y="1117214"/>
                </a:cubicBezTo>
                <a:cubicBezTo>
                  <a:pt x="1197864" y="1172078"/>
                  <a:pt x="1211580" y="1187318"/>
                  <a:pt x="1261872" y="1226942"/>
                </a:cubicBezTo>
                <a:cubicBezTo>
                  <a:pt x="1312164" y="1266566"/>
                  <a:pt x="1371600" y="1329050"/>
                  <a:pt x="1472184" y="1354958"/>
                </a:cubicBezTo>
                <a:cubicBezTo>
                  <a:pt x="1572768" y="1380866"/>
                  <a:pt x="1748028" y="1379342"/>
                  <a:pt x="1865376" y="1382390"/>
                </a:cubicBezTo>
                <a:cubicBezTo>
                  <a:pt x="1982724" y="1385438"/>
                  <a:pt x="2079498" y="1379342"/>
                  <a:pt x="2176272" y="1373246"/>
                </a:cubicBezTo>
              </a:path>
            </a:pathLst>
          </a:custGeom>
          <a:noFill/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8EDFD1-4042-487B-9ADE-62602FD9956D}"/>
              </a:ext>
            </a:extLst>
          </p:cNvPr>
          <p:cNvSpPr/>
          <p:nvPr/>
        </p:nvSpPr>
        <p:spPr>
          <a:xfrm>
            <a:off x="5751576" y="2724341"/>
            <a:ext cx="2249424" cy="818811"/>
          </a:xfrm>
          <a:custGeom>
            <a:avLst/>
            <a:gdLst>
              <a:gd name="connsiteX0" fmla="*/ 0 w 2249424"/>
              <a:gd name="connsiteY0" fmla="*/ 805243 h 818811"/>
              <a:gd name="connsiteX1" fmla="*/ 484632 w 2249424"/>
              <a:gd name="connsiteY1" fmla="*/ 814387 h 818811"/>
              <a:gd name="connsiteX2" fmla="*/ 731520 w 2249424"/>
              <a:gd name="connsiteY2" fmla="*/ 814387 h 818811"/>
              <a:gd name="connsiteX3" fmla="*/ 877824 w 2249424"/>
              <a:gd name="connsiteY3" fmla="*/ 759523 h 818811"/>
              <a:gd name="connsiteX4" fmla="*/ 1078992 w 2249424"/>
              <a:gd name="connsiteY4" fmla="*/ 457771 h 818811"/>
              <a:gd name="connsiteX5" fmla="*/ 1152144 w 2249424"/>
              <a:gd name="connsiteY5" fmla="*/ 174307 h 818811"/>
              <a:gd name="connsiteX6" fmla="*/ 1243584 w 2249424"/>
              <a:gd name="connsiteY6" fmla="*/ 46291 h 818811"/>
              <a:gd name="connsiteX7" fmla="*/ 1463040 w 2249424"/>
              <a:gd name="connsiteY7" fmla="*/ 9715 h 818811"/>
              <a:gd name="connsiteX8" fmla="*/ 1618488 w 2249424"/>
              <a:gd name="connsiteY8" fmla="*/ 210883 h 818811"/>
              <a:gd name="connsiteX9" fmla="*/ 1709928 w 2249424"/>
              <a:gd name="connsiteY9" fmla="*/ 476059 h 818811"/>
              <a:gd name="connsiteX10" fmla="*/ 1847088 w 2249424"/>
              <a:gd name="connsiteY10" fmla="*/ 649795 h 818811"/>
              <a:gd name="connsiteX11" fmla="*/ 1984248 w 2249424"/>
              <a:gd name="connsiteY11" fmla="*/ 713803 h 818811"/>
              <a:gd name="connsiteX12" fmla="*/ 2249424 w 2249424"/>
              <a:gd name="connsiteY12" fmla="*/ 722947 h 81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24" h="818811">
                <a:moveTo>
                  <a:pt x="0" y="805243"/>
                </a:moveTo>
                <a:lnTo>
                  <a:pt x="484632" y="814387"/>
                </a:lnTo>
                <a:cubicBezTo>
                  <a:pt x="606552" y="815911"/>
                  <a:pt x="665988" y="823531"/>
                  <a:pt x="731520" y="814387"/>
                </a:cubicBezTo>
                <a:cubicBezTo>
                  <a:pt x="797052" y="805243"/>
                  <a:pt x="819912" y="818959"/>
                  <a:pt x="877824" y="759523"/>
                </a:cubicBezTo>
                <a:cubicBezTo>
                  <a:pt x="935736" y="700087"/>
                  <a:pt x="1033272" y="555307"/>
                  <a:pt x="1078992" y="457771"/>
                </a:cubicBezTo>
                <a:cubicBezTo>
                  <a:pt x="1124712" y="360235"/>
                  <a:pt x="1124712" y="242887"/>
                  <a:pt x="1152144" y="174307"/>
                </a:cubicBezTo>
                <a:cubicBezTo>
                  <a:pt x="1179576" y="105727"/>
                  <a:pt x="1191768" y="73723"/>
                  <a:pt x="1243584" y="46291"/>
                </a:cubicBezTo>
                <a:cubicBezTo>
                  <a:pt x="1295400" y="18859"/>
                  <a:pt x="1400556" y="-17717"/>
                  <a:pt x="1463040" y="9715"/>
                </a:cubicBezTo>
                <a:cubicBezTo>
                  <a:pt x="1525524" y="37147"/>
                  <a:pt x="1577340" y="133159"/>
                  <a:pt x="1618488" y="210883"/>
                </a:cubicBezTo>
                <a:cubicBezTo>
                  <a:pt x="1659636" y="288607"/>
                  <a:pt x="1671828" y="402907"/>
                  <a:pt x="1709928" y="476059"/>
                </a:cubicBezTo>
                <a:cubicBezTo>
                  <a:pt x="1748028" y="549211"/>
                  <a:pt x="1801368" y="610171"/>
                  <a:pt x="1847088" y="649795"/>
                </a:cubicBezTo>
                <a:cubicBezTo>
                  <a:pt x="1892808" y="689419"/>
                  <a:pt x="1917192" y="701611"/>
                  <a:pt x="1984248" y="713803"/>
                </a:cubicBezTo>
                <a:cubicBezTo>
                  <a:pt x="2051304" y="725995"/>
                  <a:pt x="2150364" y="724471"/>
                  <a:pt x="2249424" y="72294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8A6AA-FE74-4520-97F2-92EC7E8BD374}"/>
              </a:ext>
            </a:extLst>
          </p:cNvPr>
          <p:cNvSpPr txBox="1"/>
          <p:nvPr/>
        </p:nvSpPr>
        <p:spPr>
          <a:xfrm>
            <a:off x="7056847" y="1737407"/>
            <a:ext cx="147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2"/>
                </a:solidFill>
              </a:rPr>
              <a:t>G</a:t>
            </a:r>
            <a:r>
              <a:rPr lang="en-US" sz="1800" baseline="-25000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 is the blue curve</a:t>
            </a:r>
            <a:endParaRPr lang="en-US" sz="1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" grpId="0" animBg="1"/>
      <p:bldP spid="6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1620-F620-4598-9CBA-EF9E794E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7" y="304800"/>
            <a:ext cx="8229600" cy="1143000"/>
          </a:xfrm>
        </p:spPr>
        <p:txBody>
          <a:bodyPr/>
          <a:lstStyle/>
          <a:p>
            <a:r>
              <a:rPr lang="en-US" dirty="0"/>
              <a:t>It’s nice that APs are short &amp; sweet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9867-0EAA-4765-821C-AD238A04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2323"/>
            <a:ext cx="7772400" cy="4902209"/>
          </a:xfrm>
        </p:spPr>
        <p:txBody>
          <a:bodyPr/>
          <a:lstStyle/>
          <a:p>
            <a:r>
              <a:rPr lang="en-US" dirty="0"/>
              <a:t>Neurons are fast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Change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and/or </a:t>
            </a:r>
            <a:r>
              <a:rPr lang="en-US" i="1" dirty="0"/>
              <a:t>G</a:t>
            </a:r>
            <a:r>
              <a:rPr lang="en-US" baseline="-25000" dirty="0"/>
              <a:t>K</a:t>
            </a:r>
            <a:r>
              <a:rPr lang="en-US" dirty="0"/>
              <a:t> → near instant change in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endParaRPr lang="en-US" dirty="0"/>
          </a:p>
          <a:p>
            <a:r>
              <a:rPr lang="en-US" dirty="0"/>
              <a:t>But…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march to a new steady state starts instantly too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the changes in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and/or </a:t>
            </a:r>
            <a:r>
              <a:rPr lang="en-US" i="1" dirty="0"/>
              <a:t>G</a:t>
            </a:r>
            <a:r>
              <a:rPr lang="en-US" baseline="-25000" dirty="0"/>
              <a:t>K</a:t>
            </a:r>
            <a:r>
              <a:rPr lang="en-US" dirty="0"/>
              <a:t> lasted long enough, the internal [</a:t>
            </a:r>
            <a:r>
              <a:rPr lang="en-US" i="1" dirty="0"/>
              <a:t>Na</a:t>
            </a:r>
            <a:r>
              <a:rPr lang="en-US" dirty="0"/>
              <a:t>], [</a:t>
            </a:r>
            <a:r>
              <a:rPr lang="en-US" i="1" dirty="0"/>
              <a:t>K</a:t>
            </a:r>
            <a:r>
              <a:rPr lang="en-US" dirty="0"/>
              <a:t>] and [</a:t>
            </a:r>
            <a:r>
              <a:rPr lang="en-US" i="1" dirty="0"/>
              <a:t>Cl</a:t>
            </a:r>
            <a:r>
              <a:rPr lang="en-US" dirty="0"/>
              <a:t>] would change</a:t>
            </a:r>
          </a:p>
          <a:p>
            <a:r>
              <a:rPr lang="en-US" dirty="0"/>
              <a:t>Any consequences of that?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neuron would function differently at the next spike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it doesn’t happen; we saw that neurons return to baseline quite quickly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There’s a good reason why action-potential spikes are short and sweet!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577A8-9C24-4DF6-B1F2-27548C4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232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49890</TotalTime>
  <Words>1395</Words>
  <Application>Microsoft Office PowerPoint</Application>
  <PresentationFormat>On-screen Show (4:3)</PresentationFormat>
  <Paragraphs>230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Times New Roman</vt:lpstr>
      <vt:lpstr>Default Design</vt:lpstr>
      <vt:lpstr>Bioelectricity</vt:lpstr>
      <vt:lpstr>Big picture of the course</vt:lpstr>
      <vt:lpstr>This slide set</vt:lpstr>
      <vt:lpstr>Turning off cytokine storms</vt:lpstr>
      <vt:lpstr>How neurons spike</vt:lpstr>
      <vt:lpstr>How neurons spike</vt:lpstr>
      <vt:lpstr>How neurons spike</vt:lpstr>
      <vt:lpstr>How neurons spike</vt:lpstr>
      <vt:lpstr>It’s nice that APs are short &amp; sweet</vt:lpstr>
      <vt:lpstr>Why do we have neurons?</vt:lpstr>
      <vt:lpstr>APs travel</vt:lpstr>
      <vt:lpstr>Mechanism of travel</vt:lpstr>
      <vt:lpstr>Traveling APs</vt:lpstr>
      <vt:lpstr>Myelin</vt:lpstr>
      <vt:lpstr>The problem with myelin</vt:lpstr>
      <vt:lpstr>That’s a neuron!</vt:lpstr>
      <vt:lpstr>This section</vt:lpstr>
      <vt:lpstr>Lots of neurons</vt:lpstr>
      <vt:lpstr>How neurons talk to each other</vt:lpstr>
      <vt:lpstr>PowerPoint Presentation</vt:lpstr>
      <vt:lpstr>Reflexes</vt:lpstr>
      <vt:lpstr>Mini-quiz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with biological parts</dc:title>
  <dc:creator>joelg</dc:creator>
  <cp:lastModifiedBy>Grodstein, Joel</cp:lastModifiedBy>
  <cp:revision>1496</cp:revision>
  <cp:lastPrinted>2019-02-19T18:13:03Z</cp:lastPrinted>
  <dcterms:created xsi:type="dcterms:W3CDTF">2002-09-07T18:50:54Z</dcterms:created>
  <dcterms:modified xsi:type="dcterms:W3CDTF">2020-09-03T17:13:01Z</dcterms:modified>
</cp:coreProperties>
</file>