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8" r:id="rId2"/>
    <p:sldId id="832" r:id="rId3"/>
    <p:sldId id="750" r:id="rId4"/>
    <p:sldId id="751" r:id="rId5"/>
    <p:sldId id="752" r:id="rId6"/>
    <p:sldId id="753" r:id="rId7"/>
    <p:sldId id="755" r:id="rId8"/>
    <p:sldId id="776" r:id="rId9"/>
    <p:sldId id="792" r:id="rId10"/>
    <p:sldId id="736" r:id="rId11"/>
    <p:sldId id="777" r:id="rId12"/>
    <p:sldId id="759" r:id="rId13"/>
    <p:sldId id="743" r:id="rId14"/>
    <p:sldId id="779" r:id="rId15"/>
    <p:sldId id="780" r:id="rId16"/>
    <p:sldId id="762" r:id="rId17"/>
    <p:sldId id="763" r:id="rId18"/>
    <p:sldId id="765" r:id="rId19"/>
    <p:sldId id="773" r:id="rId20"/>
    <p:sldId id="796" r:id="rId21"/>
    <p:sldId id="794" r:id="rId22"/>
    <p:sldId id="786" r:id="rId2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2658ED4-02B7-407F-B04E-0B16F0BB8C04}">
          <p14:sldIdLst>
            <p14:sldId id="328"/>
            <p14:sldId id="832"/>
            <p14:sldId id="750"/>
            <p14:sldId id="751"/>
            <p14:sldId id="752"/>
            <p14:sldId id="753"/>
            <p14:sldId id="755"/>
            <p14:sldId id="776"/>
            <p14:sldId id="792"/>
            <p14:sldId id="736"/>
            <p14:sldId id="777"/>
            <p14:sldId id="759"/>
            <p14:sldId id="743"/>
            <p14:sldId id="779"/>
            <p14:sldId id="780"/>
            <p14:sldId id="762"/>
            <p14:sldId id="763"/>
            <p14:sldId id="765"/>
            <p14:sldId id="773"/>
            <p14:sldId id="796"/>
            <p14:sldId id="794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1B283"/>
    <a:srgbClr val="00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6" autoAdjust="0"/>
    <p:restoredTop sz="94669" autoAdjust="0"/>
  </p:normalViewPr>
  <p:slideViewPr>
    <p:cSldViewPr snapToGrid="0">
      <p:cViewPr varScale="1">
        <p:scale>
          <a:sx n="75" d="100"/>
          <a:sy n="75" d="100"/>
        </p:scale>
        <p:origin x="9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t" anchorCtr="0" compatLnSpc="1">
            <a:prstTxWarp prst="textNoShape">
              <a:avLst/>
            </a:prstTxWarp>
          </a:bodyPr>
          <a:lstStyle>
            <a:lvl1pPr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558" y="0"/>
            <a:ext cx="4028843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t" anchorCtr="0" compatLnSpc="1">
            <a:prstTxWarp prst="textNoShape">
              <a:avLst/>
            </a:prstTxWarp>
          </a:bodyPr>
          <a:lstStyle>
            <a:lvl1pPr algn="r"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1503"/>
            <a:ext cx="4028844" cy="34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b" anchorCtr="0" compatLnSpc="1">
            <a:prstTxWarp prst="textNoShape">
              <a:avLst/>
            </a:prstTxWarp>
          </a:bodyPr>
          <a:lstStyle>
            <a:lvl1pPr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558" y="6661503"/>
            <a:ext cx="4028843" cy="34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3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>
            <a:lvl1pPr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54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>
            <a:lvl1pPr algn="r"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7050"/>
            <a:ext cx="3506788" cy="2630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045" y="3330173"/>
            <a:ext cx="7436313" cy="31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b" anchorCtr="0" compatLnSpc="1">
            <a:prstTxWarp prst="textNoShape">
              <a:avLst/>
            </a:prstTxWarp>
          </a:bodyPr>
          <a:lstStyle>
            <a:lvl1pPr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54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b" anchorCtr="0" compatLnSpc="1">
            <a:prstTxWarp prst="textNoShape">
              <a:avLst/>
            </a:prstTxWarp>
          </a:bodyPr>
          <a:lstStyle>
            <a:lvl1pPr algn="r" defTabSz="921175" eaLnBrk="1" hangingPunct="1">
              <a:defRPr sz="13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el.grodstein@tuft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G7uCskUOr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EE 123</a:t>
            </a:r>
            <a:br>
              <a:rPr lang="en-US" altLang="en-US" dirty="0"/>
            </a:br>
            <a:r>
              <a:rPr lang="en-US" altLang="en-US" dirty="0"/>
              <a:t>Bioelectricity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14599"/>
            <a:ext cx="8382000" cy="3623733"/>
          </a:xfrm>
        </p:spPr>
        <p:txBody>
          <a:bodyPr/>
          <a:lstStyle/>
          <a:p>
            <a:pPr eaLnBrk="1" hangingPunct="1"/>
            <a:r>
              <a:rPr lang="en-US" altLang="en-US" dirty="0"/>
              <a:t>Fall 2020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Instructor: Joel </a:t>
            </a:r>
            <a:r>
              <a:rPr lang="en-US" altLang="en-US" dirty="0" err="1"/>
              <a:t>Grodstein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2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Lecture 4a: Biology backgrounder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A99-0089-4D35-8B98-CC045FA7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mRNA and </a:t>
            </a:r>
            <a:r>
              <a:rPr lang="en-US" dirty="0" err="1"/>
              <a:t>tRNA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DAED-AD3B-488C-A1C4-EFA2FCBD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3581400" cy="4199467"/>
          </a:xfrm>
        </p:spPr>
        <p:txBody>
          <a:bodyPr/>
          <a:lstStyle/>
          <a:p>
            <a:r>
              <a:rPr lang="en-US" sz="2400" dirty="0"/>
              <a:t>Central dogma of biology</a:t>
            </a:r>
          </a:p>
          <a:p>
            <a:pPr lvl="1">
              <a:spcBef>
                <a:spcPts val="0"/>
              </a:spcBef>
            </a:pPr>
            <a:r>
              <a:rPr lang="en-US" sz="2000" i="1" dirty="0"/>
              <a:t>Transcription</a:t>
            </a:r>
            <a:r>
              <a:rPr lang="en-US" sz="2000" dirty="0"/>
              <a:t> reads the DNA and turns a CDS (A, G, C, T) into a roughly-equivalent chain of messenger-RNA (mRNA) bases. They are A, G, C and uracil (U)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33DD-3556-4973-965A-7F11E26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8C952-D468-4C26-A54D-CC59B360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33" y="1778001"/>
            <a:ext cx="4707467" cy="3530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5F7E1-01E2-4C60-8E85-A9D595769977}"/>
              </a:ext>
            </a:extLst>
          </p:cNvPr>
          <p:cNvCxnSpPr>
            <a:cxnSpLocks/>
          </p:cNvCxnSpPr>
          <p:nvPr/>
        </p:nvCxnSpPr>
        <p:spPr>
          <a:xfrm>
            <a:off x="3945467" y="3285067"/>
            <a:ext cx="1405466" cy="2878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A99-0089-4D35-8B98-CC045FA7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mRNA and </a:t>
            </a:r>
            <a:r>
              <a:rPr lang="en-US" dirty="0" err="1"/>
              <a:t>tRNA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DAED-AD3B-488C-A1C4-EFA2FCBD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3581400" cy="4199467"/>
          </a:xfrm>
        </p:spPr>
        <p:txBody>
          <a:bodyPr/>
          <a:lstStyle/>
          <a:p>
            <a:r>
              <a:rPr lang="en-US" sz="2000" dirty="0"/>
              <a:t>Central dogma of biology</a:t>
            </a:r>
          </a:p>
          <a:p>
            <a:pPr lvl="1"/>
            <a:r>
              <a:rPr lang="en-US" sz="1800" i="1" dirty="0"/>
              <a:t>Translation</a:t>
            </a:r>
            <a:r>
              <a:rPr lang="en-US" sz="1800" dirty="0"/>
              <a:t> uses a </a:t>
            </a:r>
            <a:r>
              <a:rPr lang="en-US" sz="1800" i="1" dirty="0"/>
              <a:t>ribosome </a:t>
            </a:r>
            <a:r>
              <a:rPr lang="en-US" sz="1800" dirty="0"/>
              <a:t>to turn the mRNA molecule into a protein – chains of amino acid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each codon of mRNA mates with a specific </a:t>
            </a:r>
            <a:r>
              <a:rPr lang="en-US" sz="1800" dirty="0" err="1"/>
              <a:t>tRNA</a:t>
            </a:r>
            <a:r>
              <a:rPr lang="en-US" sz="1800" dirty="0"/>
              <a:t> molecule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tRNA</a:t>
            </a:r>
            <a:r>
              <a:rPr lang="en-US" sz="1800" dirty="0"/>
              <a:t> has an anti-codon on one end (that mates w/mRNA); the other end of </a:t>
            </a:r>
            <a:r>
              <a:rPr lang="en-US" sz="1800" dirty="0" err="1"/>
              <a:t>tRNA</a:t>
            </a:r>
            <a:r>
              <a:rPr lang="en-US" sz="1800" dirty="0"/>
              <a:t> is the appropriate amino acid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33DD-3556-4973-965A-7F11E26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8C952-D468-4C26-A54D-CC59B360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33" y="1778001"/>
            <a:ext cx="4707467" cy="3530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5F7E1-01E2-4C60-8E85-A9D595769977}"/>
              </a:ext>
            </a:extLst>
          </p:cNvPr>
          <p:cNvCxnSpPr>
            <a:cxnSpLocks/>
          </p:cNvCxnSpPr>
          <p:nvPr/>
        </p:nvCxnSpPr>
        <p:spPr>
          <a:xfrm flipV="1">
            <a:off x="3699933" y="3598333"/>
            <a:ext cx="3979334" cy="14901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87CDF4-103B-46F3-9CE5-0DA631ED350E}"/>
              </a:ext>
            </a:extLst>
          </p:cNvPr>
          <p:cNvCxnSpPr>
            <a:cxnSpLocks/>
          </p:cNvCxnSpPr>
          <p:nvPr/>
        </p:nvCxnSpPr>
        <p:spPr>
          <a:xfrm>
            <a:off x="3708400" y="4258733"/>
            <a:ext cx="3191933" cy="3132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3B41D8-27AD-4D11-A461-9565D580378D}"/>
              </a:ext>
            </a:extLst>
          </p:cNvPr>
          <p:cNvSpPr/>
          <p:nvPr/>
        </p:nvSpPr>
        <p:spPr>
          <a:xfrm>
            <a:off x="3877084" y="1316855"/>
            <a:ext cx="3641316" cy="3035012"/>
          </a:xfrm>
          <a:custGeom>
            <a:avLst/>
            <a:gdLst>
              <a:gd name="connsiteX0" fmla="*/ 649 w 3641316"/>
              <a:gd name="connsiteY0" fmla="*/ 808278 h 3035012"/>
              <a:gd name="connsiteX1" fmla="*/ 407049 w 3641316"/>
              <a:gd name="connsiteY1" fmla="*/ 147878 h 3035012"/>
              <a:gd name="connsiteX2" fmla="*/ 2481383 w 3641316"/>
              <a:gd name="connsiteY2" fmla="*/ 283345 h 3035012"/>
              <a:gd name="connsiteX3" fmla="*/ 3641316 w 3641316"/>
              <a:gd name="connsiteY3" fmla="*/ 3035012 h 30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316" h="3035012">
                <a:moveTo>
                  <a:pt x="649" y="808278"/>
                </a:moveTo>
                <a:cubicBezTo>
                  <a:pt x="-2879" y="521822"/>
                  <a:pt x="-6407" y="235367"/>
                  <a:pt x="407049" y="147878"/>
                </a:cubicBezTo>
                <a:cubicBezTo>
                  <a:pt x="820505" y="60389"/>
                  <a:pt x="1942339" y="-197844"/>
                  <a:pt x="2481383" y="283345"/>
                </a:cubicBezTo>
                <a:cubicBezTo>
                  <a:pt x="3020427" y="764534"/>
                  <a:pt x="3330871" y="1899773"/>
                  <a:pt x="3641316" y="3035012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1F1C-899A-4066-BF6A-596D24DC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5269-2E3A-476B-9239-3BE956CF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have 23 pairs of chromosomes</a:t>
            </a:r>
          </a:p>
          <a:p>
            <a:r>
              <a:rPr lang="en-US" dirty="0"/>
              <a:t>Each chromosome is one long molecule of DNA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One chromosome contains many genes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Each gene makes one protein (not quite true)</a:t>
            </a:r>
          </a:p>
          <a:p>
            <a:r>
              <a:rPr lang="en-US" dirty="0"/>
              <a:t>All of this is in one cell</a:t>
            </a:r>
          </a:p>
          <a:p>
            <a:r>
              <a:rPr lang="en-US" dirty="0"/>
              <a:t>If you’re a bacteria or a yeast: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are one cell and one cell is you</a:t>
            </a:r>
          </a:p>
          <a:p>
            <a:r>
              <a:rPr lang="en-US" dirty="0"/>
              <a:t>Humans have about 37 trillion cells!</a:t>
            </a:r>
          </a:p>
          <a:p>
            <a:pPr lvl="1">
              <a:spcBef>
                <a:spcPts val="0"/>
              </a:spcBef>
            </a:pPr>
            <a:r>
              <a:rPr lang="en-US" dirty="0"/>
              <a:t>Every single one (mostly) has the above mechanisms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2FEF9-CB64-4D00-9D54-7021E15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5905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9D26-E156-4DBB-9231-74A6E6FB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E32C-A9EB-4D8B-8EEA-98661F8E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of the black mysteries of biology</a:t>
            </a:r>
          </a:p>
          <a:p>
            <a:r>
              <a:rPr lang="en-US" sz="2400" dirty="0"/>
              <a:t>An egg and sperm unite to form one cell. That cell contains all of your DNA</a:t>
            </a:r>
          </a:p>
          <a:p>
            <a:r>
              <a:rPr lang="en-US" sz="2400" dirty="0"/>
              <a:t>Fast forward 9 months or so. You now have 37 T cells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Each has roughly the same DNA as the one starting cell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DNA has the instructions to create proteins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proteins control most everything</a:t>
            </a:r>
          </a:p>
          <a:p>
            <a:r>
              <a:rPr lang="en-US" sz="2400" dirty="0"/>
              <a:t>So how can (e.g.,) your eyes be different from your toes?</a:t>
            </a:r>
          </a:p>
          <a:p>
            <a:r>
              <a:rPr lang="en-US" sz="2400" dirty="0"/>
              <a:t>Time to add some detail to our DNA picture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4B1CE-30DE-4334-9FEA-D4241474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1346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5183-966E-4E22-B476-B3D9270A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A7A2-0925-44B6-AB60-6A8C3208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540933"/>
          </a:xfrm>
        </p:spPr>
        <p:txBody>
          <a:bodyPr/>
          <a:lstStyle/>
          <a:p>
            <a:r>
              <a:rPr lang="en-US" dirty="0"/>
              <a:t>DNA is a long molecule that is a sequence of </a:t>
            </a:r>
            <a:r>
              <a:rPr lang="en-US" i="1" dirty="0"/>
              <a:t>bases</a:t>
            </a:r>
            <a:r>
              <a:rPr lang="en-US" dirty="0"/>
              <a:t>. Each base can be adenine (A), guanine (G), cytosine (C) and thymine (T)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548B4-DD44-455D-AF81-D1DC8308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45" y="6282266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13F87-CC59-4B5F-A64B-522C2D987843}"/>
              </a:ext>
            </a:extLst>
          </p:cNvPr>
          <p:cNvSpPr txBox="1"/>
          <p:nvPr/>
        </p:nvSpPr>
        <p:spPr>
          <a:xfrm>
            <a:off x="1862666" y="3666066"/>
            <a:ext cx="704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promoter AUG  GCU   AGU UAG     terminator…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DB509-67AE-44BD-BCF0-5CB070D71732}"/>
              </a:ext>
            </a:extLst>
          </p:cNvPr>
          <p:cNvSpPr txBox="1"/>
          <p:nvPr/>
        </p:nvSpPr>
        <p:spPr>
          <a:xfrm>
            <a:off x="2861734" y="6062138"/>
            <a:ext cx="521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and stop codons bound the CDS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0E6370-AA60-49AD-9D94-73540C8DCA2E}"/>
              </a:ext>
            </a:extLst>
          </p:cNvPr>
          <p:cNvCxnSpPr>
            <a:cxnSpLocks/>
          </p:cNvCxnSpPr>
          <p:nvPr/>
        </p:nvCxnSpPr>
        <p:spPr>
          <a:xfrm flipV="1">
            <a:off x="3158067" y="4123271"/>
            <a:ext cx="279400" cy="19896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12242-0B3D-44A6-A966-644FF1B7DA37}"/>
              </a:ext>
            </a:extLst>
          </p:cNvPr>
          <p:cNvCxnSpPr>
            <a:cxnSpLocks/>
          </p:cNvCxnSpPr>
          <p:nvPr/>
        </p:nvCxnSpPr>
        <p:spPr>
          <a:xfrm flipH="1" flipV="1">
            <a:off x="4292600" y="4114801"/>
            <a:ext cx="127000" cy="4656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4F6391-9603-4B17-8D65-B2D8F91FF01D}"/>
              </a:ext>
            </a:extLst>
          </p:cNvPr>
          <p:cNvCxnSpPr>
            <a:cxnSpLocks/>
          </p:cNvCxnSpPr>
          <p:nvPr/>
        </p:nvCxnSpPr>
        <p:spPr>
          <a:xfrm flipV="1">
            <a:off x="5088467" y="4080937"/>
            <a:ext cx="101601" cy="5164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9AD690-2F53-4AAA-ADCF-8D6285CF17CB}"/>
              </a:ext>
            </a:extLst>
          </p:cNvPr>
          <p:cNvSpPr txBox="1"/>
          <p:nvPr/>
        </p:nvSpPr>
        <p:spPr>
          <a:xfrm>
            <a:off x="3657603" y="4572000"/>
            <a:ext cx="4097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Leucine, Alanine</a:t>
            </a:r>
          </a:p>
          <a:p>
            <a:r>
              <a:rPr lang="en-US" dirty="0"/>
              <a:t>The coding sequence (CDS)</a:t>
            </a:r>
          </a:p>
          <a:p>
            <a:r>
              <a:rPr lang="en-US" dirty="0"/>
              <a:t>Three bases = 1 </a:t>
            </a:r>
            <a:r>
              <a:rPr lang="en-US" i="1" dirty="0"/>
              <a:t>codon</a:t>
            </a:r>
            <a:r>
              <a:rPr lang="en-US" dirty="0"/>
              <a:t>, that works in base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B4516-0E4F-4EAB-983D-E62C03D393B4}"/>
              </a:ext>
            </a:extLst>
          </p:cNvPr>
          <p:cNvSpPr txBox="1"/>
          <p:nvPr/>
        </p:nvSpPr>
        <p:spPr>
          <a:xfrm>
            <a:off x="482601" y="4470399"/>
            <a:ext cx="1642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says when to make this protein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E11BE3-C3B1-4205-B78E-486B6558E86C}"/>
              </a:ext>
            </a:extLst>
          </p:cNvPr>
          <p:cNvCxnSpPr>
            <a:cxnSpLocks/>
          </p:cNvCxnSpPr>
          <p:nvPr/>
        </p:nvCxnSpPr>
        <p:spPr>
          <a:xfrm flipV="1">
            <a:off x="1693332" y="4174068"/>
            <a:ext cx="609601" cy="8466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EBF4F0A-EAEC-4D5A-8FAC-0B9DFC952135}"/>
              </a:ext>
            </a:extLst>
          </p:cNvPr>
          <p:cNvSpPr/>
          <p:nvPr/>
        </p:nvSpPr>
        <p:spPr>
          <a:xfrm>
            <a:off x="6155267" y="4064000"/>
            <a:ext cx="1664696" cy="2057400"/>
          </a:xfrm>
          <a:custGeom>
            <a:avLst/>
            <a:gdLst>
              <a:gd name="connsiteX0" fmla="*/ 1193800 w 1664696"/>
              <a:gd name="connsiteY0" fmla="*/ 2057400 h 2057400"/>
              <a:gd name="connsiteX1" fmla="*/ 1583266 w 1664696"/>
              <a:gd name="connsiteY1" fmla="*/ 1388533 h 2057400"/>
              <a:gd name="connsiteX2" fmla="*/ 1507066 w 1664696"/>
              <a:gd name="connsiteY2" fmla="*/ 804333 h 2057400"/>
              <a:gd name="connsiteX3" fmla="*/ 0 w 1664696"/>
              <a:gd name="connsiteY3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696" h="2057400">
                <a:moveTo>
                  <a:pt x="1193800" y="2057400"/>
                </a:moveTo>
                <a:cubicBezTo>
                  <a:pt x="1362427" y="1827388"/>
                  <a:pt x="1531055" y="1597377"/>
                  <a:pt x="1583266" y="1388533"/>
                </a:cubicBezTo>
                <a:cubicBezTo>
                  <a:pt x="1635477" y="1179689"/>
                  <a:pt x="1770944" y="1035755"/>
                  <a:pt x="1507066" y="804333"/>
                </a:cubicBezTo>
                <a:cubicBezTo>
                  <a:pt x="1243188" y="572911"/>
                  <a:pt x="621594" y="286455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5183-966E-4E22-B476-B3D9270A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A7A2-0925-44B6-AB60-6A8C3208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540933"/>
          </a:xfrm>
        </p:spPr>
        <p:txBody>
          <a:bodyPr/>
          <a:lstStyle/>
          <a:p>
            <a:r>
              <a:rPr lang="en-US" dirty="0"/>
              <a:t>The promoter controls whether the DNA builds mRNA (and thus protein) or not – i.e., whether transcription happens or not</a:t>
            </a:r>
          </a:p>
          <a:p>
            <a:r>
              <a:rPr lang="en-US" dirty="0"/>
              <a:t>It’s an </a:t>
            </a:r>
            <a:r>
              <a:rPr lang="en-US" b="1" dirty="0"/>
              <a:t>if</a:t>
            </a:r>
            <a:r>
              <a:rPr lang="en-US" dirty="0"/>
              <a:t>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548B4-DD44-455D-AF81-D1DC8308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45" y="6282266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13F87-CC59-4B5F-A64B-522C2D987843}"/>
              </a:ext>
            </a:extLst>
          </p:cNvPr>
          <p:cNvSpPr txBox="1"/>
          <p:nvPr/>
        </p:nvSpPr>
        <p:spPr>
          <a:xfrm>
            <a:off x="1862666" y="3666066"/>
            <a:ext cx="704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promoter    AUG  GCU   AGU UAG    terminator…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B4516-0E4F-4EAB-983D-E62C03D393B4}"/>
              </a:ext>
            </a:extLst>
          </p:cNvPr>
          <p:cNvSpPr txBox="1"/>
          <p:nvPr/>
        </p:nvSpPr>
        <p:spPr>
          <a:xfrm>
            <a:off x="1591733" y="3695697"/>
            <a:ext cx="3670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E280A-9A59-4A1F-B12A-D78BB58F5E68}"/>
              </a:ext>
            </a:extLst>
          </p:cNvPr>
          <p:cNvSpPr txBox="1"/>
          <p:nvPr/>
        </p:nvSpPr>
        <p:spPr>
          <a:xfrm>
            <a:off x="3031072" y="3695697"/>
            <a:ext cx="3013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) 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FD498-C205-4E9A-8045-409491B7739D}"/>
              </a:ext>
            </a:extLst>
          </p:cNvPr>
          <p:cNvSpPr txBox="1"/>
          <p:nvPr/>
        </p:nvSpPr>
        <p:spPr>
          <a:xfrm>
            <a:off x="6417746" y="3695697"/>
            <a:ext cx="1218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D896D1-4CD7-4BC6-9271-0641AD450130}"/>
              </a:ext>
            </a:extLst>
          </p:cNvPr>
          <p:cNvSpPr txBox="1">
            <a:spLocks/>
          </p:cNvSpPr>
          <p:nvPr/>
        </p:nvSpPr>
        <p:spPr bwMode="auto">
          <a:xfrm>
            <a:off x="685800" y="4157134"/>
            <a:ext cx="7772400" cy="154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But what controls whether the promoter is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16466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967A-883E-46DE-B42E-C2C15837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1821-F974-47EC-8E7A-DEC2D401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97400"/>
          </a:xfrm>
        </p:spPr>
        <p:txBody>
          <a:bodyPr/>
          <a:lstStyle/>
          <a:p>
            <a:r>
              <a:rPr lang="en-US" sz="2400" dirty="0"/>
              <a:t>What turns a promoter on or off?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 number of possibilities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For us, a </a:t>
            </a:r>
            <a:r>
              <a:rPr lang="en-US" sz="2000" i="1" dirty="0"/>
              <a:t>transcription factor </a:t>
            </a:r>
            <a:r>
              <a:rPr lang="en-US" sz="2000" dirty="0"/>
              <a:t>(TF)</a:t>
            </a:r>
            <a:endParaRPr lang="en-US" sz="2000" i="1" dirty="0"/>
          </a:p>
          <a:p>
            <a:pPr lvl="1">
              <a:spcBef>
                <a:spcPts val="0"/>
              </a:spcBef>
            </a:pPr>
            <a:r>
              <a:rPr lang="en-US" sz="2000" dirty="0"/>
              <a:t>A TF is a protein. It can itself be activated or deactivated based on, e.g., the presence or absence of other proteins or small molecules</a:t>
            </a:r>
          </a:p>
          <a:p>
            <a:r>
              <a:rPr lang="en-US" sz="2400" dirty="0"/>
              <a:t>So: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 gene builds its protein if its promoter is on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 promoter is on if its TF is present and activated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 TF is activated if the right inputs are present</a:t>
            </a:r>
          </a:p>
          <a:p>
            <a:r>
              <a:rPr lang="en-US" sz="2400" dirty="0"/>
              <a:t>We can thus control, at any given time, what subset of all of a cell’s genes get expressed</a:t>
            </a:r>
          </a:p>
          <a:p>
            <a:r>
              <a:rPr lang="en-US" sz="2400" dirty="0"/>
              <a:t>Promoters can use more complex logic functions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E.g., AND of two TFs, or NOR, …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325C9-1967-43D4-92EE-3F4BB315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207D6-A923-4E68-B1B8-987E4367B336}"/>
              </a:ext>
            </a:extLst>
          </p:cNvPr>
          <p:cNvSpPr txBox="1"/>
          <p:nvPr/>
        </p:nvSpPr>
        <p:spPr>
          <a:xfrm>
            <a:off x="6129866" y="1481667"/>
            <a:ext cx="243840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this sound like software yet?</a:t>
            </a:r>
          </a:p>
        </p:txBody>
      </p:sp>
    </p:spTree>
    <p:extLst>
      <p:ext uri="{BB962C8B-B14F-4D97-AF65-F5344CB8AC3E}">
        <p14:creationId xmlns:p14="http://schemas.microsoft.com/office/powerpoint/2010/main" val="37546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ACAD-5E4F-4D76-B566-11623571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92" y="3574827"/>
            <a:ext cx="7982740" cy="2783636"/>
          </a:xfrm>
        </p:spPr>
        <p:txBody>
          <a:bodyPr/>
          <a:lstStyle/>
          <a:p>
            <a:r>
              <a:rPr lang="en-US" sz="2400" dirty="0"/>
              <a:t>Notation: arrow turns </a:t>
            </a:r>
            <a:r>
              <a:rPr lang="en-US" sz="2400" i="1" dirty="0"/>
              <a:t>on</a:t>
            </a:r>
            <a:r>
              <a:rPr lang="en-US" sz="2400" dirty="0"/>
              <a:t>, right-angle line is </a:t>
            </a:r>
            <a:r>
              <a:rPr lang="en-US" sz="2400" i="1" dirty="0"/>
              <a:t>off</a:t>
            </a:r>
            <a:endParaRPr lang="en-US" sz="2400" dirty="0"/>
          </a:p>
          <a:p>
            <a:r>
              <a:rPr lang="en-US" sz="2400" dirty="0"/>
              <a:t>External inputs can be small molecules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canaries for many internal and environmental factors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can also be other protein TFs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What function of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did we build above?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Now we can compute!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These structures can get </a:t>
            </a:r>
            <a:r>
              <a:rPr lang="en-US" sz="2000" i="1" dirty="0"/>
              <a:t>very</a:t>
            </a:r>
            <a:r>
              <a:rPr lang="en-US" sz="2000" dirty="0"/>
              <a:t> complex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4F32A-3662-4398-9102-ECF180D0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50933" y="6443134"/>
            <a:ext cx="2895600" cy="321733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99032" y="935144"/>
            <a:ext cx="3228724" cy="461665"/>
            <a:chOff x="941832" y="2509024"/>
            <a:chExt cx="3228724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941832" y="2509024"/>
              <a:ext cx="1812519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51" y="2509024"/>
              <a:ext cx="141620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dirty="0"/>
                <a:t>protein1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99032" y="1850620"/>
            <a:ext cx="3228724" cy="461665"/>
            <a:chOff x="941832" y="2509024"/>
            <a:chExt cx="322872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941832" y="2509024"/>
              <a:ext cx="1812519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dirty="0"/>
                <a:t>promoter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4351" y="2509024"/>
              <a:ext cx="141620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dirty="0"/>
                <a:t>protein2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9032" y="2937214"/>
            <a:ext cx="3228724" cy="461665"/>
            <a:chOff x="941832" y="2509024"/>
            <a:chExt cx="3228724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941832" y="2509024"/>
              <a:ext cx="1812519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dirty="0"/>
                <a:t>promoter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54351" y="2509024"/>
              <a:ext cx="141620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dirty="0"/>
                <a:t>protein3</a:t>
              </a:r>
            </a:p>
          </p:txBody>
        </p:sp>
      </p:grpSp>
      <p:sp>
        <p:nvSpPr>
          <p:cNvPr id="15" name="Freeform 14"/>
          <p:cNvSpPr/>
          <p:nvPr/>
        </p:nvSpPr>
        <p:spPr>
          <a:xfrm>
            <a:off x="1632204" y="2303176"/>
            <a:ext cx="1839812" cy="621792"/>
          </a:xfrm>
          <a:custGeom>
            <a:avLst/>
            <a:gdLst>
              <a:gd name="connsiteX0" fmla="*/ 1833372 w 1839812"/>
              <a:gd name="connsiteY0" fmla="*/ 0 h 621792"/>
              <a:gd name="connsiteX1" fmla="*/ 1769364 w 1839812"/>
              <a:gd name="connsiteY1" fmla="*/ 182880 h 621792"/>
              <a:gd name="connsiteX2" fmla="*/ 1330452 w 1839812"/>
              <a:gd name="connsiteY2" fmla="*/ 246888 h 621792"/>
              <a:gd name="connsiteX3" fmla="*/ 224028 w 1839812"/>
              <a:gd name="connsiteY3" fmla="*/ 283464 h 621792"/>
              <a:gd name="connsiteX4" fmla="*/ 22860 w 1839812"/>
              <a:gd name="connsiteY4" fmla="*/ 420624 h 621792"/>
              <a:gd name="connsiteX5" fmla="*/ 4572 w 1839812"/>
              <a:gd name="connsiteY5" fmla="*/ 621792 h 6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9812" h="621792">
                <a:moveTo>
                  <a:pt x="1833372" y="0"/>
                </a:moveTo>
                <a:cubicBezTo>
                  <a:pt x="1843278" y="70866"/>
                  <a:pt x="1853184" y="141732"/>
                  <a:pt x="1769364" y="182880"/>
                </a:cubicBezTo>
                <a:cubicBezTo>
                  <a:pt x="1685544" y="224028"/>
                  <a:pt x="1588008" y="230124"/>
                  <a:pt x="1330452" y="246888"/>
                </a:cubicBezTo>
                <a:cubicBezTo>
                  <a:pt x="1072896" y="263652"/>
                  <a:pt x="441960" y="254508"/>
                  <a:pt x="224028" y="283464"/>
                </a:cubicBezTo>
                <a:cubicBezTo>
                  <a:pt x="6096" y="312420"/>
                  <a:pt x="59436" y="364236"/>
                  <a:pt x="22860" y="420624"/>
                </a:cubicBezTo>
                <a:cubicBezTo>
                  <a:pt x="-13716" y="477012"/>
                  <a:pt x="4572" y="621792"/>
                  <a:pt x="4572" y="621792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80780" y="2075418"/>
            <a:ext cx="763773" cy="52668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3"/>
          </p:cNvCxnSpPr>
          <p:nvPr/>
        </p:nvCxnSpPr>
        <p:spPr>
          <a:xfrm>
            <a:off x="953062" y="1064177"/>
            <a:ext cx="837675" cy="5861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1207" y="864122"/>
            <a:ext cx="43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4103" y="2855312"/>
            <a:ext cx="3349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(protein2 and (not B)):</a:t>
            </a:r>
          </a:p>
          <a:p>
            <a:pPr lvl="1"/>
            <a:r>
              <a:rPr lang="en-US" dirty="0"/>
              <a:t>build protein3</a:t>
            </a: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4570962" y="3108985"/>
            <a:ext cx="833141" cy="161826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719072" y="1407064"/>
            <a:ext cx="2084832" cy="448056"/>
          </a:xfrm>
          <a:custGeom>
            <a:avLst/>
            <a:gdLst>
              <a:gd name="connsiteX0" fmla="*/ 2084832 w 2084832"/>
              <a:gd name="connsiteY0" fmla="*/ 0 h 448056"/>
              <a:gd name="connsiteX1" fmla="*/ 1956816 w 2084832"/>
              <a:gd name="connsiteY1" fmla="*/ 164592 h 448056"/>
              <a:gd name="connsiteX2" fmla="*/ 1389888 w 2084832"/>
              <a:gd name="connsiteY2" fmla="*/ 210312 h 448056"/>
              <a:gd name="connsiteX3" fmla="*/ 256032 w 2084832"/>
              <a:gd name="connsiteY3" fmla="*/ 210312 h 448056"/>
              <a:gd name="connsiteX4" fmla="*/ 0 w 2084832"/>
              <a:gd name="connsiteY4" fmla="*/ 448056 h 4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832" h="448056">
                <a:moveTo>
                  <a:pt x="2084832" y="0"/>
                </a:moveTo>
                <a:cubicBezTo>
                  <a:pt x="2078736" y="64770"/>
                  <a:pt x="2072640" y="129540"/>
                  <a:pt x="1956816" y="164592"/>
                </a:cubicBezTo>
                <a:cubicBezTo>
                  <a:pt x="1840992" y="199644"/>
                  <a:pt x="1673352" y="202692"/>
                  <a:pt x="1389888" y="210312"/>
                </a:cubicBezTo>
                <a:cubicBezTo>
                  <a:pt x="1106424" y="217932"/>
                  <a:pt x="487680" y="170688"/>
                  <a:pt x="256032" y="210312"/>
                </a:cubicBezTo>
                <a:cubicBezTo>
                  <a:pt x="24384" y="249936"/>
                  <a:pt x="12192" y="348996"/>
                  <a:pt x="0" y="448056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63365" y="1850620"/>
            <a:ext cx="43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591056" y="2559455"/>
            <a:ext cx="77724" cy="7007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25874" y="978660"/>
            <a:ext cx="311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(True):</a:t>
            </a:r>
          </a:p>
          <a:p>
            <a:pPr lvl="1"/>
            <a:r>
              <a:rPr lang="en-US" dirty="0"/>
              <a:t>build protein1</a:t>
            </a: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4709162" y="1155673"/>
            <a:ext cx="816712" cy="2384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02383" y="1850799"/>
            <a:ext cx="267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(protein1 and A):</a:t>
            </a:r>
          </a:p>
          <a:p>
            <a:pPr lvl="1"/>
            <a:r>
              <a:rPr lang="en-US" dirty="0"/>
              <a:t>build protein2</a:t>
            </a:r>
          </a:p>
        </p:txBody>
      </p:sp>
      <p:cxnSp>
        <p:nvCxnSpPr>
          <p:cNvPr id="44" name="Straight Arrow Connector 43"/>
          <p:cNvCxnSpPr>
            <a:cxnSpLocks/>
            <a:stCxn id="43" idx="1"/>
          </p:cNvCxnSpPr>
          <p:nvPr/>
        </p:nvCxnSpPr>
        <p:spPr>
          <a:xfrm flipH="1" flipV="1">
            <a:off x="4685671" y="2027810"/>
            <a:ext cx="816712" cy="2384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02023" y="2856755"/>
            <a:ext cx="3349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(A and (not B)):</a:t>
            </a:r>
          </a:p>
          <a:p>
            <a:pPr lvl="1"/>
            <a:r>
              <a:rPr lang="en-US" dirty="0"/>
              <a:t>build protein3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594CD0-4E88-480A-B44C-486C4BAC3FF7}"/>
              </a:ext>
            </a:extLst>
          </p:cNvPr>
          <p:cNvSpPr txBox="1"/>
          <p:nvPr/>
        </p:nvSpPr>
        <p:spPr>
          <a:xfrm>
            <a:off x="5502376" y="1850799"/>
            <a:ext cx="257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(A):</a:t>
            </a:r>
          </a:p>
          <a:p>
            <a:pPr lvl="1"/>
            <a:r>
              <a:rPr lang="en-US" dirty="0"/>
              <a:t>build protein2</a:t>
            </a:r>
          </a:p>
        </p:txBody>
      </p:sp>
    </p:spTree>
    <p:extLst>
      <p:ext uri="{BB962C8B-B14F-4D97-AF65-F5344CB8AC3E}">
        <p14:creationId xmlns:p14="http://schemas.microsoft.com/office/powerpoint/2010/main" val="30114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9" grpId="0"/>
      <p:bldP spid="43" grpId="0"/>
      <p:bldP spid="43" grpId="1"/>
      <p:bldP spid="49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1C9A-895A-450E-8A91-C301BA58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4720-D8DD-438F-99DD-B56D8804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23" y="1481661"/>
            <a:ext cx="8669867" cy="4419600"/>
          </a:xfrm>
        </p:spPr>
        <p:txBody>
          <a:bodyPr/>
          <a:lstStyle/>
          <a:p>
            <a:r>
              <a:rPr lang="en-US" dirty="0"/>
              <a:t>How important are these TFs?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Differentiating a toe cell from an eye cell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if/then network is key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Toe cell and an eye cell have the same DNA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different TFs and activators sitting in and around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 they </a:t>
            </a:r>
            <a:r>
              <a:rPr lang="en-US" i="1" dirty="0"/>
              <a:t>express</a:t>
            </a:r>
            <a:r>
              <a:rPr lang="en-US" dirty="0"/>
              <a:t> very different proteins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6A39A-7835-42A5-920B-B58B58EE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23700"/>
              </p:ext>
            </p:extLst>
          </p:nvPr>
        </p:nvGraphicFramePr>
        <p:xfrm>
          <a:off x="1780476" y="2024876"/>
          <a:ext cx="51555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E.Coli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</a:t>
                      </a:r>
                      <a:r>
                        <a:rPr lang="en-US" baseline="0" dirty="0"/>
                        <a:t> genes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Genome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  <a:r>
                        <a:rPr lang="en-US" baseline="0" dirty="0"/>
                        <a:t>x10</a:t>
                      </a:r>
                      <a:r>
                        <a:rPr lang="en-US" baseline="30000" dirty="0"/>
                        <a:t>6</a:t>
                      </a:r>
                      <a:r>
                        <a:rPr lang="en-US" baseline="0" dirty="0"/>
                        <a:t> base 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3200x10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of bps in</a:t>
                      </a:r>
                      <a:r>
                        <a:rPr lang="en-US" baseline="0" dirty="0"/>
                        <a:t> a CDS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02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5749-4741-48E2-982E-FB25B4B6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we do with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B815-EA39-4DCF-B7CA-AFD0AE15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Side trip: synthetic biology</a:t>
            </a:r>
          </a:p>
          <a:p>
            <a:r>
              <a:rPr lang="en-US" sz="2400" dirty="0"/>
              <a:t>We can now modify DNA</a:t>
            </a:r>
            <a:r>
              <a:rPr lang="en-US" sz="2400" i="1" dirty="0"/>
              <a:t>. </a:t>
            </a:r>
            <a:r>
              <a:rPr lang="en-US" sz="2400" dirty="0"/>
              <a:t>I.e., </a:t>
            </a:r>
            <a:r>
              <a:rPr lang="en-US" sz="2400" i="1" dirty="0"/>
              <a:t>can now not only learn how organisms compute, but change their software</a:t>
            </a:r>
            <a:r>
              <a:rPr lang="en-US" sz="2400" dirty="0"/>
              <a:t>!</a:t>
            </a:r>
          </a:p>
          <a:p>
            <a:r>
              <a:rPr lang="en-US" sz="2400" dirty="0"/>
              <a:t>The main obstacle: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other than fairly simple model organisms (e.g., E.coli and yeast), we have no idea what most of the software does!</a:t>
            </a:r>
          </a:p>
          <a:p>
            <a:r>
              <a:rPr lang="en-US" sz="2400" dirty="0"/>
              <a:t>So what do people do, then?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Mostly: make small changes/additions to bacteria and yeast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Try to understand the building blocks; low-level functions that get called over and 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53AB-4E5A-43D3-8DF4-639E875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1967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1EA2-E5A1-440A-BBF7-FB047BE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E431-A316-4FC0-8AF3-D404C161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bioelectricity come from?</a:t>
            </a:r>
          </a:p>
          <a:p>
            <a:r>
              <a:rPr lang="en-US" dirty="0"/>
              <a:t>Neurons and working with the nervous system</a:t>
            </a:r>
          </a:p>
          <a:p>
            <a:r>
              <a:rPr lang="en-US" dirty="0"/>
              <a:t>Cardiac bioelectricity</a:t>
            </a:r>
          </a:p>
          <a:p>
            <a:r>
              <a:rPr lang="en-US" dirty="0"/>
              <a:t>Worms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3BD7B-8458-45C8-871C-FBDAA3E4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E2B69-E4B6-4750-B290-80ED5391C427}"/>
              </a:ext>
            </a:extLst>
          </p:cNvPr>
          <p:cNvSpPr/>
          <p:nvPr/>
        </p:nvSpPr>
        <p:spPr>
          <a:xfrm>
            <a:off x="566928" y="3242735"/>
            <a:ext cx="1863005" cy="55473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EBCF-D412-4789-AB15-D76B6B4A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F377-181B-499E-9D47-BEFC8AC2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Plenty of YouTube videos on the central dogma</a:t>
            </a:r>
          </a:p>
          <a:p>
            <a:pPr lvl="1"/>
            <a:r>
              <a:rPr lang="en-US" dirty="0">
                <a:hlinkClick r:id="rId2"/>
              </a:rPr>
              <a:t>https://www.youtube.com/watch?v=gG7uCskUOrA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F731B-FFB9-4AE2-85C8-2A3F635F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1802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2529-A2A3-4641-BDA9-2AFDB63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B12A-1AEB-4C84-AD9A-8067C287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1DC19-9364-4DC4-8D67-66D49F9A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82476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A99-0089-4D35-8B98-CC045FA7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mRNA and </a:t>
            </a:r>
            <a:r>
              <a:rPr lang="en-US" dirty="0" err="1"/>
              <a:t>tRNA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DAED-AD3B-488C-A1C4-EFA2FCBD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5" y="1676400"/>
            <a:ext cx="3716868" cy="4648200"/>
          </a:xfrm>
        </p:spPr>
        <p:txBody>
          <a:bodyPr/>
          <a:lstStyle/>
          <a:p>
            <a:r>
              <a:rPr lang="en-US" sz="2400" dirty="0"/>
              <a:t>We’ve talked about computing</a:t>
            </a:r>
          </a:p>
          <a:p>
            <a:r>
              <a:rPr lang="en-US" sz="2400" dirty="0"/>
              <a:t>What is the HW and what is the SW?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The SW is the DNA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The HW is everything else</a:t>
            </a:r>
          </a:p>
          <a:p>
            <a:r>
              <a:rPr lang="en-US" sz="2400" dirty="0"/>
              <a:t>The entire cell (and your entire body) just build whatever proteins your DNA tells them to</a:t>
            </a:r>
          </a:p>
          <a:p>
            <a:r>
              <a:rPr lang="en-US" sz="2400" dirty="0"/>
              <a:t>DNA is the software that makes you </a:t>
            </a:r>
            <a:r>
              <a:rPr lang="en-US" sz="2400" dirty="0" err="1"/>
              <a:t>you</a:t>
            </a:r>
            <a:r>
              <a:rPr lang="en-US" sz="2400" dirty="0"/>
              <a:t>. </a:t>
            </a:r>
          </a:p>
          <a:p>
            <a:endParaRPr lang="en-US" sz="2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33DD-3556-4973-965A-7F11E26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8C952-D468-4C26-A54D-CC59B360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33" y="1778001"/>
            <a:ext cx="4707467" cy="3530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5F7E1-01E2-4C60-8E85-A9D595769977}"/>
              </a:ext>
            </a:extLst>
          </p:cNvPr>
          <p:cNvCxnSpPr>
            <a:cxnSpLocks/>
          </p:cNvCxnSpPr>
          <p:nvPr/>
        </p:nvCxnSpPr>
        <p:spPr>
          <a:xfrm flipV="1">
            <a:off x="3699933" y="3048001"/>
            <a:ext cx="516467" cy="2963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8DFFFDF-6706-407E-B3EA-7E7DEA8EFED4}"/>
              </a:ext>
            </a:extLst>
          </p:cNvPr>
          <p:cNvSpPr/>
          <p:nvPr/>
        </p:nvSpPr>
        <p:spPr>
          <a:xfrm>
            <a:off x="4167872" y="1659401"/>
            <a:ext cx="2413425" cy="2735182"/>
          </a:xfrm>
          <a:custGeom>
            <a:avLst/>
            <a:gdLst>
              <a:gd name="connsiteX0" fmla="*/ 319461 w 2413425"/>
              <a:gd name="connsiteY0" fmla="*/ 177866 h 2735182"/>
              <a:gd name="connsiteX1" fmla="*/ 658128 w 2413425"/>
              <a:gd name="connsiteY1" fmla="*/ 66 h 2735182"/>
              <a:gd name="connsiteX2" fmla="*/ 962928 w 2413425"/>
              <a:gd name="connsiteY2" fmla="*/ 194799 h 2735182"/>
              <a:gd name="connsiteX3" fmla="*/ 1166128 w 2413425"/>
              <a:gd name="connsiteY3" fmla="*/ 880599 h 2735182"/>
              <a:gd name="connsiteX4" fmla="*/ 1538661 w 2413425"/>
              <a:gd name="connsiteY4" fmla="*/ 1329332 h 2735182"/>
              <a:gd name="connsiteX5" fmla="*/ 1945061 w 2413425"/>
              <a:gd name="connsiteY5" fmla="*/ 1524066 h 2735182"/>
              <a:gd name="connsiteX6" fmla="*/ 2292195 w 2413425"/>
              <a:gd name="connsiteY6" fmla="*/ 1600266 h 2735182"/>
              <a:gd name="connsiteX7" fmla="*/ 2376861 w 2413425"/>
              <a:gd name="connsiteY7" fmla="*/ 1837332 h 2735182"/>
              <a:gd name="connsiteX8" fmla="*/ 2402261 w 2413425"/>
              <a:gd name="connsiteY8" fmla="*/ 2192932 h 2735182"/>
              <a:gd name="connsiteX9" fmla="*/ 2199061 w 2413425"/>
              <a:gd name="connsiteY9" fmla="*/ 2286066 h 2735182"/>
              <a:gd name="connsiteX10" fmla="*/ 1479395 w 2413425"/>
              <a:gd name="connsiteY10" fmla="*/ 2286066 h 2735182"/>
              <a:gd name="connsiteX11" fmla="*/ 1191528 w 2413425"/>
              <a:gd name="connsiteY11" fmla="*/ 2429999 h 2735182"/>
              <a:gd name="connsiteX12" fmla="*/ 505728 w 2413425"/>
              <a:gd name="connsiteY12" fmla="*/ 2734799 h 2735182"/>
              <a:gd name="connsiteX13" fmla="*/ 158595 w 2413425"/>
              <a:gd name="connsiteY13" fmla="*/ 2362266 h 2735182"/>
              <a:gd name="connsiteX14" fmla="*/ 6195 w 2413425"/>
              <a:gd name="connsiteY14" fmla="*/ 558866 h 2735182"/>
              <a:gd name="connsiteX15" fmla="*/ 319461 w 2413425"/>
              <a:gd name="connsiteY15" fmla="*/ 177866 h 27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13425" h="2735182">
                <a:moveTo>
                  <a:pt x="319461" y="177866"/>
                </a:moveTo>
                <a:cubicBezTo>
                  <a:pt x="428116" y="84733"/>
                  <a:pt x="550884" y="-2756"/>
                  <a:pt x="658128" y="66"/>
                </a:cubicBezTo>
                <a:cubicBezTo>
                  <a:pt x="765372" y="2888"/>
                  <a:pt x="878261" y="48044"/>
                  <a:pt x="962928" y="194799"/>
                </a:cubicBezTo>
                <a:cubicBezTo>
                  <a:pt x="1047595" y="341554"/>
                  <a:pt x="1070173" y="691510"/>
                  <a:pt x="1166128" y="880599"/>
                </a:cubicBezTo>
                <a:cubicBezTo>
                  <a:pt x="1262084" y="1069688"/>
                  <a:pt x="1408839" y="1222088"/>
                  <a:pt x="1538661" y="1329332"/>
                </a:cubicBezTo>
                <a:cubicBezTo>
                  <a:pt x="1668483" y="1436576"/>
                  <a:pt x="1819472" y="1478910"/>
                  <a:pt x="1945061" y="1524066"/>
                </a:cubicBezTo>
                <a:cubicBezTo>
                  <a:pt x="2070650" y="1569222"/>
                  <a:pt x="2220228" y="1548055"/>
                  <a:pt x="2292195" y="1600266"/>
                </a:cubicBezTo>
                <a:cubicBezTo>
                  <a:pt x="2364162" y="1652477"/>
                  <a:pt x="2358517" y="1738554"/>
                  <a:pt x="2376861" y="1837332"/>
                </a:cubicBezTo>
                <a:cubicBezTo>
                  <a:pt x="2395205" y="1936110"/>
                  <a:pt x="2431894" y="2118143"/>
                  <a:pt x="2402261" y="2192932"/>
                </a:cubicBezTo>
                <a:cubicBezTo>
                  <a:pt x="2372628" y="2267721"/>
                  <a:pt x="2352872" y="2270544"/>
                  <a:pt x="2199061" y="2286066"/>
                </a:cubicBezTo>
                <a:cubicBezTo>
                  <a:pt x="2045250" y="2301588"/>
                  <a:pt x="1647317" y="2262077"/>
                  <a:pt x="1479395" y="2286066"/>
                </a:cubicBezTo>
                <a:cubicBezTo>
                  <a:pt x="1311473" y="2310055"/>
                  <a:pt x="1353806" y="2355210"/>
                  <a:pt x="1191528" y="2429999"/>
                </a:cubicBezTo>
                <a:cubicBezTo>
                  <a:pt x="1029250" y="2504788"/>
                  <a:pt x="677884" y="2746088"/>
                  <a:pt x="505728" y="2734799"/>
                </a:cubicBezTo>
                <a:cubicBezTo>
                  <a:pt x="333573" y="2723510"/>
                  <a:pt x="241850" y="2724921"/>
                  <a:pt x="158595" y="2362266"/>
                </a:cubicBezTo>
                <a:cubicBezTo>
                  <a:pt x="75340" y="1999611"/>
                  <a:pt x="-26260" y="922933"/>
                  <a:pt x="6195" y="558866"/>
                </a:cubicBezTo>
                <a:cubicBezTo>
                  <a:pt x="38650" y="194799"/>
                  <a:pt x="210806" y="270999"/>
                  <a:pt x="319461" y="177866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AAFB9-CA62-4EF2-900F-F097E9165A1B}"/>
              </a:ext>
            </a:extLst>
          </p:cNvPr>
          <p:cNvSpPr/>
          <p:nvPr/>
        </p:nvSpPr>
        <p:spPr>
          <a:xfrm>
            <a:off x="5265605" y="1709865"/>
            <a:ext cx="3633369" cy="3626160"/>
          </a:xfrm>
          <a:custGeom>
            <a:avLst/>
            <a:gdLst>
              <a:gd name="connsiteX0" fmla="*/ 127662 w 3633369"/>
              <a:gd name="connsiteY0" fmla="*/ 76602 h 3626160"/>
              <a:gd name="connsiteX1" fmla="*/ 923528 w 3633369"/>
              <a:gd name="connsiteY1" fmla="*/ 17335 h 3626160"/>
              <a:gd name="connsiteX2" fmla="*/ 2947062 w 3633369"/>
              <a:gd name="connsiteY2" fmla="*/ 161268 h 3626160"/>
              <a:gd name="connsiteX3" fmla="*/ 3260328 w 3633369"/>
              <a:gd name="connsiteY3" fmla="*/ 330602 h 3626160"/>
              <a:gd name="connsiteX4" fmla="*/ 3328062 w 3633369"/>
              <a:gd name="connsiteY4" fmla="*/ 593068 h 3626160"/>
              <a:gd name="connsiteX5" fmla="*/ 3455062 w 3633369"/>
              <a:gd name="connsiteY5" fmla="*/ 1803802 h 3626160"/>
              <a:gd name="connsiteX6" fmla="*/ 3632862 w 3633369"/>
              <a:gd name="connsiteY6" fmla="*/ 3302402 h 3626160"/>
              <a:gd name="connsiteX7" fmla="*/ 3395795 w 3633369"/>
              <a:gd name="connsiteY7" fmla="*/ 3581802 h 3626160"/>
              <a:gd name="connsiteX8" fmla="*/ 2591462 w 3633369"/>
              <a:gd name="connsiteY8" fmla="*/ 3615668 h 3626160"/>
              <a:gd name="connsiteX9" fmla="*/ 381662 w 3633369"/>
              <a:gd name="connsiteY9" fmla="*/ 3480202 h 3626160"/>
              <a:gd name="connsiteX10" fmla="*/ 17595 w 3633369"/>
              <a:gd name="connsiteY10" fmla="*/ 3099202 h 3626160"/>
              <a:gd name="connsiteX11" fmla="*/ 85328 w 3633369"/>
              <a:gd name="connsiteY11" fmla="*/ 2540402 h 3626160"/>
              <a:gd name="connsiteX12" fmla="*/ 330862 w 3633369"/>
              <a:gd name="connsiteY12" fmla="*/ 2354135 h 3626160"/>
              <a:gd name="connsiteX13" fmla="*/ 1016662 w 3633369"/>
              <a:gd name="connsiteY13" fmla="*/ 2294868 h 3626160"/>
              <a:gd name="connsiteX14" fmla="*/ 1490795 w 3633369"/>
              <a:gd name="connsiteY14" fmla="*/ 2277935 h 3626160"/>
              <a:gd name="connsiteX15" fmla="*/ 1439995 w 3633369"/>
              <a:gd name="connsiteY15" fmla="*/ 1930802 h 3626160"/>
              <a:gd name="connsiteX16" fmla="*/ 1219862 w 3633369"/>
              <a:gd name="connsiteY16" fmla="*/ 1456668 h 3626160"/>
              <a:gd name="connsiteX17" fmla="*/ 576395 w 3633369"/>
              <a:gd name="connsiteY17" fmla="*/ 1211135 h 3626160"/>
              <a:gd name="connsiteX18" fmla="*/ 161528 w 3633369"/>
              <a:gd name="connsiteY18" fmla="*/ 677735 h 3626160"/>
              <a:gd name="connsiteX19" fmla="*/ 127662 w 3633369"/>
              <a:gd name="connsiteY19" fmla="*/ 76602 h 36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3369" h="3626160">
                <a:moveTo>
                  <a:pt x="127662" y="76602"/>
                </a:moveTo>
                <a:cubicBezTo>
                  <a:pt x="254662" y="-33465"/>
                  <a:pt x="453628" y="3224"/>
                  <a:pt x="923528" y="17335"/>
                </a:cubicBezTo>
                <a:cubicBezTo>
                  <a:pt x="1393428" y="31446"/>
                  <a:pt x="2557595" y="109057"/>
                  <a:pt x="2947062" y="161268"/>
                </a:cubicBezTo>
                <a:cubicBezTo>
                  <a:pt x="3336529" y="213479"/>
                  <a:pt x="3196828" y="258635"/>
                  <a:pt x="3260328" y="330602"/>
                </a:cubicBezTo>
                <a:cubicBezTo>
                  <a:pt x="3323828" y="402569"/>
                  <a:pt x="3295606" y="347535"/>
                  <a:pt x="3328062" y="593068"/>
                </a:cubicBezTo>
                <a:cubicBezTo>
                  <a:pt x="3360518" y="838601"/>
                  <a:pt x="3404262" y="1352246"/>
                  <a:pt x="3455062" y="1803802"/>
                </a:cubicBezTo>
                <a:cubicBezTo>
                  <a:pt x="3505862" y="2255358"/>
                  <a:pt x="3642740" y="3006069"/>
                  <a:pt x="3632862" y="3302402"/>
                </a:cubicBezTo>
                <a:cubicBezTo>
                  <a:pt x="3622984" y="3598735"/>
                  <a:pt x="3569362" y="3529591"/>
                  <a:pt x="3395795" y="3581802"/>
                </a:cubicBezTo>
                <a:cubicBezTo>
                  <a:pt x="3222228" y="3634013"/>
                  <a:pt x="3093817" y="3632601"/>
                  <a:pt x="2591462" y="3615668"/>
                </a:cubicBezTo>
                <a:cubicBezTo>
                  <a:pt x="2089107" y="3598735"/>
                  <a:pt x="810640" y="3566280"/>
                  <a:pt x="381662" y="3480202"/>
                </a:cubicBezTo>
                <a:cubicBezTo>
                  <a:pt x="-47316" y="3394124"/>
                  <a:pt x="66984" y="3255835"/>
                  <a:pt x="17595" y="3099202"/>
                </a:cubicBezTo>
                <a:cubicBezTo>
                  <a:pt x="-31794" y="2942569"/>
                  <a:pt x="33117" y="2664580"/>
                  <a:pt x="85328" y="2540402"/>
                </a:cubicBezTo>
                <a:cubicBezTo>
                  <a:pt x="137539" y="2416224"/>
                  <a:pt x="175640" y="2395057"/>
                  <a:pt x="330862" y="2354135"/>
                </a:cubicBezTo>
                <a:cubicBezTo>
                  <a:pt x="486084" y="2313213"/>
                  <a:pt x="823340" y="2307568"/>
                  <a:pt x="1016662" y="2294868"/>
                </a:cubicBezTo>
                <a:cubicBezTo>
                  <a:pt x="1209984" y="2282168"/>
                  <a:pt x="1420239" y="2338613"/>
                  <a:pt x="1490795" y="2277935"/>
                </a:cubicBezTo>
                <a:cubicBezTo>
                  <a:pt x="1561351" y="2217257"/>
                  <a:pt x="1485150" y="2067680"/>
                  <a:pt x="1439995" y="1930802"/>
                </a:cubicBezTo>
                <a:cubicBezTo>
                  <a:pt x="1394840" y="1793924"/>
                  <a:pt x="1363795" y="1576612"/>
                  <a:pt x="1219862" y="1456668"/>
                </a:cubicBezTo>
                <a:cubicBezTo>
                  <a:pt x="1075929" y="1336724"/>
                  <a:pt x="752784" y="1340957"/>
                  <a:pt x="576395" y="1211135"/>
                </a:cubicBezTo>
                <a:cubicBezTo>
                  <a:pt x="400006" y="1081313"/>
                  <a:pt x="234906" y="866824"/>
                  <a:pt x="161528" y="677735"/>
                </a:cubicBezTo>
                <a:cubicBezTo>
                  <a:pt x="88150" y="488646"/>
                  <a:pt x="662" y="186669"/>
                  <a:pt x="127662" y="7660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5FBAD0-F008-4318-AF6A-8575BEAA757D}"/>
              </a:ext>
            </a:extLst>
          </p:cNvPr>
          <p:cNvCxnSpPr>
            <a:cxnSpLocks/>
          </p:cNvCxnSpPr>
          <p:nvPr/>
        </p:nvCxnSpPr>
        <p:spPr>
          <a:xfrm>
            <a:off x="3496733" y="4021667"/>
            <a:ext cx="1676400" cy="93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4CB3-E8B0-45ED-9467-C27C4D0F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backgrounder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F51D-31FE-49B2-96F5-8EDF182F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4064"/>
            <a:ext cx="7772400" cy="4852416"/>
          </a:xfrm>
        </p:spPr>
        <p:txBody>
          <a:bodyPr/>
          <a:lstStyle/>
          <a:p>
            <a:r>
              <a:rPr lang="en-US" sz="2400" dirty="0"/>
              <a:t>The fun part in a class with a wide variety of people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getting everyone up to speed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learn each others’ basic concepts and terminology</a:t>
            </a:r>
          </a:p>
          <a:p>
            <a:r>
              <a:rPr lang="en-US" sz="2400" dirty="0"/>
              <a:t>Non-goals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turn everyone into a biology major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 little knowledge is a dangerous thing: give everybody just enough knowledge to be dangerous</a:t>
            </a:r>
          </a:p>
          <a:p>
            <a:r>
              <a:rPr lang="en-US" sz="2400" dirty="0"/>
              <a:t>Goals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Give everybody enough biology background for morphogenesis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Ultimate goal: give non-biologists enough background to work productively with biologists in a team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Or, look reasonably intelligent on a job interview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Or understand what an “enveloped RNA virus” means 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96AE9-FA65-480A-897F-B5152F4E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5189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7A3-3C24-49A1-99EA-D6E53159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E8EF-F5BF-40D0-99ED-BCC4AAE6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Spoiler: DNA is software, telling the cell’s HW what to build</a:t>
            </a:r>
          </a:p>
          <a:p>
            <a:r>
              <a:rPr lang="en-US" dirty="0"/>
              <a:t>What do cells build? Proteins</a:t>
            </a:r>
          </a:p>
          <a:p>
            <a:r>
              <a:rPr lang="en-US" dirty="0"/>
              <a:t>So: what’s a protein, and why are they so important?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protein is one or more chains of 20 different amino acids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Nested-definition alert: what’s an amino acid?</a:t>
            </a:r>
          </a:p>
          <a:p>
            <a:pPr lvl="1">
              <a:spcBef>
                <a:spcPts val="0"/>
              </a:spcBef>
            </a:pPr>
            <a:r>
              <a:rPr lang="en-US" dirty="0"/>
              <a:t>It’s the main component of proteins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cell assembles amino acids into proteins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D92B8-1D35-441E-B71E-FC3916E8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3669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300C-2DCE-4CBD-B990-6FC309C9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proteins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D735-2A03-4EB3-8FAC-7939419B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591733"/>
            <a:ext cx="4605867" cy="3258941"/>
          </a:xfrm>
        </p:spPr>
        <p:txBody>
          <a:bodyPr/>
          <a:lstStyle/>
          <a:p>
            <a:r>
              <a:rPr lang="en-US" dirty="0"/>
              <a:t>They have powerful magic:</a:t>
            </a:r>
          </a:p>
          <a:p>
            <a:pPr lvl="1"/>
            <a:r>
              <a:rPr lang="en-US" dirty="0"/>
              <a:t>They quickly fold themselves into intricate shapes</a:t>
            </a:r>
          </a:p>
          <a:p>
            <a:pPr lvl="1"/>
            <a:r>
              <a:rPr lang="en-US" dirty="0"/>
              <a:t>Because of this, they are amazingly good at recognizing and </a:t>
            </a:r>
            <a:r>
              <a:rPr lang="en-US" i="1" dirty="0"/>
              <a:t>binding</a:t>
            </a:r>
            <a:r>
              <a:rPr lang="en-US" dirty="0"/>
              <a:t> to other molecules in an extremely selective manner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1FC38-BB6E-4B42-9221-3C0C99C6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DBBCC-B165-41E4-99E6-CAB6ADC3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610" y="1212318"/>
            <a:ext cx="3219450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A526B-932D-4522-8C91-A7C4533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47" y="2716741"/>
            <a:ext cx="2466975" cy="1847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2C694-F95D-49F1-B6D0-45FF15553AD8}"/>
              </a:ext>
            </a:extLst>
          </p:cNvPr>
          <p:cNvCxnSpPr/>
          <p:nvPr/>
        </p:nvCxnSpPr>
        <p:spPr>
          <a:xfrm flipV="1">
            <a:off x="4165600" y="2091267"/>
            <a:ext cx="1337733" cy="5842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83F76-8A5C-45B9-8F68-F9574443A9C3}"/>
              </a:ext>
            </a:extLst>
          </p:cNvPr>
          <p:cNvCxnSpPr>
            <a:cxnSpLocks/>
          </p:cNvCxnSpPr>
          <p:nvPr/>
        </p:nvCxnSpPr>
        <p:spPr>
          <a:xfrm flipV="1">
            <a:off x="4504267" y="3657600"/>
            <a:ext cx="2133600" cy="2963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853F-7833-4A46-AE72-99292D2F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2DD3-0B7E-44F0-8FB1-0C2D16A9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889488" cy="4419600"/>
          </a:xfrm>
        </p:spPr>
        <p:txBody>
          <a:bodyPr/>
          <a:lstStyle/>
          <a:p>
            <a:r>
              <a:rPr lang="en-US" dirty="0"/>
              <a:t>Proteins can fold, bind and change shape. So what?</a:t>
            </a:r>
          </a:p>
          <a:p>
            <a:r>
              <a:rPr lang="en-US" dirty="0"/>
              <a:t>Most of the </a:t>
            </a:r>
            <a:r>
              <a:rPr lang="en-US" i="1" dirty="0"/>
              <a:t>molecular machines</a:t>
            </a:r>
            <a:r>
              <a:rPr lang="en-US" dirty="0"/>
              <a:t> in the body are largely built from proteins</a:t>
            </a:r>
          </a:p>
          <a:p>
            <a:pPr lvl="1"/>
            <a:r>
              <a:rPr lang="en-US" dirty="0"/>
              <a:t>Example of a molecular machine: your muscles. To get protein in your diet, you eat meat</a:t>
            </a:r>
          </a:p>
          <a:p>
            <a:pPr lvl="1"/>
            <a:r>
              <a:rPr lang="en-US" dirty="0"/>
              <a:t>Proteins can be part of logic gates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57F8F-36B4-4DE9-935E-FD743A37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336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BA1C-0F27-4F1A-BADE-2C4B8D1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dogma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813D-54DC-43C2-8847-DE989273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key to what a cell does is what proteins it makes. How do cells make protein?</a:t>
            </a:r>
          </a:p>
          <a:p>
            <a:r>
              <a:rPr lang="en-US" dirty="0"/>
              <a:t>The method is so important it’s described by what’s called the </a:t>
            </a:r>
            <a:r>
              <a:rPr lang="en-US" i="1" dirty="0"/>
              <a:t>central dogma</a:t>
            </a:r>
            <a:r>
              <a:rPr lang="en-US" dirty="0"/>
              <a:t> of biology</a:t>
            </a:r>
          </a:p>
          <a:p>
            <a:pPr lvl="1">
              <a:spcBef>
                <a:spcPts val="0"/>
              </a:spcBef>
            </a:pPr>
            <a:r>
              <a:rPr lang="en-US" dirty="0"/>
              <a:t>biologists’ equivalent of “in the beginning… and it was good”</a:t>
            </a:r>
          </a:p>
          <a:p>
            <a:pPr lvl="1"/>
            <a:r>
              <a:rPr lang="en-US" dirty="0"/>
              <a:t>in the cell: DNA creates mRNA, which creates protein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0CBAA-39E1-4EE2-A02A-9FCC6723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70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5183-966E-4E22-B476-B3D9270A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A7A2-0925-44B6-AB60-6A8C3208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1659"/>
            <a:ext cx="7772400" cy="4817541"/>
          </a:xfrm>
        </p:spPr>
        <p:txBody>
          <a:bodyPr/>
          <a:lstStyle/>
          <a:p>
            <a:r>
              <a:rPr lang="en-US" dirty="0"/>
              <a:t>DNA is a long molecule that is a sequence of </a:t>
            </a:r>
            <a:r>
              <a:rPr lang="en-US" i="1" dirty="0"/>
              <a:t>bases</a:t>
            </a:r>
            <a:r>
              <a:rPr lang="en-US" dirty="0"/>
              <a:t>. Each base can be adenine (A), guanine (G), cytosine (C) and thymine (T)</a:t>
            </a:r>
          </a:p>
          <a:p>
            <a:r>
              <a:rPr lang="en-US" dirty="0"/>
              <a:t>The punch-line: a long sequence of DNA (e.g., AUGGCUAGUUAG) specifies a long chain of amino acids that build a protein</a:t>
            </a:r>
          </a:p>
          <a:p>
            <a:r>
              <a:rPr lang="en-US" dirty="0"/>
              <a:t>But how can 4 DNA bases specify 20 amino acids? Any ideas?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548B4-DD44-455D-AF81-D1DC8308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8532"/>
            <a:ext cx="2895600" cy="330201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431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5183-966E-4E22-B476-B3D9270A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A7A2-0925-44B6-AB60-6A8C3208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1659"/>
            <a:ext cx="7772400" cy="1253074"/>
          </a:xfrm>
        </p:spPr>
        <p:txBody>
          <a:bodyPr/>
          <a:lstStyle/>
          <a:p>
            <a:r>
              <a:rPr lang="en-US" dirty="0"/>
              <a:t>DNA is a code in base 4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Three bases = one codon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specifies one of 20 AAs, or a start/stop codon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548B4-DD44-455D-AF81-D1DC8308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4733" y="6341532"/>
            <a:ext cx="2895600" cy="330201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13F87-CC59-4B5F-A64B-522C2D987843}"/>
              </a:ext>
            </a:extLst>
          </p:cNvPr>
          <p:cNvSpPr txBox="1"/>
          <p:nvPr/>
        </p:nvSpPr>
        <p:spPr>
          <a:xfrm>
            <a:off x="1862666" y="3166514"/>
            <a:ext cx="704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promoter AUG  GCU   AGU UAG        terminator…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DB509-67AE-44BD-BCF0-5CB070D71732}"/>
              </a:ext>
            </a:extLst>
          </p:cNvPr>
          <p:cNvSpPr txBox="1"/>
          <p:nvPr/>
        </p:nvSpPr>
        <p:spPr>
          <a:xfrm>
            <a:off x="2946400" y="5494854"/>
            <a:ext cx="521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and stop codons bound the CDS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0E6370-AA60-49AD-9D94-73540C8DCA2E}"/>
              </a:ext>
            </a:extLst>
          </p:cNvPr>
          <p:cNvCxnSpPr>
            <a:cxnSpLocks/>
          </p:cNvCxnSpPr>
          <p:nvPr/>
        </p:nvCxnSpPr>
        <p:spPr>
          <a:xfrm flipV="1">
            <a:off x="3158067" y="3530586"/>
            <a:ext cx="296333" cy="20827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9AD690-2F53-4AAA-ADCF-8D6285CF17CB}"/>
              </a:ext>
            </a:extLst>
          </p:cNvPr>
          <p:cNvSpPr txBox="1"/>
          <p:nvPr/>
        </p:nvSpPr>
        <p:spPr>
          <a:xfrm>
            <a:off x="3327402" y="4021648"/>
            <a:ext cx="387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coding sequence (CDS)</a:t>
            </a:r>
          </a:p>
          <a:p>
            <a:r>
              <a:rPr lang="en-US" dirty="0"/>
              <a:t>Three bases = 1 </a:t>
            </a:r>
            <a:r>
              <a:rPr lang="en-US" i="1" dirty="0"/>
              <a:t>codon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B4516-0E4F-4EAB-983D-E62C03D393B4}"/>
              </a:ext>
            </a:extLst>
          </p:cNvPr>
          <p:cNvSpPr txBox="1"/>
          <p:nvPr/>
        </p:nvSpPr>
        <p:spPr>
          <a:xfrm>
            <a:off x="482601" y="3970847"/>
            <a:ext cx="1642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says when to make this protein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E11BE3-C3B1-4205-B78E-486B6558E86C}"/>
              </a:ext>
            </a:extLst>
          </p:cNvPr>
          <p:cNvCxnSpPr>
            <a:cxnSpLocks/>
          </p:cNvCxnSpPr>
          <p:nvPr/>
        </p:nvCxnSpPr>
        <p:spPr>
          <a:xfrm flipV="1">
            <a:off x="1693332" y="3674516"/>
            <a:ext cx="609601" cy="8466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EBF4F0A-EAEC-4D5A-8FAC-0B9DFC952135}"/>
              </a:ext>
            </a:extLst>
          </p:cNvPr>
          <p:cNvSpPr/>
          <p:nvPr/>
        </p:nvSpPr>
        <p:spPr>
          <a:xfrm>
            <a:off x="6129866" y="3530580"/>
            <a:ext cx="1664696" cy="2057400"/>
          </a:xfrm>
          <a:custGeom>
            <a:avLst/>
            <a:gdLst>
              <a:gd name="connsiteX0" fmla="*/ 1193800 w 1664696"/>
              <a:gd name="connsiteY0" fmla="*/ 2057400 h 2057400"/>
              <a:gd name="connsiteX1" fmla="*/ 1583266 w 1664696"/>
              <a:gd name="connsiteY1" fmla="*/ 1388533 h 2057400"/>
              <a:gd name="connsiteX2" fmla="*/ 1507066 w 1664696"/>
              <a:gd name="connsiteY2" fmla="*/ 804333 h 2057400"/>
              <a:gd name="connsiteX3" fmla="*/ 0 w 1664696"/>
              <a:gd name="connsiteY3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696" h="2057400">
                <a:moveTo>
                  <a:pt x="1193800" y="2057400"/>
                </a:moveTo>
                <a:cubicBezTo>
                  <a:pt x="1362427" y="1827388"/>
                  <a:pt x="1531055" y="1597377"/>
                  <a:pt x="1583266" y="1388533"/>
                </a:cubicBezTo>
                <a:cubicBezTo>
                  <a:pt x="1635477" y="1179689"/>
                  <a:pt x="1770944" y="1035755"/>
                  <a:pt x="1507066" y="804333"/>
                </a:cubicBezTo>
                <a:cubicBezTo>
                  <a:pt x="1243188" y="572911"/>
                  <a:pt x="621594" y="286455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355D6-5675-4FEC-8B46-038CA7B6A415}"/>
              </a:ext>
            </a:extLst>
          </p:cNvPr>
          <p:cNvSpPr txBox="1"/>
          <p:nvPr/>
        </p:nvSpPr>
        <p:spPr>
          <a:xfrm>
            <a:off x="482599" y="2531519"/>
            <a:ext cx="131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Leucine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05FF9-E231-4F24-BF2F-28272E98D94A}"/>
              </a:ext>
            </a:extLst>
          </p:cNvPr>
          <p:cNvSpPr txBox="1"/>
          <p:nvPr/>
        </p:nvSpPr>
        <p:spPr>
          <a:xfrm>
            <a:off x="7391400" y="231985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Alanine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FF8DE6C-FF81-4963-B1FC-F4642139D516}"/>
              </a:ext>
            </a:extLst>
          </p:cNvPr>
          <p:cNvSpPr/>
          <p:nvPr/>
        </p:nvSpPr>
        <p:spPr>
          <a:xfrm rot="16200000">
            <a:off x="4533898" y="2116649"/>
            <a:ext cx="359838" cy="3119970"/>
          </a:xfrm>
          <a:prstGeom prst="leftBrace">
            <a:avLst>
              <a:gd name="adj1" fmla="val 8333"/>
              <a:gd name="adj2" fmla="val 50271"/>
            </a:avLst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6A9C67-DBB1-4133-8C1E-FB75393E6A4C}"/>
              </a:ext>
            </a:extLst>
          </p:cNvPr>
          <p:cNvSpPr/>
          <p:nvPr/>
        </p:nvSpPr>
        <p:spPr>
          <a:xfrm>
            <a:off x="1574800" y="2810920"/>
            <a:ext cx="2600501" cy="465666"/>
          </a:xfrm>
          <a:custGeom>
            <a:avLst/>
            <a:gdLst>
              <a:gd name="connsiteX0" fmla="*/ 0 w 2600501"/>
              <a:gd name="connsiteY0" fmla="*/ 0 h 465666"/>
              <a:gd name="connsiteX1" fmla="*/ 2209800 w 2600501"/>
              <a:gd name="connsiteY1" fmla="*/ 135466 h 465666"/>
              <a:gd name="connsiteX2" fmla="*/ 2599267 w 2600501"/>
              <a:gd name="connsiteY2" fmla="*/ 465666 h 465666"/>
              <a:gd name="connsiteX3" fmla="*/ 2599267 w 2600501"/>
              <a:gd name="connsiteY3" fmla="*/ 465666 h 465666"/>
              <a:gd name="connsiteX4" fmla="*/ 2599267 w 2600501"/>
              <a:gd name="connsiteY4" fmla="*/ 465666 h 46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501" h="465666">
                <a:moveTo>
                  <a:pt x="0" y="0"/>
                </a:moveTo>
                <a:cubicBezTo>
                  <a:pt x="888294" y="28927"/>
                  <a:pt x="1776589" y="57855"/>
                  <a:pt x="2209800" y="135466"/>
                </a:cubicBezTo>
                <a:cubicBezTo>
                  <a:pt x="2643011" y="213077"/>
                  <a:pt x="2599267" y="465666"/>
                  <a:pt x="2599267" y="465666"/>
                </a:cubicBezTo>
                <a:lnTo>
                  <a:pt x="2599267" y="465666"/>
                </a:lnTo>
                <a:lnTo>
                  <a:pt x="2599267" y="465666"/>
                </a:ln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11A7D0-7A03-49F9-ABBB-F271FFFD7756}"/>
              </a:ext>
            </a:extLst>
          </p:cNvPr>
          <p:cNvSpPr/>
          <p:nvPr/>
        </p:nvSpPr>
        <p:spPr>
          <a:xfrm>
            <a:off x="5192961" y="2582320"/>
            <a:ext cx="2249239" cy="668866"/>
          </a:xfrm>
          <a:custGeom>
            <a:avLst/>
            <a:gdLst>
              <a:gd name="connsiteX0" fmla="*/ 2249239 w 2249239"/>
              <a:gd name="connsiteY0" fmla="*/ 0 h 668866"/>
              <a:gd name="connsiteX1" fmla="*/ 581306 w 2249239"/>
              <a:gd name="connsiteY1" fmla="*/ 135466 h 668866"/>
              <a:gd name="connsiteX2" fmla="*/ 56372 w 2249239"/>
              <a:gd name="connsiteY2" fmla="*/ 508000 h 668866"/>
              <a:gd name="connsiteX3" fmla="*/ 39439 w 2249239"/>
              <a:gd name="connsiteY3" fmla="*/ 668866 h 66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239" h="668866">
                <a:moveTo>
                  <a:pt x="2249239" y="0"/>
                </a:moveTo>
                <a:cubicBezTo>
                  <a:pt x="1598011" y="25399"/>
                  <a:pt x="946784" y="50799"/>
                  <a:pt x="581306" y="135466"/>
                </a:cubicBezTo>
                <a:cubicBezTo>
                  <a:pt x="215828" y="220133"/>
                  <a:pt x="146683" y="419100"/>
                  <a:pt x="56372" y="508000"/>
                </a:cubicBezTo>
                <a:cubicBezTo>
                  <a:pt x="-33939" y="596900"/>
                  <a:pt x="2750" y="632883"/>
                  <a:pt x="39439" y="668866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84D5A-E653-471E-ACDE-83688F4FC41A}"/>
              </a:ext>
            </a:extLst>
          </p:cNvPr>
          <p:cNvSpPr txBox="1"/>
          <p:nvPr/>
        </p:nvSpPr>
        <p:spPr>
          <a:xfrm>
            <a:off x="3208869" y="3158069"/>
            <a:ext cx="309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AUGGCUAGUUAG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69EEDA4-BB69-41A1-82A6-43FD37192D1A}"/>
              </a:ext>
            </a:extLst>
          </p:cNvPr>
          <p:cNvSpPr/>
          <p:nvPr/>
        </p:nvSpPr>
        <p:spPr>
          <a:xfrm rot="5400000">
            <a:off x="4949771" y="-137078"/>
            <a:ext cx="470829" cy="6378759"/>
          </a:xfrm>
          <a:prstGeom prst="leftBrac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353E6-C36E-4474-9FF7-46171E8305CF}"/>
              </a:ext>
            </a:extLst>
          </p:cNvPr>
          <p:cNvSpPr txBox="1"/>
          <p:nvPr/>
        </p:nvSpPr>
        <p:spPr>
          <a:xfrm>
            <a:off x="4424762" y="2608824"/>
            <a:ext cx="841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</p:spTree>
    <p:extLst>
      <p:ext uri="{BB962C8B-B14F-4D97-AF65-F5344CB8AC3E}">
        <p14:creationId xmlns:p14="http://schemas.microsoft.com/office/powerpoint/2010/main" val="2364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  <p:bldP spid="21" grpId="0"/>
      <p:bldP spid="36" grpId="0" animBg="1"/>
      <p:bldP spid="7" grpId="0"/>
      <p:bldP spid="15" grpId="0"/>
      <p:bldP spid="18" grpId="0" animBg="1"/>
      <p:bldP spid="23" grpId="0" animBg="1"/>
      <p:bldP spid="24" grpId="0" animBg="1"/>
      <p:bldP spid="9" grpId="0"/>
      <p:bldP spid="10" grpId="0" animBg="1"/>
      <p:bldP spid="19" grpId="0"/>
    </p:bld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accent2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42684</TotalTime>
  <Words>1448</Words>
  <Application>Microsoft Office PowerPoint</Application>
  <PresentationFormat>On-screen Show (4:3)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Times New Roman</vt:lpstr>
      <vt:lpstr>Default Design</vt:lpstr>
      <vt:lpstr>EE 123 Bioelectricity</vt:lpstr>
      <vt:lpstr>Big picture of the course</vt:lpstr>
      <vt:lpstr>Biology backgrounder</vt:lpstr>
      <vt:lpstr>Proteins</vt:lpstr>
      <vt:lpstr>Why are proteins important?</vt:lpstr>
      <vt:lpstr>So what?</vt:lpstr>
      <vt:lpstr>The central dogma</vt:lpstr>
      <vt:lpstr>What is DNA?</vt:lpstr>
      <vt:lpstr>What is DNA?</vt:lpstr>
      <vt:lpstr>mRNA and tRNA</vt:lpstr>
      <vt:lpstr>mRNA and tRNA</vt:lpstr>
      <vt:lpstr>The big picture</vt:lpstr>
      <vt:lpstr>Morphogenesis</vt:lpstr>
      <vt:lpstr>What is DNA?</vt:lpstr>
      <vt:lpstr>What is DNA?</vt:lpstr>
      <vt:lpstr>Promoters</vt:lpstr>
      <vt:lpstr>PowerPoint Presentation</vt:lpstr>
      <vt:lpstr>Lots of logic</vt:lpstr>
      <vt:lpstr>What can we do with software?</vt:lpstr>
      <vt:lpstr>Other resources</vt:lpstr>
      <vt:lpstr>BACKUP</vt:lpstr>
      <vt:lpstr>mRNA and tRNA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with biological parts</dc:title>
  <dc:creator>JoelG</dc:creator>
  <cp:lastModifiedBy>Grodstein, Joel</cp:lastModifiedBy>
  <cp:revision>1248</cp:revision>
  <cp:lastPrinted>2018-10-18T12:49:10Z</cp:lastPrinted>
  <dcterms:created xsi:type="dcterms:W3CDTF">2002-09-07T18:50:54Z</dcterms:created>
  <dcterms:modified xsi:type="dcterms:W3CDTF">2020-08-08T15:36:44Z</dcterms:modified>
</cp:coreProperties>
</file>