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28" r:id="rId2"/>
    <p:sldId id="832" r:id="rId3"/>
    <p:sldId id="796" r:id="rId4"/>
    <p:sldId id="771" r:id="rId5"/>
    <p:sldId id="772" r:id="rId6"/>
    <p:sldId id="736" r:id="rId7"/>
    <p:sldId id="799" r:id="rId8"/>
    <p:sldId id="739" r:id="rId9"/>
    <p:sldId id="749" r:id="rId10"/>
    <p:sldId id="797" r:id="rId11"/>
    <p:sldId id="789" r:id="rId12"/>
    <p:sldId id="750" r:id="rId13"/>
    <p:sldId id="761" r:id="rId14"/>
    <p:sldId id="779" r:id="rId15"/>
    <p:sldId id="780" r:id="rId16"/>
    <p:sldId id="781" r:id="rId17"/>
    <p:sldId id="782" r:id="rId18"/>
    <p:sldId id="801" r:id="rId19"/>
    <p:sldId id="741" r:id="rId20"/>
    <p:sldId id="743" r:id="rId21"/>
    <p:sldId id="785" r:id="rId22"/>
    <p:sldId id="744" r:id="rId23"/>
    <p:sldId id="776" r:id="rId24"/>
    <p:sldId id="745" r:id="rId25"/>
    <p:sldId id="756" r:id="rId26"/>
    <p:sldId id="833" r:id="rId27"/>
    <p:sldId id="766" r:id="rId28"/>
    <p:sldId id="775" r:id="rId29"/>
    <p:sldId id="759" r:id="rId30"/>
    <p:sldId id="764" r:id="rId31"/>
    <p:sldId id="787" r:id="rId32"/>
    <p:sldId id="792" r:id="rId33"/>
    <p:sldId id="809" r:id="rId34"/>
    <p:sldId id="798" r:id="rId35"/>
    <p:sldId id="794" r:id="rId36"/>
    <p:sldId id="800" r:id="rId37"/>
    <p:sldId id="804" r:id="rId38"/>
    <p:sldId id="762" r:id="rId39"/>
    <p:sldId id="788" r:id="rId40"/>
    <p:sldId id="747" r:id="rId41"/>
    <p:sldId id="740" r:id="rId42"/>
    <p:sldId id="742" r:id="rId43"/>
    <p:sldId id="808" r:id="rId44"/>
    <p:sldId id="748" r:id="rId45"/>
    <p:sldId id="760" r:id="rId46"/>
    <p:sldId id="778" r:id="rId47"/>
    <p:sldId id="805" r:id="rId48"/>
    <p:sldId id="777" r:id="rId49"/>
    <p:sldId id="786" r:id="rId50"/>
    <p:sldId id="751" r:id="rId51"/>
  </p:sldIdLst>
  <p:sldSz cx="9144000" cy="6858000" type="screen4x3"/>
  <p:notesSz cx="9296400" cy="7010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02658ED4-02B7-407F-B04E-0B16F0BB8C04}">
          <p14:sldIdLst>
            <p14:sldId id="328"/>
            <p14:sldId id="832"/>
            <p14:sldId id="796"/>
            <p14:sldId id="771"/>
            <p14:sldId id="772"/>
            <p14:sldId id="736"/>
            <p14:sldId id="799"/>
            <p14:sldId id="739"/>
            <p14:sldId id="749"/>
            <p14:sldId id="797"/>
            <p14:sldId id="789"/>
            <p14:sldId id="750"/>
            <p14:sldId id="761"/>
            <p14:sldId id="779"/>
            <p14:sldId id="780"/>
            <p14:sldId id="781"/>
            <p14:sldId id="782"/>
            <p14:sldId id="801"/>
            <p14:sldId id="741"/>
            <p14:sldId id="743"/>
            <p14:sldId id="785"/>
            <p14:sldId id="744"/>
            <p14:sldId id="776"/>
            <p14:sldId id="745"/>
            <p14:sldId id="756"/>
            <p14:sldId id="833"/>
            <p14:sldId id="766"/>
            <p14:sldId id="775"/>
            <p14:sldId id="759"/>
            <p14:sldId id="764"/>
            <p14:sldId id="787"/>
            <p14:sldId id="792"/>
            <p14:sldId id="809"/>
            <p14:sldId id="798"/>
            <p14:sldId id="794"/>
            <p14:sldId id="800"/>
            <p14:sldId id="804"/>
            <p14:sldId id="762"/>
            <p14:sldId id="788"/>
            <p14:sldId id="747"/>
            <p14:sldId id="740"/>
            <p14:sldId id="742"/>
            <p14:sldId id="808"/>
            <p14:sldId id="748"/>
            <p14:sldId id="760"/>
            <p14:sldId id="778"/>
            <p14:sldId id="805"/>
            <p14:sldId id="777"/>
            <p14:sldId id="786"/>
            <p14:sldId id="7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1B283"/>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9" autoAdjust="0"/>
    <p:restoredTop sz="83934" autoAdjust="0"/>
  </p:normalViewPr>
  <p:slideViewPr>
    <p:cSldViewPr snapToGrid="0">
      <p:cViewPr varScale="1">
        <p:scale>
          <a:sx n="83" d="100"/>
          <a:sy n="83" d="100"/>
        </p:scale>
        <p:origin x="51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976"/>
    </p:cViewPr>
  </p:sorter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28844" cy="348898"/>
          </a:xfrm>
          <a:prstGeom prst="rect">
            <a:avLst/>
          </a:prstGeom>
          <a:noFill/>
          <a:ln w="9525">
            <a:noFill/>
            <a:miter lim="800000"/>
            <a:headEnd/>
            <a:tailEnd/>
          </a:ln>
          <a:effectLst/>
        </p:spPr>
        <p:txBody>
          <a:bodyPr vert="horz" wrap="square" lIns="93117" tIns="46561" rIns="93117" bIns="46561" numCol="1" anchor="t" anchorCtr="0" compatLnSpc="1">
            <a:prstTxWarp prst="textNoShape">
              <a:avLst/>
            </a:prstTxWarp>
          </a:bodyPr>
          <a:lstStyle>
            <a:lvl1pPr defTabSz="931939" eaLnBrk="1" hangingPunct="1">
              <a:defRPr sz="1300">
                <a:cs typeface="+mn-cs"/>
              </a:defRPr>
            </a:lvl1pPr>
          </a:lstStyle>
          <a:p>
            <a:pPr>
              <a:defRPr/>
            </a:pPr>
            <a:endParaRPr lang="en-US"/>
          </a:p>
        </p:txBody>
      </p:sp>
      <p:sp>
        <p:nvSpPr>
          <p:cNvPr id="69635" name="Rectangle 3"/>
          <p:cNvSpPr>
            <a:spLocks noGrp="1" noChangeArrowheads="1"/>
          </p:cNvSpPr>
          <p:nvPr>
            <p:ph type="dt" sz="quarter" idx="1"/>
          </p:nvPr>
        </p:nvSpPr>
        <p:spPr bwMode="auto">
          <a:xfrm>
            <a:off x="5267558" y="0"/>
            <a:ext cx="4028843" cy="348898"/>
          </a:xfrm>
          <a:prstGeom prst="rect">
            <a:avLst/>
          </a:prstGeom>
          <a:noFill/>
          <a:ln w="9525">
            <a:noFill/>
            <a:miter lim="800000"/>
            <a:headEnd/>
            <a:tailEnd/>
          </a:ln>
          <a:effectLst/>
        </p:spPr>
        <p:txBody>
          <a:bodyPr vert="horz" wrap="square" lIns="93117" tIns="46561" rIns="93117" bIns="46561" numCol="1" anchor="t" anchorCtr="0" compatLnSpc="1">
            <a:prstTxWarp prst="textNoShape">
              <a:avLst/>
            </a:prstTxWarp>
          </a:bodyPr>
          <a:lstStyle>
            <a:lvl1pPr algn="r" defTabSz="931939" eaLnBrk="1" hangingPunct="1">
              <a:defRPr sz="13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6661503"/>
            <a:ext cx="4028844" cy="348897"/>
          </a:xfrm>
          <a:prstGeom prst="rect">
            <a:avLst/>
          </a:prstGeom>
          <a:noFill/>
          <a:ln w="9525">
            <a:noFill/>
            <a:miter lim="800000"/>
            <a:headEnd/>
            <a:tailEnd/>
          </a:ln>
          <a:effectLst/>
        </p:spPr>
        <p:txBody>
          <a:bodyPr vert="horz" wrap="square" lIns="93117" tIns="46561" rIns="93117" bIns="46561" numCol="1" anchor="b" anchorCtr="0" compatLnSpc="1">
            <a:prstTxWarp prst="textNoShape">
              <a:avLst/>
            </a:prstTxWarp>
          </a:bodyPr>
          <a:lstStyle>
            <a:lvl1pPr defTabSz="931939" eaLnBrk="1" hangingPunct="1">
              <a:defRPr sz="13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5267558" y="6661503"/>
            <a:ext cx="4028843" cy="348897"/>
          </a:xfrm>
          <a:prstGeom prst="rect">
            <a:avLst/>
          </a:prstGeom>
          <a:noFill/>
          <a:ln w="9525">
            <a:noFill/>
            <a:miter lim="800000"/>
            <a:headEnd/>
            <a:tailEnd/>
          </a:ln>
          <a:effectLst/>
        </p:spPr>
        <p:txBody>
          <a:bodyPr vert="horz" wrap="square" lIns="93117" tIns="46561" rIns="93117" bIns="46561" numCol="1" anchor="b" anchorCtr="0" compatLnSpc="1">
            <a:prstTxWarp prst="textNoShape">
              <a:avLst/>
            </a:prstTxWarp>
          </a:bodyPr>
          <a:lstStyle>
            <a:lvl1pPr algn="r" defTabSz="931887" eaLnBrk="1" hangingPunct="1">
              <a:defRPr sz="13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169439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4028844" cy="348898"/>
          </a:xfrm>
          <a:prstGeom prst="rect">
            <a:avLst/>
          </a:prstGeom>
          <a:noFill/>
          <a:ln w="9525">
            <a:noFill/>
            <a:miter lim="800000"/>
            <a:headEnd/>
            <a:tailEnd/>
          </a:ln>
          <a:effectLst/>
        </p:spPr>
        <p:txBody>
          <a:bodyPr vert="horz" wrap="square" lIns="92172" tIns="46087" rIns="92172" bIns="46087" numCol="1" anchor="t" anchorCtr="0" compatLnSpc="1">
            <a:prstTxWarp prst="textNoShape">
              <a:avLst/>
            </a:prstTxWarp>
          </a:bodyPr>
          <a:lstStyle>
            <a:lvl1pPr defTabSz="922346" eaLnBrk="1" hangingPunct="1">
              <a:defRPr sz="1300">
                <a:cs typeface="+mn-cs"/>
              </a:defRPr>
            </a:lvl1pPr>
          </a:lstStyle>
          <a:p>
            <a:pPr>
              <a:defRPr/>
            </a:pPr>
            <a:endParaRPr lang="en-US"/>
          </a:p>
        </p:txBody>
      </p:sp>
      <p:sp>
        <p:nvSpPr>
          <p:cNvPr id="124931" name="Rectangle 3"/>
          <p:cNvSpPr>
            <a:spLocks noGrp="1" noChangeArrowheads="1"/>
          </p:cNvSpPr>
          <p:nvPr>
            <p:ph type="dt" idx="1"/>
          </p:nvPr>
        </p:nvSpPr>
        <p:spPr bwMode="auto">
          <a:xfrm>
            <a:off x="5265540" y="0"/>
            <a:ext cx="4028844" cy="348898"/>
          </a:xfrm>
          <a:prstGeom prst="rect">
            <a:avLst/>
          </a:prstGeom>
          <a:noFill/>
          <a:ln w="9525">
            <a:noFill/>
            <a:miter lim="800000"/>
            <a:headEnd/>
            <a:tailEnd/>
          </a:ln>
          <a:effectLst/>
        </p:spPr>
        <p:txBody>
          <a:bodyPr vert="horz" wrap="square" lIns="92172" tIns="46087" rIns="92172" bIns="46087" numCol="1" anchor="t" anchorCtr="0" compatLnSpc="1">
            <a:prstTxWarp prst="textNoShape">
              <a:avLst/>
            </a:prstTxWarp>
          </a:bodyPr>
          <a:lstStyle>
            <a:lvl1pPr algn="r" defTabSz="922346" eaLnBrk="1" hangingPunct="1">
              <a:defRPr sz="13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895600" y="527050"/>
            <a:ext cx="3506788" cy="2630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930045" y="3330173"/>
            <a:ext cx="7436313" cy="3153984"/>
          </a:xfrm>
          <a:prstGeom prst="rect">
            <a:avLst/>
          </a:prstGeom>
          <a:noFill/>
          <a:ln w="9525">
            <a:noFill/>
            <a:miter lim="800000"/>
            <a:headEnd/>
            <a:tailEnd/>
          </a:ln>
          <a:effectLst/>
        </p:spPr>
        <p:txBody>
          <a:bodyPr vert="horz" wrap="square" lIns="92172" tIns="46087" rIns="92172" bIns="460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6658026"/>
            <a:ext cx="4028844" cy="351216"/>
          </a:xfrm>
          <a:prstGeom prst="rect">
            <a:avLst/>
          </a:prstGeom>
          <a:noFill/>
          <a:ln w="9525">
            <a:noFill/>
            <a:miter lim="800000"/>
            <a:headEnd/>
            <a:tailEnd/>
          </a:ln>
          <a:effectLst/>
        </p:spPr>
        <p:txBody>
          <a:bodyPr vert="horz" wrap="square" lIns="92172" tIns="46087" rIns="92172" bIns="46087" numCol="1" anchor="b" anchorCtr="0" compatLnSpc="1">
            <a:prstTxWarp prst="textNoShape">
              <a:avLst/>
            </a:prstTxWarp>
          </a:bodyPr>
          <a:lstStyle>
            <a:lvl1pPr defTabSz="922346" eaLnBrk="1" hangingPunct="1">
              <a:defRPr sz="13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5265540" y="6658026"/>
            <a:ext cx="4028844" cy="351216"/>
          </a:xfrm>
          <a:prstGeom prst="rect">
            <a:avLst/>
          </a:prstGeom>
          <a:noFill/>
          <a:ln w="9525">
            <a:noFill/>
            <a:miter lim="800000"/>
            <a:headEnd/>
            <a:tailEnd/>
          </a:ln>
          <a:effectLst/>
        </p:spPr>
        <p:txBody>
          <a:bodyPr vert="horz" wrap="square" lIns="92172" tIns="46087" rIns="92172" bIns="46087" numCol="1" anchor="b" anchorCtr="0" compatLnSpc="1">
            <a:prstTxWarp prst="textNoShape">
              <a:avLst/>
            </a:prstTxWarp>
          </a:bodyPr>
          <a:lstStyle>
            <a:lvl1pPr algn="r" defTabSz="921175" eaLnBrk="1" hangingPunct="1">
              <a:defRPr sz="13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990710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 transplants are not super common, but are not uncommon either. They are a last resort if drugs, pacemaker, &amp; other surgeries have not worked</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a:t>
            </a:fld>
            <a:endParaRPr lang="en-US" altLang="en-US"/>
          </a:p>
        </p:txBody>
      </p:sp>
    </p:spTree>
    <p:extLst>
      <p:ext uri="{BB962C8B-B14F-4D97-AF65-F5344CB8AC3E}">
        <p14:creationId xmlns:p14="http://schemas.microsoft.com/office/powerpoint/2010/main" val="2139297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it’s a proof of concept. But we really don’t want to build 4H humans!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939239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4H humans… to Bambi!</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22</a:t>
            </a:fld>
            <a:endParaRPr lang="en-US" altLang="en-US"/>
          </a:p>
        </p:txBody>
      </p:sp>
    </p:spTree>
    <p:extLst>
      <p:ext uri="{BB962C8B-B14F-4D97-AF65-F5344CB8AC3E}">
        <p14:creationId xmlns:p14="http://schemas.microsoft.com/office/powerpoint/2010/main" val="55661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Rewritable – or else Bambi would make no sense at all</a:t>
            </a:r>
          </a:p>
          <a:p>
            <a:r>
              <a:rPr lang="en-US" dirty="0"/>
              <a:t>Redundant &amp; nonlocal – to explain how losing the antler didn’t totally remove its shape memory</a:t>
            </a:r>
          </a:p>
          <a:p>
            <a:r>
              <a:rPr lang="en-US" dirty="0"/>
              <a:t>Snapping – because the original antler shape reverted</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26</a:t>
            </a:fld>
            <a:endParaRPr lang="en-US" altLang="en-US"/>
          </a:p>
        </p:txBody>
      </p:sp>
    </p:spTree>
    <p:extLst>
      <p:ext uri="{BB962C8B-B14F-4D97-AF65-F5344CB8AC3E}">
        <p14:creationId xmlns:p14="http://schemas.microsoft.com/office/powerpoint/2010/main" val="2955206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data:</a:t>
            </a:r>
          </a:p>
          <a:p>
            <a:r>
              <a:rPr lang="en-US" dirty="0"/>
              <a:t>the worms did not try to feed *at all* until their brains regrew; so this isn’t just, e.g., a spinal-cord reflex</a:t>
            </a:r>
          </a:p>
          <a:p>
            <a:r>
              <a:rPr lang="en-US" dirty="0"/>
              <a:t>previous work in the area was discredited due to experimenter bias; this data was automated via image analysis of camera data. The hypothesis is that memories are distributed, and guide the regrowth of new neurons. It’s like a “</a:t>
            </a:r>
            <a:r>
              <a:rPr lang="en-US" dirty="0" err="1"/>
              <a:t>chipkill</a:t>
            </a:r>
            <a:r>
              <a:rPr lang="en-US" dirty="0"/>
              <a:t>” memory system, that has enough redundancy to survive the loss of its brain!</a:t>
            </a:r>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29</a:t>
            </a:fld>
            <a:endParaRPr lang="en-US" altLang="en-US"/>
          </a:p>
        </p:txBody>
      </p:sp>
    </p:spTree>
    <p:extLst>
      <p:ext uri="{BB962C8B-B14F-4D97-AF65-F5344CB8AC3E}">
        <p14:creationId xmlns:p14="http://schemas.microsoft.com/office/powerpoint/2010/main" val="213815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 done” signal tells the body we no longer need all of the extra mechanism involved in body growth. In humans, for many functions, the “all done” signal implements changes that we don’t really know how to undo. But induced pluripotent stem cells suggest it’s </a:t>
            </a:r>
            <a:r>
              <a:rPr lang="en-US"/>
              <a:t>still possible.</a:t>
            </a:r>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36</a:t>
            </a:fld>
            <a:endParaRPr lang="en-US" altLang="en-US"/>
          </a:p>
        </p:txBody>
      </p:sp>
    </p:spTree>
    <p:extLst>
      <p:ext uri="{BB962C8B-B14F-4D97-AF65-F5344CB8AC3E}">
        <p14:creationId xmlns:p14="http://schemas.microsoft.com/office/powerpoint/2010/main" val="227541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37</a:t>
            </a:fld>
            <a:endParaRPr lang="en-US" altLang="en-US"/>
          </a:p>
        </p:txBody>
      </p:sp>
    </p:spTree>
    <p:extLst>
      <p:ext uri="{BB962C8B-B14F-4D97-AF65-F5344CB8AC3E}">
        <p14:creationId xmlns:p14="http://schemas.microsoft.com/office/powerpoint/2010/main" val="78548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argue that many/most advances in our knowledge of biology come from new techniques in measurement/observation!</a:t>
            </a:r>
          </a:p>
          <a:p>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41</a:t>
            </a:fld>
            <a:endParaRPr lang="en-US" altLang="en-US"/>
          </a:p>
        </p:txBody>
      </p:sp>
    </p:spTree>
    <p:extLst>
      <p:ext uri="{BB962C8B-B14F-4D97-AF65-F5344CB8AC3E}">
        <p14:creationId xmlns:p14="http://schemas.microsoft.com/office/powerpoint/2010/main" val="2140814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47</a:t>
            </a:fld>
            <a:endParaRPr lang="en-US" altLang="en-US"/>
          </a:p>
        </p:txBody>
      </p:sp>
    </p:spTree>
    <p:extLst>
      <p:ext uri="{BB962C8B-B14F-4D97-AF65-F5344CB8AC3E}">
        <p14:creationId xmlns:p14="http://schemas.microsoft.com/office/powerpoint/2010/main" val="276694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Their original work was to find a drug cocktail that induced regrowth of a tail. They then tried to exact same cocktail on a rear leg, and it worked fine. Note that the regrowth was not complete. The message is that inducing a </a:t>
            </a:r>
            <a:r>
              <a:rPr lang="en-US" dirty="0" err="1"/>
              <a:t>Vmem</a:t>
            </a:r>
            <a:r>
              <a:rPr lang="en-US" dirty="0"/>
              <a:t> really is a “build whatever normally goes here” signal.</a:t>
            </a:r>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50</a:t>
            </a:fld>
            <a:endParaRPr lang="en-US" altLang="en-US"/>
          </a:p>
        </p:txBody>
      </p:sp>
    </p:spTree>
    <p:extLst>
      <p:ext uri="{BB962C8B-B14F-4D97-AF65-F5344CB8AC3E}">
        <p14:creationId xmlns:p14="http://schemas.microsoft.com/office/powerpoint/2010/main" val="3355965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Hydra quote came from a talk by Rafael </a:t>
            </a:r>
            <a:r>
              <a:rPr lang="en-US" dirty="0" err="1"/>
              <a:t>Yuste</a:t>
            </a:r>
            <a:r>
              <a:rPr lang="en-US" dirty="0"/>
              <a:t> at the Allen Center seminar series on Nov 28, 2018</a:t>
            </a:r>
          </a:p>
          <a:p>
            <a:r>
              <a:rPr lang="en-US" dirty="0"/>
              <a:t>Another interesting fact: mice &amp; people share about 97.5% of our DNA! (that’s why we use them for drug trials).</a:t>
            </a:r>
          </a:p>
          <a:p>
            <a:r>
              <a:rPr lang="en-US" dirty="0"/>
              <a:t>The Hydra was a Greek serpent that could regrow its heads – Hercules killed it with fire.</a:t>
            </a:r>
          </a:p>
          <a:p>
            <a:r>
              <a:rPr lang="en-US" dirty="0"/>
              <a:t>Real Hydra are good enough at regenerating the we mostly believe them to be immortal</a:t>
            </a:r>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7</a:t>
            </a:fld>
            <a:endParaRPr lang="en-US" altLang="en-US"/>
          </a:p>
        </p:txBody>
      </p:sp>
    </p:spTree>
    <p:extLst>
      <p:ext uri="{BB962C8B-B14F-4D97-AF65-F5344CB8AC3E}">
        <p14:creationId xmlns:p14="http://schemas.microsoft.com/office/powerpoint/2010/main" val="69143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9</a:t>
            </a:fld>
            <a:endParaRPr lang="en-US" altLang="en-US"/>
          </a:p>
        </p:txBody>
      </p:sp>
    </p:spTree>
    <p:extLst>
      <p:ext uri="{BB962C8B-B14F-4D97-AF65-F5344CB8AC3E}">
        <p14:creationId xmlns:p14="http://schemas.microsoft.com/office/powerpoint/2010/main" val="234265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diffusion? That was our first experience of how noisy biology is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10</a:t>
            </a:fld>
            <a:endParaRPr lang="en-US" altLang="en-US"/>
          </a:p>
        </p:txBody>
      </p:sp>
    </p:spTree>
    <p:extLst>
      <p:ext uri="{BB962C8B-B14F-4D97-AF65-F5344CB8AC3E}">
        <p14:creationId xmlns:p14="http://schemas.microsoft.com/office/powerpoint/2010/main" val="33417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might think that Notch is having brain-damaging effects that have nothing to do with bioelectricity</a:t>
            </a:r>
          </a:p>
          <a:p>
            <a:r>
              <a:rPr lang="en-US" dirty="0"/>
              <a:t>But then Kv1.5 and Bir10 would be unlikely to cancel out Notch’s effects</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12</a:t>
            </a:fld>
            <a:endParaRPr lang="en-US" altLang="en-US"/>
          </a:p>
        </p:txBody>
      </p:sp>
    </p:spTree>
    <p:extLst>
      <p:ext uri="{BB962C8B-B14F-4D97-AF65-F5344CB8AC3E}">
        <p14:creationId xmlns:p14="http://schemas.microsoft.com/office/powerpoint/2010/main" val="238793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 done” signal tells the body we no longer need all of the extra mechanism involved in body growth. In humans, for many functions, the “all done” signal implements changes that we don’t really know how to undo. But induced pluripotent stem cells suggest it’s </a:t>
            </a:r>
            <a:r>
              <a:rPr lang="en-US"/>
              <a:t>still possible.</a:t>
            </a:r>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13</a:t>
            </a:fld>
            <a:endParaRPr lang="en-US" altLang="en-US"/>
          </a:p>
        </p:txBody>
      </p:sp>
    </p:spTree>
    <p:extLst>
      <p:ext uri="{BB962C8B-B14F-4D97-AF65-F5344CB8AC3E}">
        <p14:creationId xmlns:p14="http://schemas.microsoft.com/office/powerpoint/2010/main" val="349570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paper cited here had the batteries reversed from this picture – I believe the paper is wrong, and I changed the picture. He cites two very early papers for his belief; I looked at them quickly and I believe the papers support the conventional view that the head is more positive. Actually, a more detailed read of the early papers shows that they indeed were reversed from modern work – but they used a different planarian species.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17</a:t>
            </a:fld>
            <a:endParaRPr lang="en-US" altLang="en-US"/>
          </a:p>
        </p:txBody>
      </p:sp>
    </p:spTree>
    <p:extLst>
      <p:ext uri="{BB962C8B-B14F-4D97-AF65-F5344CB8AC3E}">
        <p14:creationId xmlns:p14="http://schemas.microsoft.com/office/powerpoint/2010/main" val="371235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598F11-C2C5-40D4-B32B-C1AF9DA155A1}" type="slidenum">
              <a:rPr lang="en-US" altLang="en-US" smtClean="0"/>
              <a:pPr>
                <a:defRPr/>
              </a:pPr>
              <a:t>18</a:t>
            </a:fld>
            <a:endParaRPr lang="en-US" altLang="en-US"/>
          </a:p>
        </p:txBody>
      </p:sp>
    </p:spTree>
    <p:extLst>
      <p:ext uri="{BB962C8B-B14F-4D97-AF65-F5344CB8AC3E}">
        <p14:creationId xmlns:p14="http://schemas.microsoft.com/office/powerpoint/2010/main" val="412037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two ways to communicate between cells so far in the course. First, neurons for long distances (and the brain is good at image recognition!). Second, GJs in the heart.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19</a:t>
            </a:fld>
            <a:endParaRPr lang="en-US" altLang="en-US"/>
          </a:p>
        </p:txBody>
      </p:sp>
    </p:spTree>
    <p:extLst>
      <p:ext uri="{BB962C8B-B14F-4D97-AF65-F5344CB8AC3E}">
        <p14:creationId xmlns:p14="http://schemas.microsoft.com/office/powerpoint/2010/main" val="221590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205376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241151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187693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4648"/>
            <a:ext cx="2895600" cy="215444"/>
          </a:xfrm>
          <a:ln/>
        </p:spPr>
        <p:txBody>
          <a:bodyPr lIns="0" tIns="0" rIns="0" bIns="0">
            <a:spAutoFit/>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1931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21505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65896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15217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105385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87689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Bioelectricity Joel Grodstein</a:t>
            </a:r>
          </a:p>
        </p:txBody>
      </p:sp>
    </p:spTree>
    <p:extLst>
      <p:ext uri="{BB962C8B-B14F-4D97-AF65-F5344CB8AC3E}">
        <p14:creationId xmlns:p14="http://schemas.microsoft.com/office/powerpoint/2010/main" val="142147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Bioelectricity Joel Grodstein</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llencenter.tufts.edu/" TargetMode="External"/><Relationship Id="rId2" Type="http://schemas.openxmlformats.org/officeDocument/2006/relationships/hyperlink" Target="https://vimeo.com/184365295" TargetMode="External"/><Relationship Id="rId1" Type="http://schemas.openxmlformats.org/officeDocument/2006/relationships/slideLayout" Target="../slideLayouts/slideLayout2.xml"/><Relationship Id="rId4" Type="http://schemas.openxmlformats.org/officeDocument/2006/relationships/hyperlink" Target="https://allencenter.tufts.edu/our-research/publication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752600"/>
          </a:xfrm>
        </p:spPr>
        <p:txBody>
          <a:bodyPr/>
          <a:lstStyle/>
          <a:p>
            <a:pPr eaLnBrk="1" hangingPunct="1"/>
            <a:r>
              <a:rPr lang="en-US" altLang="en-US" dirty="0"/>
              <a:t>EE 123</a:t>
            </a:r>
            <a:br>
              <a:rPr lang="en-US" altLang="en-US" dirty="0"/>
            </a:br>
            <a:r>
              <a:rPr lang="en-US" altLang="en-US" dirty="0"/>
              <a:t>Bioelectricity</a:t>
            </a:r>
          </a:p>
        </p:txBody>
      </p:sp>
      <p:sp>
        <p:nvSpPr>
          <p:cNvPr id="4099" name="Rectangle 3"/>
          <p:cNvSpPr>
            <a:spLocks noGrp="1" noChangeArrowheads="1"/>
          </p:cNvSpPr>
          <p:nvPr>
            <p:ph type="subTitle" idx="1"/>
          </p:nvPr>
        </p:nvSpPr>
        <p:spPr>
          <a:xfrm>
            <a:off x="381000" y="2514600"/>
            <a:ext cx="8382000" cy="3352800"/>
          </a:xfrm>
        </p:spPr>
        <p:txBody>
          <a:bodyPr/>
          <a:lstStyle/>
          <a:p>
            <a:pPr eaLnBrk="1" hangingPunct="1"/>
            <a:r>
              <a:rPr lang="en-US" altLang="en-US" dirty="0"/>
              <a:t>Fall 2020</a:t>
            </a:r>
          </a:p>
          <a:p>
            <a:pPr eaLnBrk="1" hangingPunct="1"/>
            <a:r>
              <a:rPr lang="en-US" altLang="en-US" dirty="0"/>
              <a:t>Tufts University</a:t>
            </a:r>
          </a:p>
          <a:p>
            <a:pPr eaLnBrk="1" hangingPunct="1"/>
            <a:endParaRPr lang="en-US" altLang="en-US" dirty="0"/>
          </a:p>
          <a:p>
            <a:pPr eaLnBrk="1" hangingPunct="1"/>
            <a:r>
              <a:rPr lang="en-US" altLang="en-US" dirty="0"/>
              <a:t>Instructor: Joel </a:t>
            </a:r>
            <a:r>
              <a:rPr lang="en-US" altLang="en-US" dirty="0" err="1"/>
              <a:t>Grodstein</a:t>
            </a:r>
            <a:endParaRPr lang="en-US" altLang="en-US" dirty="0"/>
          </a:p>
          <a:p>
            <a:pPr eaLnBrk="1" hangingPunct="1"/>
            <a:r>
              <a:rPr lang="en-US" altLang="en-US" dirty="0">
                <a:solidFill>
                  <a:schemeClr val="accent2"/>
                </a:solidFill>
                <a:hlinkClick r:id="rId2"/>
              </a:rPr>
              <a:t>joel.grodstein@tufts.edu</a:t>
            </a:r>
            <a:endParaRPr lang="en-US" altLang="en-US" dirty="0">
              <a:solidFill>
                <a:schemeClr val="accent2"/>
              </a:solidFill>
            </a:endParaRPr>
          </a:p>
          <a:p>
            <a:pPr eaLnBrk="1" hangingPunct="1"/>
            <a:endParaRPr lang="en-US" altLang="en-US" dirty="0"/>
          </a:p>
          <a:p>
            <a:pPr eaLnBrk="1" hangingPunct="1"/>
            <a:r>
              <a:rPr lang="it-IT" altLang="en-US" dirty="0"/>
              <a:t>Lecture 4b: morphogenesis</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2489-C81E-487B-B19B-FEC261B1A92B}"/>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C642D56F-C6E6-4AF7-B2A7-AFA86C53A7DE}"/>
              </a:ext>
            </a:extLst>
          </p:cNvPr>
          <p:cNvSpPr>
            <a:spLocks noGrp="1"/>
          </p:cNvSpPr>
          <p:nvPr>
            <p:ph idx="1"/>
          </p:nvPr>
        </p:nvSpPr>
        <p:spPr>
          <a:xfrm>
            <a:off x="685800" y="1525473"/>
            <a:ext cx="7772400" cy="4795421"/>
          </a:xfrm>
        </p:spPr>
        <p:txBody>
          <a:bodyPr/>
          <a:lstStyle/>
          <a:p>
            <a:r>
              <a:rPr lang="en-US" sz="2400" dirty="0"/>
              <a:t>DNA doesn’t specify an exact sequence of instructions</a:t>
            </a:r>
          </a:p>
          <a:p>
            <a:pPr>
              <a:spcBef>
                <a:spcPts val="600"/>
              </a:spcBef>
            </a:pPr>
            <a:r>
              <a:rPr lang="en-US" sz="2400" dirty="0"/>
              <a:t>Life is hard!</a:t>
            </a:r>
          </a:p>
          <a:p>
            <a:pPr lvl="1">
              <a:spcBef>
                <a:spcPts val="0"/>
              </a:spcBef>
            </a:pPr>
            <a:r>
              <a:rPr lang="en-US" sz="2000" i="1" dirty="0"/>
              <a:t>In the nanoworld, everything is dancing</a:t>
            </a:r>
            <a:r>
              <a:rPr lang="en-US" sz="2000" dirty="0"/>
              <a:t> (Philip Nelson)</a:t>
            </a:r>
          </a:p>
          <a:p>
            <a:pPr lvl="1">
              <a:spcBef>
                <a:spcPts val="0"/>
              </a:spcBef>
            </a:pPr>
            <a:r>
              <a:rPr lang="en-US" sz="2000" dirty="0"/>
              <a:t>Biology at the cell level is a noisy, statistical business</a:t>
            </a:r>
          </a:p>
          <a:p>
            <a:pPr lvl="1">
              <a:spcBef>
                <a:spcPts val="0"/>
              </a:spcBef>
            </a:pPr>
            <a:r>
              <a:rPr lang="en-US" sz="2000" dirty="0"/>
              <a:t>Somehow we develop body shape very reliably</a:t>
            </a:r>
          </a:p>
          <a:p>
            <a:r>
              <a:rPr lang="en-US" sz="2400" dirty="0"/>
              <a:t>Instead:</a:t>
            </a:r>
          </a:p>
          <a:p>
            <a:pPr lvl="1">
              <a:spcBef>
                <a:spcPts val="0"/>
              </a:spcBef>
            </a:pPr>
            <a:r>
              <a:rPr lang="en-US" sz="2000" dirty="0"/>
              <a:t>DNA (somehow) specifies a target shape</a:t>
            </a:r>
          </a:p>
          <a:p>
            <a:pPr lvl="1">
              <a:spcBef>
                <a:spcPts val="0"/>
              </a:spcBef>
            </a:pPr>
            <a:r>
              <a:rPr lang="en-US" sz="2000" dirty="0"/>
              <a:t>A machine compares current vs. target and keeps adjusting</a:t>
            </a:r>
          </a:p>
          <a:p>
            <a:pPr lvl="1">
              <a:spcBef>
                <a:spcPts val="0"/>
              </a:spcBef>
            </a:pPr>
            <a:r>
              <a:rPr lang="en-US" sz="2000" i="1" dirty="0"/>
              <a:t>Really</a:t>
            </a:r>
            <a:r>
              <a:rPr lang="en-US" sz="2000" dirty="0"/>
              <a:t> useful in our noisy, dangerous world!</a:t>
            </a:r>
          </a:p>
          <a:p>
            <a:r>
              <a:rPr lang="en-US" sz="2400" dirty="0"/>
              <a:t>Does this explain the Picasso tadpole?</a:t>
            </a:r>
          </a:p>
          <a:p>
            <a:pPr lvl="1">
              <a:spcBef>
                <a:spcPts val="0"/>
              </a:spcBef>
            </a:pPr>
            <a:r>
              <a:rPr lang="en-US" sz="2000" dirty="0"/>
              <a:t>Seems to</a:t>
            </a:r>
          </a:p>
          <a:p>
            <a:pPr>
              <a:spcBef>
                <a:spcPts val="600"/>
              </a:spcBef>
            </a:pPr>
            <a:r>
              <a:rPr lang="en-US" sz="2400" dirty="0"/>
              <a:t>Next question: what form are the inputs to this machine?</a:t>
            </a:r>
          </a:p>
          <a:p>
            <a:pPr lvl="1">
              <a:spcBef>
                <a:spcPts val="0"/>
              </a:spcBef>
            </a:pPr>
            <a:r>
              <a:rPr lang="en-US" sz="2000" dirty="0"/>
              <a:t>I.e. – what data structures are we using?</a:t>
            </a:r>
          </a:p>
          <a:p>
            <a:pPr>
              <a:spcBef>
                <a:spcPts val="0"/>
              </a:spcBef>
            </a:pPr>
            <a:endParaRPr lang="en-US" dirty="0"/>
          </a:p>
        </p:txBody>
      </p:sp>
      <p:sp>
        <p:nvSpPr>
          <p:cNvPr id="4" name="Footer Placeholder 3">
            <a:extLst>
              <a:ext uri="{FF2B5EF4-FFF2-40B4-BE49-F238E27FC236}">
                <a16:creationId xmlns:a16="http://schemas.microsoft.com/office/drawing/2014/main" id="{CA4DDFC7-DF46-4E1E-B7A1-8769C5F20DCF}"/>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38657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2068-E48A-47BC-9AAE-C49F58768EF6}"/>
              </a:ext>
            </a:extLst>
          </p:cNvPr>
          <p:cNvSpPr>
            <a:spLocks noGrp="1"/>
          </p:cNvSpPr>
          <p:nvPr>
            <p:ph type="title"/>
          </p:nvPr>
        </p:nvSpPr>
        <p:spPr>
          <a:xfrm>
            <a:off x="685800" y="296333"/>
            <a:ext cx="7772400" cy="1143000"/>
          </a:xfrm>
        </p:spPr>
        <p:txBody>
          <a:bodyPr/>
          <a:lstStyle/>
          <a:p>
            <a:r>
              <a:rPr lang="en-US" dirty="0"/>
              <a:t>Electric tadpoles</a:t>
            </a:r>
          </a:p>
        </p:txBody>
      </p:sp>
      <p:sp>
        <p:nvSpPr>
          <p:cNvPr id="3" name="Content Placeholder 2">
            <a:extLst>
              <a:ext uri="{FF2B5EF4-FFF2-40B4-BE49-F238E27FC236}">
                <a16:creationId xmlns:a16="http://schemas.microsoft.com/office/drawing/2014/main" id="{C4B5E8D3-39B2-49A6-BFF8-C211B45E22A5}"/>
              </a:ext>
            </a:extLst>
          </p:cNvPr>
          <p:cNvSpPr>
            <a:spLocks noGrp="1"/>
          </p:cNvSpPr>
          <p:nvPr>
            <p:ph idx="1"/>
          </p:nvPr>
        </p:nvSpPr>
        <p:spPr>
          <a:xfrm>
            <a:off x="541868" y="1202268"/>
            <a:ext cx="5088466" cy="4656666"/>
          </a:xfrm>
        </p:spPr>
        <p:txBody>
          <a:bodyPr/>
          <a:lstStyle/>
          <a:p>
            <a:r>
              <a:rPr lang="en-US" sz="2000" dirty="0"/>
              <a:t>We’ve shown robustness in growth</a:t>
            </a:r>
          </a:p>
          <a:p>
            <a:pPr lvl="1">
              <a:spcBef>
                <a:spcPts val="0"/>
              </a:spcBef>
            </a:pPr>
            <a:r>
              <a:rPr lang="en-US" sz="1800" dirty="0"/>
              <a:t>Next: argue that bioelectricity is involved</a:t>
            </a:r>
          </a:p>
          <a:p>
            <a:r>
              <a:rPr lang="en-US" sz="2000" dirty="0"/>
              <a:t>Measured </a:t>
            </a:r>
            <a:r>
              <a:rPr lang="en-US" sz="2000" i="1" dirty="0" err="1"/>
              <a:t>V</a:t>
            </a:r>
            <a:r>
              <a:rPr lang="en-US" sz="2000" baseline="-25000" dirty="0" err="1"/>
              <a:t>mem</a:t>
            </a:r>
            <a:r>
              <a:rPr lang="en-US" sz="2000" dirty="0"/>
              <a:t> on a developing tadpole embryo to get a map. Future eyes correspond to hyperpolarized </a:t>
            </a:r>
            <a:r>
              <a:rPr lang="en-US" sz="2000" i="1" dirty="0" err="1"/>
              <a:t>V</a:t>
            </a:r>
            <a:r>
              <a:rPr lang="en-US" sz="2000" baseline="-25000" dirty="0" err="1"/>
              <a:t>mem</a:t>
            </a:r>
            <a:endParaRPr lang="en-US" sz="2000" dirty="0"/>
          </a:p>
          <a:p>
            <a:r>
              <a:rPr lang="en-US" sz="2000" dirty="0"/>
              <a:t>Inject chemicals to disrupt </a:t>
            </a:r>
            <a:r>
              <a:rPr lang="en-US" sz="2000" i="1" dirty="0" err="1"/>
              <a:t>V</a:t>
            </a:r>
            <a:r>
              <a:rPr lang="en-US" sz="2000" baseline="-25000" dirty="0" err="1"/>
              <a:t>mem</a:t>
            </a:r>
            <a:r>
              <a:rPr lang="en-US" sz="2000" dirty="0"/>
              <a:t> at future eyes </a:t>
            </a:r>
            <a:r>
              <a:rPr lang="en-US" sz="2000" dirty="0">
                <a:sym typeface="Symbol" panose="05050102010706020507" pitchFamily="18" charset="2"/>
              </a:rPr>
              <a:t></a:t>
            </a:r>
            <a:r>
              <a:rPr lang="en-US" sz="2000" dirty="0"/>
              <a:t> deformed eyes</a:t>
            </a:r>
          </a:p>
          <a:p>
            <a:r>
              <a:rPr lang="en-US" sz="2000" dirty="0"/>
              <a:t>Inject chemicals to alter </a:t>
            </a:r>
            <a:r>
              <a:rPr lang="en-US" sz="2000" i="1" dirty="0" err="1"/>
              <a:t>V</a:t>
            </a:r>
            <a:r>
              <a:rPr lang="en-US" sz="2000" baseline="-25000" dirty="0" err="1"/>
              <a:t>mem</a:t>
            </a:r>
            <a:r>
              <a:rPr lang="en-US" sz="2000" dirty="0"/>
              <a:t> at unrelated locations </a:t>
            </a:r>
            <a:r>
              <a:rPr lang="en-US" sz="2000" dirty="0">
                <a:sym typeface="Symbol" panose="05050102010706020507" pitchFamily="18" charset="2"/>
              </a:rPr>
              <a:t></a:t>
            </a:r>
            <a:r>
              <a:rPr lang="en-US" sz="2000" dirty="0"/>
              <a:t> ectopic eye (blue arrow). And green arrow = normal eye</a:t>
            </a:r>
          </a:p>
          <a:p>
            <a:r>
              <a:rPr lang="en-US" sz="2000" dirty="0"/>
              <a:t>The ectopic eye only happens if they hit the right </a:t>
            </a:r>
            <a:r>
              <a:rPr lang="en-US" sz="2000" i="1" dirty="0" err="1"/>
              <a:t>V</a:t>
            </a:r>
            <a:r>
              <a:rPr lang="en-US" sz="2000" baseline="-25000" dirty="0" err="1"/>
              <a:t>mem</a:t>
            </a:r>
            <a:r>
              <a:rPr lang="en-US" sz="2000" dirty="0"/>
              <a:t>. Doesn’t matter which chemical they use, or which ion channel they disrupt, as long as they hit the </a:t>
            </a:r>
            <a:r>
              <a:rPr lang="en-US" sz="2000" i="1" dirty="0" err="1"/>
              <a:t>V</a:t>
            </a:r>
            <a:r>
              <a:rPr lang="en-US" sz="2000" baseline="-25000" dirty="0" err="1"/>
              <a:t>mem</a:t>
            </a:r>
            <a:endParaRPr lang="en-US" sz="2000" dirty="0"/>
          </a:p>
        </p:txBody>
      </p:sp>
      <p:sp>
        <p:nvSpPr>
          <p:cNvPr id="4" name="Footer Placeholder 3">
            <a:extLst>
              <a:ext uri="{FF2B5EF4-FFF2-40B4-BE49-F238E27FC236}">
                <a16:creationId xmlns:a16="http://schemas.microsoft.com/office/drawing/2014/main" id="{21E39147-BEFF-445A-86FA-051CD8CC39AF}"/>
              </a:ext>
            </a:extLst>
          </p:cNvPr>
          <p:cNvSpPr>
            <a:spLocks noGrp="1"/>
          </p:cNvSpPr>
          <p:nvPr>
            <p:ph type="ftr" sz="quarter" idx="11"/>
          </p:nvPr>
        </p:nvSpPr>
        <p:spPr>
          <a:xfrm>
            <a:off x="5494867" y="6550848"/>
            <a:ext cx="2895600" cy="215444"/>
          </a:xfrm>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EEC1CE07-7ECB-4AEC-94DB-37CD7643B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408" y="1227666"/>
            <a:ext cx="2965450" cy="1320800"/>
          </a:xfrm>
          <a:prstGeom prst="rect">
            <a:avLst/>
          </a:prstGeom>
        </p:spPr>
      </p:pic>
      <p:sp>
        <p:nvSpPr>
          <p:cNvPr id="7" name="TextBox 6">
            <a:extLst>
              <a:ext uri="{FF2B5EF4-FFF2-40B4-BE49-F238E27FC236}">
                <a16:creationId xmlns:a16="http://schemas.microsoft.com/office/drawing/2014/main" id="{60F686FC-8913-414C-873A-0447EE43AA15}"/>
              </a:ext>
            </a:extLst>
          </p:cNvPr>
          <p:cNvSpPr txBox="1"/>
          <p:nvPr/>
        </p:nvSpPr>
        <p:spPr>
          <a:xfrm>
            <a:off x="6155267" y="2540000"/>
            <a:ext cx="2988733" cy="338554"/>
          </a:xfrm>
          <a:prstGeom prst="rect">
            <a:avLst/>
          </a:prstGeom>
          <a:noFill/>
        </p:spPr>
        <p:txBody>
          <a:bodyPr wrap="square" rtlCol="0">
            <a:spAutoFit/>
          </a:bodyPr>
          <a:lstStyle/>
          <a:p>
            <a:r>
              <a:rPr lang="en-US" sz="1600" dirty="0"/>
              <a:t>depolarized … hyperpolarized</a:t>
            </a:r>
          </a:p>
        </p:txBody>
      </p:sp>
      <p:pic>
        <p:nvPicPr>
          <p:cNvPr id="9" name="Picture 8">
            <a:extLst>
              <a:ext uri="{FF2B5EF4-FFF2-40B4-BE49-F238E27FC236}">
                <a16:creationId xmlns:a16="http://schemas.microsoft.com/office/drawing/2014/main" id="{0FE13775-59AE-477B-B3C6-66EF3955B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266" y="3311527"/>
            <a:ext cx="3048000" cy="1098550"/>
          </a:xfrm>
          <a:prstGeom prst="rect">
            <a:avLst/>
          </a:prstGeom>
        </p:spPr>
      </p:pic>
      <p:sp>
        <p:nvSpPr>
          <p:cNvPr id="12" name="TextBox 11">
            <a:extLst>
              <a:ext uri="{FF2B5EF4-FFF2-40B4-BE49-F238E27FC236}">
                <a16:creationId xmlns:a16="http://schemas.microsoft.com/office/drawing/2014/main" id="{FC77126E-4355-4C14-97B6-ECABC1503116}"/>
              </a:ext>
            </a:extLst>
          </p:cNvPr>
          <p:cNvSpPr txBox="1"/>
          <p:nvPr/>
        </p:nvSpPr>
        <p:spPr>
          <a:xfrm>
            <a:off x="626533" y="6151885"/>
            <a:ext cx="5926667" cy="646331"/>
          </a:xfrm>
          <a:prstGeom prst="rect">
            <a:avLst/>
          </a:prstGeom>
          <a:noFill/>
        </p:spPr>
        <p:txBody>
          <a:bodyPr wrap="square" rtlCol="0">
            <a:spAutoFit/>
          </a:bodyPr>
          <a:lstStyle/>
          <a:p>
            <a:r>
              <a:rPr lang="en-US" sz="1800" dirty="0"/>
              <a:t>Credit: </a:t>
            </a:r>
            <a:r>
              <a:rPr lang="en-US" sz="1800" i="1" dirty="0"/>
              <a:t>Transmembrane voltage potential controls embryonic eye patterning in Xenopus </a:t>
            </a:r>
            <a:r>
              <a:rPr lang="en-US" sz="1800" i="1" dirty="0" err="1"/>
              <a:t>laevis</a:t>
            </a:r>
            <a:r>
              <a:rPr lang="en-US" sz="1800" dirty="0"/>
              <a:t>, Development 2012</a:t>
            </a:r>
          </a:p>
        </p:txBody>
      </p:sp>
    </p:spTree>
    <p:extLst>
      <p:ext uri="{BB962C8B-B14F-4D97-AF65-F5344CB8AC3E}">
        <p14:creationId xmlns:p14="http://schemas.microsoft.com/office/powerpoint/2010/main" val="38769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A538-A90F-4A9D-A9F4-965D61A1E22C}"/>
              </a:ext>
            </a:extLst>
          </p:cNvPr>
          <p:cNvSpPr>
            <a:spLocks noGrp="1"/>
          </p:cNvSpPr>
          <p:nvPr>
            <p:ph type="title"/>
          </p:nvPr>
        </p:nvSpPr>
        <p:spPr>
          <a:xfrm>
            <a:off x="685800" y="259080"/>
            <a:ext cx="7772400" cy="1143000"/>
          </a:xfrm>
        </p:spPr>
        <p:txBody>
          <a:bodyPr/>
          <a:lstStyle/>
          <a:p>
            <a:r>
              <a:rPr lang="en-US" dirty="0"/>
              <a:t>Yes, it’s the voltage</a:t>
            </a:r>
          </a:p>
        </p:txBody>
      </p:sp>
      <p:sp>
        <p:nvSpPr>
          <p:cNvPr id="3" name="Content Placeholder 2">
            <a:extLst>
              <a:ext uri="{FF2B5EF4-FFF2-40B4-BE49-F238E27FC236}">
                <a16:creationId xmlns:a16="http://schemas.microsoft.com/office/drawing/2014/main" id="{4F706843-219C-40A8-A29B-13F8DE2AD23B}"/>
              </a:ext>
            </a:extLst>
          </p:cNvPr>
          <p:cNvSpPr>
            <a:spLocks noGrp="1"/>
          </p:cNvSpPr>
          <p:nvPr>
            <p:ph idx="1"/>
          </p:nvPr>
        </p:nvSpPr>
        <p:spPr>
          <a:xfrm>
            <a:off x="151045" y="1255776"/>
            <a:ext cx="5042747" cy="4102608"/>
          </a:xfrm>
        </p:spPr>
        <p:txBody>
          <a:bodyPr/>
          <a:lstStyle/>
          <a:p>
            <a:r>
              <a:rPr lang="en-US" sz="1800" dirty="0"/>
              <a:t>Inject tadpole embryo with Notch ICD (depolarizes </a:t>
            </a:r>
            <a:r>
              <a:rPr lang="en-US" sz="1800" i="1" dirty="0" err="1"/>
              <a:t>V</a:t>
            </a:r>
            <a:r>
              <a:rPr lang="en-US" sz="1800" baseline="-25000" dirty="0" err="1"/>
              <a:t>mem</a:t>
            </a:r>
            <a:r>
              <a:rPr lang="en-US" sz="1800" dirty="0"/>
              <a:t>) → later brain defects in 46%.</a:t>
            </a:r>
          </a:p>
          <a:p>
            <a:r>
              <a:rPr lang="en-US" sz="1800" dirty="0"/>
              <a:t>Also inject with Kir6.1 mRNA </a:t>
            </a:r>
            <a:r>
              <a:rPr lang="en-US" sz="1800"/>
              <a:t>(which further depolarizes </a:t>
            </a:r>
            <a:r>
              <a:rPr lang="en-US" sz="1800" i="1" dirty="0" err="1"/>
              <a:t>V</a:t>
            </a:r>
            <a:r>
              <a:rPr lang="en-US" sz="1800" baseline="-25000" dirty="0" err="1"/>
              <a:t>mem</a:t>
            </a:r>
            <a:r>
              <a:rPr lang="en-US" sz="1800" dirty="0"/>
              <a:t>) → defects in 68%</a:t>
            </a:r>
          </a:p>
          <a:p>
            <a:r>
              <a:rPr lang="en-US" sz="1800" dirty="0"/>
              <a:t>Pair Notch ICD with Kv1.5 or Bir10 mRNA (</a:t>
            </a:r>
            <a:r>
              <a:rPr lang="en-US" sz="1800" dirty="0" err="1"/>
              <a:t>hyperpolarizers</a:t>
            </a:r>
            <a:r>
              <a:rPr lang="en-US" sz="1800" dirty="0"/>
              <a:t>) → defects are rescued!</a:t>
            </a:r>
          </a:p>
          <a:p>
            <a:r>
              <a:rPr lang="en-US" sz="1800" dirty="0"/>
              <a:t>Arrow color key:</a:t>
            </a:r>
          </a:p>
          <a:p>
            <a:pPr lvl="1">
              <a:spcBef>
                <a:spcPts val="0"/>
              </a:spcBef>
            </a:pPr>
            <a:r>
              <a:rPr lang="en-US" sz="1600" dirty="0"/>
              <a:t>Blue = malformed brain part</a:t>
            </a:r>
          </a:p>
          <a:p>
            <a:pPr lvl="1">
              <a:spcBef>
                <a:spcPts val="0"/>
              </a:spcBef>
            </a:pPr>
            <a:r>
              <a:rPr lang="en-US" sz="1600" dirty="0"/>
              <a:t>Red, orange, yellow, green = locations of various correctly-formed brain parts</a:t>
            </a:r>
          </a:p>
          <a:p>
            <a:pPr>
              <a:spcBef>
                <a:spcPts val="0"/>
              </a:spcBef>
            </a:pPr>
            <a:r>
              <a:rPr lang="en-US" sz="2000" dirty="0"/>
              <a:t>Other data (omitted) shows that brains occur at a specific </a:t>
            </a:r>
            <a:r>
              <a:rPr lang="en-US" sz="2000" i="1" dirty="0" err="1"/>
              <a:t>V</a:t>
            </a:r>
            <a:r>
              <a:rPr lang="en-US" sz="2000" baseline="-25000" dirty="0" err="1"/>
              <a:t>mem</a:t>
            </a:r>
            <a:endParaRPr lang="en-US" sz="2000" dirty="0"/>
          </a:p>
          <a:p>
            <a:pPr marL="0" indent="0">
              <a:buNone/>
            </a:pPr>
            <a:endParaRPr lang="en-US" dirty="0"/>
          </a:p>
        </p:txBody>
      </p:sp>
      <p:sp>
        <p:nvSpPr>
          <p:cNvPr id="4" name="Footer Placeholder 3">
            <a:extLst>
              <a:ext uri="{FF2B5EF4-FFF2-40B4-BE49-F238E27FC236}">
                <a16:creationId xmlns:a16="http://schemas.microsoft.com/office/drawing/2014/main" id="{3F55AC1A-1984-4AE3-BBCA-A69021D4E43D}"/>
              </a:ext>
            </a:extLst>
          </p:cNvPr>
          <p:cNvSpPr>
            <a:spLocks noGrp="1"/>
          </p:cNvSpPr>
          <p:nvPr>
            <p:ph type="ftr" sz="quarter" idx="11"/>
          </p:nvPr>
        </p:nvSpPr>
        <p:spPr>
          <a:xfrm>
            <a:off x="5739384" y="6474648"/>
            <a:ext cx="2895600" cy="215444"/>
          </a:xfrm>
        </p:spPr>
        <p:txBody>
          <a:bodyPr/>
          <a:lstStyle/>
          <a:p>
            <a:pPr>
              <a:defRPr/>
            </a:pPr>
            <a:r>
              <a:rPr lang="en-US" dirty="0"/>
              <a:t>Bioelectricity Joel Grodstein</a:t>
            </a:r>
          </a:p>
        </p:txBody>
      </p:sp>
      <p:sp>
        <p:nvSpPr>
          <p:cNvPr id="5" name="TextBox 4">
            <a:extLst>
              <a:ext uri="{FF2B5EF4-FFF2-40B4-BE49-F238E27FC236}">
                <a16:creationId xmlns:a16="http://schemas.microsoft.com/office/drawing/2014/main" id="{FC77126E-4355-4C14-97B6-ECABC1503116}"/>
              </a:ext>
            </a:extLst>
          </p:cNvPr>
          <p:cNvSpPr txBox="1"/>
          <p:nvPr/>
        </p:nvSpPr>
        <p:spPr>
          <a:xfrm>
            <a:off x="151045" y="5862935"/>
            <a:ext cx="6103451" cy="923330"/>
          </a:xfrm>
          <a:prstGeom prst="rect">
            <a:avLst/>
          </a:prstGeom>
          <a:noFill/>
        </p:spPr>
        <p:txBody>
          <a:bodyPr wrap="square" rtlCol="0">
            <a:spAutoFit/>
          </a:bodyPr>
          <a:lstStyle/>
          <a:p>
            <a:r>
              <a:rPr lang="en-US" sz="1800" dirty="0"/>
              <a:t>Credit: </a:t>
            </a:r>
            <a:r>
              <a:rPr lang="en-US" sz="1800" i="1" dirty="0"/>
              <a:t>Endogenous Gradients of Resting Potential Instructively Pattern Embryonic Neural Tissue via Notch Signaling and Regulation of Proliferation</a:t>
            </a:r>
            <a:r>
              <a:rPr lang="en-US" sz="1800" dirty="0"/>
              <a:t>,</a:t>
            </a:r>
            <a:r>
              <a:rPr lang="en-US" sz="1800" i="1" dirty="0"/>
              <a:t> </a:t>
            </a:r>
            <a:r>
              <a:rPr lang="en-US" sz="1800" dirty="0" err="1"/>
              <a:t>J.Neuroscience</a:t>
            </a:r>
            <a:r>
              <a:rPr lang="en-US" sz="1800" dirty="0"/>
              <a:t> 2015</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322" y="1299972"/>
            <a:ext cx="3169020" cy="2458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4094988"/>
            <a:ext cx="4324350" cy="1590675"/>
          </a:xfrm>
          <a:prstGeom prst="rect">
            <a:avLst/>
          </a:prstGeom>
        </p:spPr>
      </p:pic>
      <p:sp>
        <p:nvSpPr>
          <p:cNvPr id="8" name="TextBox 7"/>
          <p:cNvSpPr txBox="1"/>
          <p:nvPr/>
        </p:nvSpPr>
        <p:spPr>
          <a:xfrm>
            <a:off x="5745618" y="1387483"/>
            <a:ext cx="176922" cy="1938992"/>
          </a:xfrm>
          <a:prstGeom prst="rect">
            <a:avLst/>
          </a:prstGeom>
          <a:noFill/>
        </p:spPr>
        <p:txBody>
          <a:bodyPr wrap="square" rtlCol="0">
            <a:spAutoFit/>
          </a:bodyPr>
          <a:lstStyle/>
          <a:p>
            <a:pPr>
              <a:lnSpc>
                <a:spcPts val="800"/>
              </a:lnSpc>
            </a:pPr>
            <a:r>
              <a:rPr lang="en-US" sz="1200" dirty="0"/>
              <a:t>malformed </a:t>
            </a:r>
          </a:p>
          <a:p>
            <a:pPr>
              <a:lnSpc>
                <a:spcPts val="800"/>
              </a:lnSpc>
            </a:pPr>
            <a:endParaRPr lang="en-US" sz="1200" dirty="0"/>
          </a:p>
          <a:p>
            <a:pPr>
              <a:lnSpc>
                <a:spcPts val="800"/>
              </a:lnSpc>
            </a:pPr>
            <a:r>
              <a:rPr lang="en-US" sz="1200" dirty="0"/>
              <a:t>Brains</a:t>
            </a:r>
          </a:p>
          <a:p>
            <a:pPr>
              <a:lnSpc>
                <a:spcPts val="800"/>
              </a:lnSpc>
            </a:pPr>
            <a:endParaRPr lang="en-US" sz="1200" dirty="0"/>
          </a:p>
          <a:p>
            <a:pPr>
              <a:lnSpc>
                <a:spcPts val="800"/>
              </a:lnSpc>
            </a:pPr>
            <a:r>
              <a:rPr lang="en-US" sz="1200" dirty="0"/>
              <a:t>%</a:t>
            </a:r>
          </a:p>
        </p:txBody>
      </p:sp>
    </p:spTree>
    <p:extLst>
      <p:ext uri="{BB962C8B-B14F-4D97-AF65-F5344CB8AC3E}">
        <p14:creationId xmlns:p14="http://schemas.microsoft.com/office/powerpoint/2010/main" val="229409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F007-6685-4DB4-BCB0-9D8514A8D5A0}"/>
              </a:ext>
            </a:extLst>
          </p:cNvPr>
          <p:cNvSpPr>
            <a:spLocks noGrp="1"/>
          </p:cNvSpPr>
          <p:nvPr>
            <p:ph type="title"/>
          </p:nvPr>
        </p:nvSpPr>
        <p:spPr/>
        <p:txBody>
          <a:bodyPr/>
          <a:lstStyle/>
          <a:p>
            <a:r>
              <a:rPr lang="en-US" dirty="0"/>
              <a:t>Layers</a:t>
            </a:r>
          </a:p>
        </p:txBody>
      </p:sp>
      <p:sp>
        <p:nvSpPr>
          <p:cNvPr id="3" name="Content Placeholder 2">
            <a:extLst>
              <a:ext uri="{FF2B5EF4-FFF2-40B4-BE49-F238E27FC236}">
                <a16:creationId xmlns:a16="http://schemas.microsoft.com/office/drawing/2014/main" id="{C878125A-5F67-4846-B390-BA02892D8EA9}"/>
              </a:ext>
            </a:extLst>
          </p:cNvPr>
          <p:cNvSpPr>
            <a:spLocks noGrp="1"/>
          </p:cNvSpPr>
          <p:nvPr>
            <p:ph idx="1"/>
          </p:nvPr>
        </p:nvSpPr>
        <p:spPr>
          <a:xfrm>
            <a:off x="457200" y="1676400"/>
            <a:ext cx="5105400" cy="4419600"/>
          </a:xfrm>
        </p:spPr>
        <p:txBody>
          <a:bodyPr/>
          <a:lstStyle/>
          <a:p>
            <a:r>
              <a:rPr lang="en-US" sz="2400" dirty="0"/>
              <a:t>Is this evidence for a layered system?</a:t>
            </a:r>
          </a:p>
          <a:p>
            <a:pPr lvl="1">
              <a:spcBef>
                <a:spcPts val="0"/>
              </a:spcBef>
            </a:pPr>
            <a:r>
              <a:rPr lang="en-US" sz="2000" dirty="0"/>
              <a:t>the tadpole builds a good brain or good eyes wherever </a:t>
            </a:r>
            <a:r>
              <a:rPr lang="en-US" sz="2000" i="1" dirty="0" err="1"/>
              <a:t>V</a:t>
            </a:r>
            <a:r>
              <a:rPr lang="en-US" sz="2000" baseline="-25000" dirty="0" err="1"/>
              <a:t>mem</a:t>
            </a:r>
            <a:r>
              <a:rPr lang="en-US" sz="2000" dirty="0"/>
              <a:t> tells it to</a:t>
            </a:r>
          </a:p>
          <a:p>
            <a:r>
              <a:rPr lang="en-US" sz="2400" dirty="0"/>
              <a:t>This is exactly what we wanted!</a:t>
            </a:r>
          </a:p>
          <a:p>
            <a:pPr lvl="1">
              <a:spcBef>
                <a:spcPts val="0"/>
              </a:spcBef>
            </a:pPr>
            <a:r>
              <a:rPr lang="en-US" sz="2000" dirty="0"/>
              <a:t>Short-cut some of the complexity</a:t>
            </a:r>
          </a:p>
          <a:p>
            <a:r>
              <a:rPr lang="en-US" sz="2400" dirty="0"/>
              <a:t>The growing body acts as a layered piece of software</a:t>
            </a:r>
          </a:p>
          <a:p>
            <a:pPr lvl="1">
              <a:spcBef>
                <a:spcPts val="0"/>
              </a:spcBef>
            </a:pPr>
            <a:r>
              <a:rPr lang="en-US" sz="2000" dirty="0"/>
              <a:t>The upper layer creates a pattern of </a:t>
            </a:r>
            <a:r>
              <a:rPr lang="en-US" sz="2000" i="1" dirty="0" err="1"/>
              <a:t>V</a:t>
            </a:r>
            <a:r>
              <a:rPr lang="en-US" sz="2000" baseline="-25000" dirty="0" err="1"/>
              <a:t>mem</a:t>
            </a:r>
            <a:endParaRPr lang="en-US" sz="2000" dirty="0"/>
          </a:p>
          <a:p>
            <a:pPr lvl="1">
              <a:spcBef>
                <a:spcPts val="0"/>
              </a:spcBef>
            </a:pPr>
            <a:r>
              <a:rPr lang="en-US" sz="2000" dirty="0"/>
              <a:t>The lower layer sees that pattern, and creates body shapes based on it</a:t>
            </a:r>
          </a:p>
          <a:p>
            <a:pPr lvl="1">
              <a:spcBef>
                <a:spcPts val="0"/>
              </a:spcBef>
            </a:pPr>
            <a:r>
              <a:rPr lang="en-US" sz="2000" dirty="0"/>
              <a:t>Note that both layers are controlled by DNA, but it’s still a layered system</a:t>
            </a:r>
          </a:p>
          <a:p>
            <a:endParaRPr lang="en-US" dirty="0"/>
          </a:p>
        </p:txBody>
      </p:sp>
      <p:sp>
        <p:nvSpPr>
          <p:cNvPr id="4" name="Footer Placeholder 3">
            <a:extLst>
              <a:ext uri="{FF2B5EF4-FFF2-40B4-BE49-F238E27FC236}">
                <a16:creationId xmlns:a16="http://schemas.microsoft.com/office/drawing/2014/main" id="{E8AD74FA-D849-4265-8D58-493EB7A3DCF7}"/>
              </a:ext>
            </a:extLst>
          </p:cNvPr>
          <p:cNvSpPr>
            <a:spLocks noGrp="1"/>
          </p:cNvSpPr>
          <p:nvPr>
            <p:ph type="ftr" sz="quarter" idx="11"/>
          </p:nvPr>
        </p:nvSpPr>
        <p:spPr/>
        <p:txBody>
          <a:bodyPr/>
          <a:lstStyle/>
          <a:p>
            <a:pPr>
              <a:defRPr/>
            </a:pPr>
            <a:r>
              <a:rPr lang="en-US" dirty="0"/>
              <a:t>Bioelectricity Joel Grodstein</a:t>
            </a:r>
          </a:p>
        </p:txBody>
      </p:sp>
      <p:sp>
        <p:nvSpPr>
          <p:cNvPr id="6" name="TextBox 5">
            <a:extLst>
              <a:ext uri="{FF2B5EF4-FFF2-40B4-BE49-F238E27FC236}">
                <a16:creationId xmlns:a16="http://schemas.microsoft.com/office/drawing/2014/main" id="{D1526F46-24B8-41D7-A479-B12E90AE0386}"/>
              </a:ext>
            </a:extLst>
          </p:cNvPr>
          <p:cNvSpPr txBox="1"/>
          <p:nvPr/>
        </p:nvSpPr>
        <p:spPr>
          <a:xfrm>
            <a:off x="6290734" y="2463800"/>
            <a:ext cx="2167467"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a:t>
            </a:r>
          </a:p>
        </p:txBody>
      </p:sp>
      <p:grpSp>
        <p:nvGrpSpPr>
          <p:cNvPr id="5" name="Group 4">
            <a:extLst>
              <a:ext uri="{FF2B5EF4-FFF2-40B4-BE49-F238E27FC236}">
                <a16:creationId xmlns:a16="http://schemas.microsoft.com/office/drawing/2014/main" id="{FCA7562C-D3CB-4AC7-A9B3-ADACEB57BA86}"/>
              </a:ext>
            </a:extLst>
          </p:cNvPr>
          <p:cNvGrpSpPr/>
          <p:nvPr/>
        </p:nvGrpSpPr>
        <p:grpSpPr>
          <a:xfrm>
            <a:off x="6239932" y="3445936"/>
            <a:ext cx="2523067" cy="2148593"/>
            <a:chOff x="6239932" y="3445936"/>
            <a:chExt cx="2523067" cy="2148593"/>
          </a:xfrm>
        </p:grpSpPr>
        <p:sp>
          <p:nvSpPr>
            <p:cNvPr id="10" name="TextBox 9">
              <a:extLst>
                <a:ext uri="{FF2B5EF4-FFF2-40B4-BE49-F238E27FC236}">
                  <a16:creationId xmlns:a16="http://schemas.microsoft.com/office/drawing/2014/main" id="{33B17081-A442-421A-960E-A63391896BDC}"/>
                </a:ext>
              </a:extLst>
            </p:cNvPr>
            <p:cNvSpPr txBox="1"/>
            <p:nvPr/>
          </p:nvSpPr>
          <p:spPr>
            <a:xfrm>
              <a:off x="6239932" y="4394200"/>
              <a:ext cx="2523067" cy="1200329"/>
            </a:xfrm>
            <a:prstGeom prst="rect">
              <a:avLst/>
            </a:prstGeom>
            <a:noFill/>
            <a:ln w="12700">
              <a:solidFill>
                <a:schemeClr val="accent2"/>
              </a:solidFill>
            </a:ln>
          </p:spPr>
          <p:txBody>
            <a:bodyPr wrap="square" rtlCol="0">
              <a:spAutoFit/>
            </a:bodyPr>
            <a:lstStyle/>
            <a:p>
              <a:pPr algn="ctr"/>
              <a:r>
                <a:rPr lang="en-US" dirty="0"/>
                <a:t>Differentiate cells following </a:t>
              </a:r>
              <a:r>
                <a:rPr lang="en-US" i="1" dirty="0" err="1"/>
                <a:t>V</a:t>
              </a:r>
              <a:r>
                <a:rPr lang="en-US" baseline="-25000" dirty="0" err="1"/>
                <a:t>mem</a:t>
              </a:r>
              <a:r>
                <a:rPr lang="en-US" dirty="0"/>
                <a:t> pattern</a:t>
              </a:r>
            </a:p>
          </p:txBody>
        </p:sp>
        <p:sp>
          <p:nvSpPr>
            <p:cNvPr id="11" name="Arrow: Down 10">
              <a:extLst>
                <a:ext uri="{FF2B5EF4-FFF2-40B4-BE49-F238E27FC236}">
                  <a16:creationId xmlns:a16="http://schemas.microsoft.com/office/drawing/2014/main" id="{70450EFC-3C68-4AA3-B474-A4C8A9D54BCB}"/>
                </a:ext>
              </a:extLst>
            </p:cNvPr>
            <p:cNvSpPr/>
            <p:nvPr/>
          </p:nvSpPr>
          <p:spPr>
            <a:xfrm>
              <a:off x="7281334" y="3445936"/>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5A85AD53-3E22-4C72-A034-627520D2C9A8}"/>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B89BD1-6B90-408F-947C-F8AF7AB778F6}"/>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grpSp>
        <p:nvGrpSpPr>
          <p:cNvPr id="12" name="Group 11">
            <a:extLst>
              <a:ext uri="{FF2B5EF4-FFF2-40B4-BE49-F238E27FC236}">
                <a16:creationId xmlns:a16="http://schemas.microsoft.com/office/drawing/2014/main" id="{FB6BB60F-9C65-4CFE-8931-C67B5EE3A940}"/>
              </a:ext>
            </a:extLst>
          </p:cNvPr>
          <p:cNvGrpSpPr/>
          <p:nvPr/>
        </p:nvGrpSpPr>
        <p:grpSpPr>
          <a:xfrm>
            <a:off x="6180665" y="3573532"/>
            <a:ext cx="2582334" cy="2878152"/>
            <a:chOff x="6180665" y="3573532"/>
            <a:chExt cx="2582334" cy="2878152"/>
          </a:xfrm>
        </p:grpSpPr>
        <p:sp>
          <p:nvSpPr>
            <p:cNvPr id="15" name="TextBox 14">
              <a:extLst>
                <a:ext uri="{FF2B5EF4-FFF2-40B4-BE49-F238E27FC236}">
                  <a16:creationId xmlns:a16="http://schemas.microsoft.com/office/drawing/2014/main" id="{BCA7AFAD-28BE-46F0-8FDA-7CD8CAE480B5}"/>
                </a:ext>
              </a:extLst>
            </p:cNvPr>
            <p:cNvSpPr txBox="1"/>
            <p:nvPr/>
          </p:nvSpPr>
          <p:spPr>
            <a:xfrm>
              <a:off x="6239932" y="4394200"/>
              <a:ext cx="2523067" cy="1100667"/>
            </a:xfrm>
            <a:prstGeom prst="rect">
              <a:avLst/>
            </a:prstGeom>
            <a:noFill/>
            <a:ln w="12700">
              <a:solidFill>
                <a:schemeClr val="accent2"/>
              </a:solidFill>
            </a:ln>
          </p:spPr>
          <p:txBody>
            <a:bodyPr wrap="square" rtlCol="0" anchor="ctr" anchorCtr="0">
              <a:noAutofit/>
            </a:bodyPr>
            <a:lstStyle/>
            <a:p>
              <a:pPr algn="ctr"/>
              <a:r>
                <a:rPr lang="en-US" dirty="0"/>
                <a:t>compare</a:t>
              </a:r>
            </a:p>
          </p:txBody>
        </p:sp>
        <p:sp>
          <p:nvSpPr>
            <p:cNvPr id="16" name="Arrow: Down 15">
              <a:extLst>
                <a:ext uri="{FF2B5EF4-FFF2-40B4-BE49-F238E27FC236}">
                  <a16:creationId xmlns:a16="http://schemas.microsoft.com/office/drawing/2014/main" id="{250F2FA4-5DC7-493A-801B-F0FB24242336}"/>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C8556-D1CE-4646-BADB-5F4CAFF954D5}"/>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8" name="TextBox 17">
              <a:extLst>
                <a:ext uri="{FF2B5EF4-FFF2-40B4-BE49-F238E27FC236}">
                  <a16:creationId xmlns:a16="http://schemas.microsoft.com/office/drawing/2014/main" id="{EE3BC477-9105-4CC2-907F-6E2B9B37C75C}"/>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sp>
          <p:nvSpPr>
            <p:cNvPr id="19" name="TextBox 18">
              <a:extLst>
                <a:ext uri="{FF2B5EF4-FFF2-40B4-BE49-F238E27FC236}">
                  <a16:creationId xmlns:a16="http://schemas.microsoft.com/office/drawing/2014/main" id="{A60217E7-E666-4240-B818-5C684C4C2747}"/>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20" name="Arrow: Down 19">
              <a:extLst>
                <a:ext uri="{FF2B5EF4-FFF2-40B4-BE49-F238E27FC236}">
                  <a16:creationId xmlns:a16="http://schemas.microsoft.com/office/drawing/2014/main" id="{BFA61DA1-FED9-4D52-A9C8-1ABF4AC74B96}"/>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92B2EE0-8AF6-44A9-99D1-E154FBF54EC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39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5856-073E-467A-90AF-2A2CF721DCF9}"/>
              </a:ext>
            </a:extLst>
          </p:cNvPr>
          <p:cNvSpPr>
            <a:spLocks noGrp="1"/>
          </p:cNvSpPr>
          <p:nvPr>
            <p:ph type="title"/>
          </p:nvPr>
        </p:nvSpPr>
        <p:spPr/>
        <p:txBody>
          <a:bodyPr/>
          <a:lstStyle/>
          <a:p>
            <a:r>
              <a:rPr lang="en-US" dirty="0"/>
              <a:t>The amazing </a:t>
            </a:r>
            <a:r>
              <a:rPr lang="en-US" dirty="0" err="1"/>
              <a:t>planaria</a:t>
            </a:r>
            <a:endParaRPr lang="en-US" dirty="0"/>
          </a:p>
        </p:txBody>
      </p:sp>
      <p:sp>
        <p:nvSpPr>
          <p:cNvPr id="3" name="Content Placeholder 2">
            <a:extLst>
              <a:ext uri="{FF2B5EF4-FFF2-40B4-BE49-F238E27FC236}">
                <a16:creationId xmlns:a16="http://schemas.microsoft.com/office/drawing/2014/main" id="{358A6576-8311-4B84-A297-D972610F2EED}"/>
              </a:ext>
            </a:extLst>
          </p:cNvPr>
          <p:cNvSpPr>
            <a:spLocks noGrp="1"/>
          </p:cNvSpPr>
          <p:nvPr>
            <p:ph idx="1"/>
          </p:nvPr>
        </p:nvSpPr>
        <p:spPr>
          <a:xfrm>
            <a:off x="355600" y="1684867"/>
            <a:ext cx="5263965" cy="3251199"/>
          </a:xfrm>
        </p:spPr>
        <p:txBody>
          <a:bodyPr/>
          <a:lstStyle/>
          <a:p>
            <a:r>
              <a:rPr lang="en-US" dirty="0"/>
              <a:t>World champion of regeneration</a:t>
            </a:r>
          </a:p>
          <a:p>
            <a:pPr lvl="1"/>
            <a:r>
              <a:rPr lang="en-US" dirty="0"/>
              <a:t>The planaria is a flatworm</a:t>
            </a:r>
          </a:p>
          <a:p>
            <a:pPr lvl="1"/>
            <a:r>
              <a:rPr lang="en-US" dirty="0"/>
              <a:t>It has a brain and can learn</a:t>
            </a:r>
          </a:p>
          <a:p>
            <a:pPr lvl="1"/>
            <a:r>
              <a:rPr lang="en-US" dirty="0"/>
              <a:t>It has nerves (in green)</a:t>
            </a:r>
          </a:p>
          <a:p>
            <a:pPr lvl="1"/>
            <a:r>
              <a:rPr lang="en-US" dirty="0"/>
              <a:t>Typically 3-15mm in length</a:t>
            </a:r>
          </a:p>
          <a:p>
            <a:pPr lvl="1"/>
            <a:r>
              <a:rPr lang="en-US" dirty="0"/>
              <a:t>And – more or less immortal</a:t>
            </a:r>
          </a:p>
          <a:p>
            <a:endParaRPr lang="en-US" dirty="0"/>
          </a:p>
        </p:txBody>
      </p:sp>
      <p:sp>
        <p:nvSpPr>
          <p:cNvPr id="4" name="Footer Placeholder 3">
            <a:extLst>
              <a:ext uri="{FF2B5EF4-FFF2-40B4-BE49-F238E27FC236}">
                <a16:creationId xmlns:a16="http://schemas.microsoft.com/office/drawing/2014/main" id="{1F598E6D-92F2-4F81-937A-245468D1F2E3}"/>
              </a:ext>
            </a:extLst>
          </p:cNvPr>
          <p:cNvSpPr>
            <a:spLocks noGrp="1"/>
          </p:cNvSpPr>
          <p:nvPr>
            <p:ph type="ftr" sz="quarter" idx="11"/>
          </p:nvPr>
        </p:nvSpPr>
        <p:spPr>
          <a:xfrm>
            <a:off x="5376334" y="6248400"/>
            <a:ext cx="2895600" cy="215444"/>
          </a:xfrm>
        </p:spPr>
        <p:txBody>
          <a:bodyPr/>
          <a:lstStyle/>
          <a:p>
            <a:pPr>
              <a:defRPr/>
            </a:pPr>
            <a:r>
              <a:rPr lang="en-US" dirty="0"/>
              <a:t>Bioelectricity Joel Grodstein</a:t>
            </a:r>
          </a:p>
        </p:txBody>
      </p:sp>
      <p:pic>
        <p:nvPicPr>
          <p:cNvPr id="8" name="Picture 7">
            <a:extLst>
              <a:ext uri="{FF2B5EF4-FFF2-40B4-BE49-F238E27FC236}">
                <a16:creationId xmlns:a16="http://schemas.microsoft.com/office/drawing/2014/main" id="{62065375-83A0-4D1F-97CE-9AABDAE5E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19" y="1474259"/>
            <a:ext cx="2565423" cy="2598208"/>
          </a:xfrm>
          <a:prstGeom prst="rect">
            <a:avLst/>
          </a:prstGeom>
        </p:spPr>
      </p:pic>
      <p:sp>
        <p:nvSpPr>
          <p:cNvPr id="7" name="TextBox 6">
            <a:extLst>
              <a:ext uri="{FF2B5EF4-FFF2-40B4-BE49-F238E27FC236}">
                <a16:creationId xmlns:a16="http://schemas.microsoft.com/office/drawing/2014/main" id="{4E32D182-38A3-4FA4-A715-072DCFA694CD}"/>
              </a:ext>
            </a:extLst>
          </p:cNvPr>
          <p:cNvSpPr txBox="1"/>
          <p:nvPr/>
        </p:nvSpPr>
        <p:spPr>
          <a:xfrm>
            <a:off x="626533" y="5957151"/>
            <a:ext cx="7974149" cy="646331"/>
          </a:xfrm>
          <a:prstGeom prst="rect">
            <a:avLst/>
          </a:prstGeom>
          <a:noFill/>
        </p:spPr>
        <p:txBody>
          <a:bodyPr wrap="square" rtlCol="0">
            <a:spAutoFit/>
          </a:bodyPr>
          <a:lstStyle/>
          <a:p>
            <a:r>
              <a:rPr lang="en-US" sz="1800" dirty="0"/>
              <a:t>Credit: </a:t>
            </a:r>
            <a:r>
              <a:rPr lang="en-US" sz="1800" i="1" dirty="0"/>
              <a:t>Modeling Planarian Regeneration: A Primer for Reverse-engineering the worm</a:t>
            </a:r>
            <a:r>
              <a:rPr lang="en-US" sz="1800" dirty="0"/>
              <a:t>, PLOS Comp Bio 2012</a:t>
            </a:r>
          </a:p>
        </p:txBody>
      </p:sp>
    </p:spTree>
    <p:extLst>
      <p:ext uri="{BB962C8B-B14F-4D97-AF65-F5344CB8AC3E}">
        <p14:creationId xmlns:p14="http://schemas.microsoft.com/office/powerpoint/2010/main" val="157564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E75FDE-44F0-40FE-AB91-2AE6E604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416" y="1625600"/>
            <a:ext cx="3096545" cy="1624542"/>
          </a:xfrm>
          <a:prstGeom prst="rect">
            <a:avLst/>
          </a:prstGeom>
        </p:spPr>
      </p:pic>
      <p:sp>
        <p:nvSpPr>
          <p:cNvPr id="3" name="Content Placeholder 2">
            <a:extLst>
              <a:ext uri="{FF2B5EF4-FFF2-40B4-BE49-F238E27FC236}">
                <a16:creationId xmlns:a16="http://schemas.microsoft.com/office/drawing/2014/main" id="{28D4993E-8CC5-42EE-8C2E-67976248C869}"/>
              </a:ext>
            </a:extLst>
          </p:cNvPr>
          <p:cNvSpPr>
            <a:spLocks noGrp="1"/>
          </p:cNvSpPr>
          <p:nvPr>
            <p:ph idx="1"/>
          </p:nvPr>
        </p:nvSpPr>
        <p:spPr>
          <a:xfrm>
            <a:off x="237067" y="635017"/>
            <a:ext cx="5816597" cy="3484596"/>
          </a:xfrm>
        </p:spPr>
        <p:txBody>
          <a:bodyPr/>
          <a:lstStyle/>
          <a:p>
            <a:r>
              <a:rPr lang="en-US" sz="2400" dirty="0"/>
              <a:t>Adult </a:t>
            </a:r>
            <a:r>
              <a:rPr lang="en-US" sz="2400" dirty="0" err="1"/>
              <a:t>planaria</a:t>
            </a:r>
            <a:r>
              <a:rPr lang="en-US" sz="2400" dirty="0"/>
              <a:t> retain a large proportion of stem cells</a:t>
            </a:r>
          </a:p>
          <a:p>
            <a:r>
              <a:rPr lang="en-US" sz="2400" dirty="0"/>
              <a:t>Cut one into </a:t>
            </a:r>
            <a:r>
              <a:rPr lang="en-US" sz="2400" i="1" dirty="0"/>
              <a:t>n</a:t>
            </a:r>
            <a:r>
              <a:rPr lang="en-US" sz="2400" dirty="0"/>
              <a:t> pieces (</a:t>
            </a:r>
            <a:r>
              <a:rPr lang="en-US" sz="2400" i="1" dirty="0"/>
              <a:t>n</a:t>
            </a:r>
            <a:r>
              <a:rPr lang="en-US" sz="2400" dirty="0"/>
              <a:t>≤279)</a:t>
            </a:r>
          </a:p>
          <a:p>
            <a:pPr lvl="1">
              <a:spcBef>
                <a:spcPts val="0"/>
              </a:spcBef>
            </a:pPr>
            <a:r>
              <a:rPr lang="en-US" sz="2000" dirty="0"/>
              <a:t>Every piece regenerates into an entire planarian</a:t>
            </a:r>
          </a:p>
          <a:p>
            <a:pPr lvl="1">
              <a:spcBef>
                <a:spcPts val="0"/>
              </a:spcBef>
            </a:pPr>
            <a:r>
              <a:rPr lang="en-US" sz="2000" dirty="0"/>
              <a:t>The head-tail polarity is retained!</a:t>
            </a:r>
          </a:p>
          <a:p>
            <a:r>
              <a:rPr lang="en-US" sz="2400" dirty="0"/>
              <a:t>While individual cells die, the planarian can regenerate itself (essentially) forever</a:t>
            </a:r>
          </a:p>
          <a:p>
            <a:pPr lvl="1">
              <a:spcBef>
                <a:spcPts val="0"/>
              </a:spcBef>
            </a:pPr>
            <a:r>
              <a:rPr lang="en-US" sz="2000" dirty="0"/>
              <a:t>Individual planarian cells die after </a:t>
            </a:r>
            <a:r>
              <a:rPr lang="en-US" sz="2000" dirty="0">
                <a:sym typeface="Symbol" panose="05050102010706020507" pitchFamily="18" charset="2"/>
              </a:rPr>
              <a:t></a:t>
            </a:r>
            <a:r>
              <a:rPr lang="en-US" sz="2000" dirty="0"/>
              <a:t>1 month; </a:t>
            </a:r>
            <a:r>
              <a:rPr lang="en-US" sz="2000" dirty="0" err="1"/>
              <a:t>D.japonica</a:t>
            </a:r>
            <a:r>
              <a:rPr lang="en-US" sz="2000" dirty="0"/>
              <a:t> as a whole seemingly lives forever</a:t>
            </a:r>
          </a:p>
          <a:p>
            <a:endParaRPr lang="en-US" sz="2400" dirty="0"/>
          </a:p>
        </p:txBody>
      </p:sp>
      <p:sp>
        <p:nvSpPr>
          <p:cNvPr id="4" name="Footer Placeholder 3">
            <a:extLst>
              <a:ext uri="{FF2B5EF4-FFF2-40B4-BE49-F238E27FC236}">
                <a16:creationId xmlns:a16="http://schemas.microsoft.com/office/drawing/2014/main" id="{6A3BB8CB-D8D7-4DE4-A16C-E60768454CB9}"/>
              </a:ext>
            </a:extLst>
          </p:cNvPr>
          <p:cNvSpPr>
            <a:spLocks noGrp="1"/>
          </p:cNvSpPr>
          <p:nvPr>
            <p:ph type="ftr" sz="quarter" idx="11"/>
          </p:nvPr>
        </p:nvSpPr>
        <p:spPr>
          <a:xfrm>
            <a:off x="4927600" y="6197600"/>
            <a:ext cx="2895600" cy="215444"/>
          </a:xfrm>
        </p:spPr>
        <p:txBody>
          <a:bodyPr/>
          <a:lstStyle/>
          <a:p>
            <a:pPr>
              <a:defRPr/>
            </a:pPr>
            <a:r>
              <a:rPr lang="en-US" dirty="0"/>
              <a:t>Bioelectricity Joel Grodstein</a:t>
            </a:r>
          </a:p>
        </p:txBody>
      </p:sp>
      <p:sp>
        <p:nvSpPr>
          <p:cNvPr id="7" name="TextBox 6">
            <a:extLst>
              <a:ext uri="{FF2B5EF4-FFF2-40B4-BE49-F238E27FC236}">
                <a16:creationId xmlns:a16="http://schemas.microsoft.com/office/drawing/2014/main" id="{C080DB31-AEBE-46EA-986D-744EF090155D}"/>
              </a:ext>
            </a:extLst>
          </p:cNvPr>
          <p:cNvSpPr txBox="1"/>
          <p:nvPr/>
        </p:nvSpPr>
        <p:spPr>
          <a:xfrm>
            <a:off x="508000" y="5909732"/>
            <a:ext cx="8043333" cy="646331"/>
          </a:xfrm>
          <a:prstGeom prst="rect">
            <a:avLst/>
          </a:prstGeom>
          <a:noFill/>
        </p:spPr>
        <p:txBody>
          <a:bodyPr wrap="square" rtlCol="0">
            <a:spAutoFit/>
          </a:bodyPr>
          <a:lstStyle/>
          <a:p>
            <a:r>
              <a:rPr lang="en-US" sz="1800" dirty="0"/>
              <a:t>Credit: </a:t>
            </a:r>
            <a:r>
              <a:rPr lang="en-US" sz="1800" i="1" dirty="0"/>
              <a:t>Planarian regeneration as a model of anatomical homeostasis: recent progress</a:t>
            </a:r>
            <a:r>
              <a:rPr lang="en-US" sz="1800" b="1" i="1" dirty="0"/>
              <a:t>, </a:t>
            </a:r>
            <a:r>
              <a:rPr lang="en-US" sz="1800" dirty="0" err="1"/>
              <a:t>Semin</a:t>
            </a:r>
            <a:r>
              <a:rPr lang="en-US" sz="1800" dirty="0"/>
              <a:t> Cell Dev </a:t>
            </a:r>
            <a:r>
              <a:rPr lang="en-US" sz="1800" dirty="0" err="1"/>
              <a:t>Biol</a:t>
            </a:r>
            <a:r>
              <a:rPr lang="en-US" sz="1800" dirty="0"/>
              <a:t> 2018</a:t>
            </a:r>
          </a:p>
        </p:txBody>
      </p:sp>
      <p:sp>
        <p:nvSpPr>
          <p:cNvPr id="5" name="TextBox 4">
            <a:extLst>
              <a:ext uri="{FF2B5EF4-FFF2-40B4-BE49-F238E27FC236}">
                <a16:creationId xmlns:a16="http://schemas.microsoft.com/office/drawing/2014/main" id="{B2479B61-69F9-4073-95C2-414291A1A4D5}"/>
              </a:ext>
            </a:extLst>
          </p:cNvPr>
          <p:cNvSpPr txBox="1"/>
          <p:nvPr/>
        </p:nvSpPr>
        <p:spPr>
          <a:xfrm>
            <a:off x="186266" y="4058762"/>
            <a:ext cx="8144933" cy="1077218"/>
          </a:xfrm>
          <a:prstGeom prst="rect">
            <a:avLst/>
          </a:prstGeom>
          <a:noFill/>
        </p:spPr>
        <p:txBody>
          <a:bodyPr wrap="square" rtlCol="0">
            <a:spAutoFit/>
          </a:bodyPr>
          <a:lstStyle/>
          <a:p>
            <a:pPr marL="342900" indent="-342900">
              <a:buFont typeface="Arial" panose="020B0604020202020204" pitchFamily="34" charset="0"/>
              <a:buChar char="•"/>
            </a:pPr>
            <a:r>
              <a:rPr lang="en-US" dirty="0"/>
              <a:t>Planarians reproduce primarily asexually</a:t>
            </a:r>
          </a:p>
          <a:p>
            <a:pPr marL="800100" lvl="1" indent="-342900">
              <a:buFont typeface="Times New Roman" panose="02020603050405020304" pitchFamily="18" charset="0"/>
              <a:buChar char="‑"/>
            </a:pPr>
            <a:r>
              <a:rPr lang="en-US" sz="2000" dirty="0"/>
              <a:t>anchor their tails and pull themselves apart into front and back halves</a:t>
            </a:r>
          </a:p>
          <a:p>
            <a:pPr marL="800100" lvl="1" indent="-342900">
              <a:buFont typeface="Times New Roman" panose="02020603050405020304" pitchFamily="18" charset="0"/>
              <a:buChar char="‑"/>
            </a:pPr>
            <a:r>
              <a:rPr lang="en-US" sz="2000" dirty="0"/>
              <a:t>then </a:t>
            </a:r>
            <a:r>
              <a:rPr lang="en-US" sz="2000" dirty="0" err="1"/>
              <a:t>regrowing</a:t>
            </a:r>
            <a:r>
              <a:rPr lang="en-US" sz="2000" dirty="0"/>
              <a:t> into two “genetically-identical” children</a:t>
            </a:r>
          </a:p>
        </p:txBody>
      </p:sp>
    </p:spTree>
    <p:extLst>
      <p:ext uri="{BB962C8B-B14F-4D97-AF65-F5344CB8AC3E}">
        <p14:creationId xmlns:p14="http://schemas.microsoft.com/office/powerpoint/2010/main" val="245827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A584C-0A14-4C0E-886C-0D2E0E6648C3}"/>
              </a:ext>
            </a:extLst>
          </p:cNvPr>
          <p:cNvSpPr>
            <a:spLocks noGrp="1"/>
          </p:cNvSpPr>
          <p:nvPr>
            <p:ph idx="1"/>
          </p:nvPr>
        </p:nvSpPr>
        <p:spPr>
          <a:xfrm>
            <a:off x="668867" y="2353707"/>
            <a:ext cx="8195733" cy="3539091"/>
          </a:xfrm>
        </p:spPr>
        <p:txBody>
          <a:bodyPr/>
          <a:lstStyle/>
          <a:p>
            <a:r>
              <a:rPr lang="en-US" sz="2400" dirty="0"/>
              <a:t>Chop it up most any way at all</a:t>
            </a:r>
          </a:p>
          <a:p>
            <a:pPr lvl="1">
              <a:spcBef>
                <a:spcPts val="0"/>
              </a:spcBef>
            </a:pPr>
            <a:r>
              <a:rPr lang="en-US" sz="2000" dirty="0"/>
              <a:t>It regenerates, remembering which side its head was on</a:t>
            </a:r>
          </a:p>
          <a:p>
            <a:r>
              <a:rPr lang="en-US" sz="2400" dirty="0"/>
              <a:t>Take a front 1/3 from one planarian and a rear 1/3 from another planarian and abut them</a:t>
            </a:r>
          </a:p>
          <a:p>
            <a:pPr lvl="1">
              <a:spcBef>
                <a:spcPts val="0"/>
              </a:spcBef>
            </a:pPr>
            <a:r>
              <a:rPr lang="en-US" sz="2000" dirty="0"/>
              <a:t>Still works fine!</a:t>
            </a:r>
          </a:p>
          <a:p>
            <a:pPr lvl="1">
              <a:spcBef>
                <a:spcPts val="0"/>
              </a:spcBef>
            </a:pPr>
            <a:r>
              <a:rPr lang="en-US" sz="2000" dirty="0"/>
              <a:t>Most </a:t>
            </a:r>
            <a:r>
              <a:rPr lang="en-US" sz="2000" dirty="0" err="1"/>
              <a:t>planaria</a:t>
            </a:r>
            <a:r>
              <a:rPr lang="en-US" sz="2000" dirty="0"/>
              <a:t> have a mish-mash of different genes</a:t>
            </a:r>
          </a:p>
          <a:p>
            <a:pPr lvl="1">
              <a:spcBef>
                <a:spcPts val="0"/>
              </a:spcBef>
            </a:pPr>
            <a:r>
              <a:rPr lang="en-US" sz="2000" dirty="0"/>
              <a:t>Planaria retain/accumulate mutations “forever”</a:t>
            </a:r>
          </a:p>
          <a:p>
            <a:pPr lvl="1">
              <a:spcBef>
                <a:spcPts val="0"/>
              </a:spcBef>
            </a:pPr>
            <a:r>
              <a:rPr lang="en-US" sz="2000" dirty="0"/>
              <a:t>Different cells may have different numbers of chromosomes – and the planarian still functions correctly as an organism!</a:t>
            </a:r>
          </a:p>
          <a:p>
            <a:pPr lvl="1">
              <a:spcBef>
                <a:spcPts val="0"/>
              </a:spcBef>
            </a:pPr>
            <a:r>
              <a:rPr lang="en-US" sz="2000" dirty="0"/>
              <a:t>Compare </a:t>
            </a:r>
            <a:r>
              <a:rPr lang="en-US" sz="2000" i="1" dirty="0"/>
              <a:t>that</a:t>
            </a:r>
            <a:r>
              <a:rPr lang="en-US" sz="2000" dirty="0"/>
              <a:t> to any computer program you’ve ever written </a:t>
            </a:r>
            <a:r>
              <a:rPr lang="en-US" sz="2000" dirty="0">
                <a:sym typeface="Wingdings" panose="05000000000000000000" pitchFamily="2" charset="2"/>
              </a:rPr>
              <a:t></a:t>
            </a:r>
            <a:endParaRPr lang="en-US" sz="2000" dirty="0"/>
          </a:p>
          <a:p>
            <a:pPr lvl="1">
              <a:spcBef>
                <a:spcPts val="0"/>
              </a:spcBef>
            </a:pPr>
            <a:endParaRPr lang="en-US" sz="2000" dirty="0"/>
          </a:p>
        </p:txBody>
      </p:sp>
      <p:sp>
        <p:nvSpPr>
          <p:cNvPr id="4" name="Footer Placeholder 3">
            <a:extLst>
              <a:ext uri="{FF2B5EF4-FFF2-40B4-BE49-F238E27FC236}">
                <a16:creationId xmlns:a16="http://schemas.microsoft.com/office/drawing/2014/main" id="{7DEB849F-13AD-4E20-BB77-E346F30FFA79}"/>
              </a:ext>
            </a:extLst>
          </p:cNvPr>
          <p:cNvSpPr>
            <a:spLocks noGrp="1"/>
          </p:cNvSpPr>
          <p:nvPr>
            <p:ph type="ftr" sz="quarter" idx="11"/>
          </p:nvPr>
        </p:nvSpPr>
        <p:spPr>
          <a:xfrm>
            <a:off x="5266267" y="6324600"/>
            <a:ext cx="2895600" cy="215444"/>
          </a:xfrm>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DFE31CF1-2670-45CE-99A0-AFA523BDE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66" y="276224"/>
            <a:ext cx="5765800" cy="1631950"/>
          </a:xfrm>
          <a:prstGeom prst="rect">
            <a:avLst/>
          </a:prstGeom>
        </p:spPr>
      </p:pic>
      <p:pic>
        <p:nvPicPr>
          <p:cNvPr id="8" name="Picture 7">
            <a:extLst>
              <a:ext uri="{FF2B5EF4-FFF2-40B4-BE49-F238E27FC236}">
                <a16:creationId xmlns:a16="http://schemas.microsoft.com/office/drawing/2014/main" id="{A0DE7BA2-86E3-4612-97F5-0C07A62F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425" y="276224"/>
            <a:ext cx="2647950" cy="1930400"/>
          </a:xfrm>
          <a:prstGeom prst="rect">
            <a:avLst/>
          </a:prstGeom>
        </p:spPr>
      </p:pic>
      <p:sp>
        <p:nvSpPr>
          <p:cNvPr id="9" name="TextBox 8">
            <a:extLst>
              <a:ext uri="{FF2B5EF4-FFF2-40B4-BE49-F238E27FC236}">
                <a16:creationId xmlns:a16="http://schemas.microsoft.com/office/drawing/2014/main" id="{A0120E7F-C165-4863-B1D0-5867D9C56452}"/>
              </a:ext>
            </a:extLst>
          </p:cNvPr>
          <p:cNvSpPr txBox="1"/>
          <p:nvPr/>
        </p:nvSpPr>
        <p:spPr>
          <a:xfrm>
            <a:off x="491067" y="6261945"/>
            <a:ext cx="4461934" cy="369332"/>
          </a:xfrm>
          <a:prstGeom prst="rect">
            <a:avLst/>
          </a:prstGeom>
          <a:noFill/>
        </p:spPr>
        <p:txBody>
          <a:bodyPr wrap="square" rtlCol="0">
            <a:spAutoFit/>
          </a:bodyPr>
          <a:lstStyle/>
          <a:p>
            <a:r>
              <a:rPr lang="en-US" sz="1800" dirty="0"/>
              <a:t>Credit: </a:t>
            </a:r>
            <a:r>
              <a:rPr lang="en-US" sz="1800" i="1" dirty="0"/>
              <a:t>Modeling Planarian Regeneration…</a:t>
            </a:r>
            <a:endParaRPr lang="en-US" sz="1800" dirty="0"/>
          </a:p>
        </p:txBody>
      </p:sp>
    </p:spTree>
    <p:extLst>
      <p:ext uri="{BB962C8B-B14F-4D97-AF65-F5344CB8AC3E}">
        <p14:creationId xmlns:p14="http://schemas.microsoft.com/office/powerpoint/2010/main" val="226932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E830E6-3283-4853-AB6D-2E6F79115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809" y="1433676"/>
            <a:ext cx="5740695" cy="1416123"/>
          </a:xfrm>
          <a:prstGeom prst="rect">
            <a:avLst/>
          </a:prstGeom>
        </p:spPr>
      </p:pic>
      <p:sp>
        <p:nvSpPr>
          <p:cNvPr id="2" name="Title 1">
            <a:extLst>
              <a:ext uri="{FF2B5EF4-FFF2-40B4-BE49-F238E27FC236}">
                <a16:creationId xmlns:a16="http://schemas.microsoft.com/office/drawing/2014/main" id="{3E14C6AF-4909-4B22-8064-7A1B04758894}"/>
              </a:ext>
            </a:extLst>
          </p:cNvPr>
          <p:cNvSpPr>
            <a:spLocks noGrp="1"/>
          </p:cNvSpPr>
          <p:nvPr>
            <p:ph type="title"/>
          </p:nvPr>
        </p:nvSpPr>
        <p:spPr/>
        <p:txBody>
          <a:bodyPr/>
          <a:lstStyle/>
          <a:p>
            <a:r>
              <a:rPr lang="en-US" dirty="0"/>
              <a:t>Electricity is involved again</a:t>
            </a:r>
          </a:p>
        </p:txBody>
      </p:sp>
      <p:sp>
        <p:nvSpPr>
          <p:cNvPr id="3" name="Content Placeholder 2">
            <a:extLst>
              <a:ext uri="{FF2B5EF4-FFF2-40B4-BE49-F238E27FC236}">
                <a16:creationId xmlns:a16="http://schemas.microsoft.com/office/drawing/2014/main" id="{71B97487-B5E7-47F9-BB2E-923C4A4272E2}"/>
              </a:ext>
            </a:extLst>
          </p:cNvPr>
          <p:cNvSpPr>
            <a:spLocks noGrp="1"/>
          </p:cNvSpPr>
          <p:nvPr>
            <p:ph idx="1"/>
          </p:nvPr>
        </p:nvSpPr>
        <p:spPr>
          <a:xfrm>
            <a:off x="643467" y="3014126"/>
            <a:ext cx="6071369" cy="1608666"/>
          </a:xfrm>
        </p:spPr>
        <p:txBody>
          <a:bodyPr/>
          <a:lstStyle/>
          <a:p>
            <a:r>
              <a:rPr lang="en-US" sz="2000" dirty="0"/>
              <a:t>Polarity: head is +, tail is -</a:t>
            </a:r>
          </a:p>
          <a:p>
            <a:r>
              <a:rPr lang="en-US" sz="2000" dirty="0"/>
              <a:t>What do you think will happen in this experiment?</a:t>
            </a:r>
          </a:p>
          <a:p>
            <a:r>
              <a:rPr lang="en-US" sz="2000" dirty="0"/>
              <a:t>How about this?</a:t>
            </a:r>
          </a:p>
          <a:p>
            <a:r>
              <a:rPr lang="en-US" sz="2000" dirty="0"/>
              <a:t>Two-headed worm!</a:t>
            </a:r>
          </a:p>
        </p:txBody>
      </p:sp>
      <p:sp>
        <p:nvSpPr>
          <p:cNvPr id="4" name="Footer Placeholder 3">
            <a:extLst>
              <a:ext uri="{FF2B5EF4-FFF2-40B4-BE49-F238E27FC236}">
                <a16:creationId xmlns:a16="http://schemas.microsoft.com/office/drawing/2014/main" id="{1106BA15-78F6-4C13-A498-7B56EF414FB8}"/>
              </a:ext>
            </a:extLst>
          </p:cNvPr>
          <p:cNvSpPr>
            <a:spLocks noGrp="1"/>
          </p:cNvSpPr>
          <p:nvPr>
            <p:ph type="ftr" sz="quarter" idx="11"/>
          </p:nvPr>
        </p:nvSpPr>
        <p:spPr>
          <a:xfrm>
            <a:off x="5037670" y="6323500"/>
            <a:ext cx="2895600" cy="215444"/>
          </a:xfrm>
        </p:spPr>
        <p:txBody>
          <a:bodyPr>
            <a:spAutoFit/>
          </a:bodyPr>
          <a:lstStyle/>
          <a:p>
            <a:pPr>
              <a:defRPr/>
            </a:pPr>
            <a:r>
              <a:rPr lang="en-US" dirty="0"/>
              <a:t>Bioelectricity Joel Grodstein</a:t>
            </a:r>
          </a:p>
        </p:txBody>
      </p:sp>
      <p:sp>
        <p:nvSpPr>
          <p:cNvPr id="8" name="TextBox 7">
            <a:extLst>
              <a:ext uri="{FF2B5EF4-FFF2-40B4-BE49-F238E27FC236}">
                <a16:creationId xmlns:a16="http://schemas.microsoft.com/office/drawing/2014/main" id="{E4E8D58C-44DA-40A3-984B-D058D6E7A368}"/>
              </a:ext>
            </a:extLst>
          </p:cNvPr>
          <p:cNvSpPr txBox="1"/>
          <p:nvPr/>
        </p:nvSpPr>
        <p:spPr>
          <a:xfrm>
            <a:off x="491067" y="6321214"/>
            <a:ext cx="4461934" cy="369332"/>
          </a:xfrm>
          <a:prstGeom prst="rect">
            <a:avLst/>
          </a:prstGeom>
          <a:noFill/>
        </p:spPr>
        <p:txBody>
          <a:bodyPr wrap="square" rtlCol="0">
            <a:spAutoFit/>
          </a:bodyPr>
          <a:lstStyle/>
          <a:p>
            <a:r>
              <a:rPr lang="en-US" sz="1800" dirty="0"/>
              <a:t>Credit: </a:t>
            </a:r>
            <a:r>
              <a:rPr lang="en-US" sz="1800" i="1" dirty="0"/>
              <a:t>Modeling Planarian Regeneration…</a:t>
            </a:r>
            <a:endParaRPr lang="en-US" sz="1800" dirty="0"/>
          </a:p>
        </p:txBody>
      </p:sp>
      <p:sp>
        <p:nvSpPr>
          <p:cNvPr id="5" name="Rectangle 4">
            <a:extLst>
              <a:ext uri="{FF2B5EF4-FFF2-40B4-BE49-F238E27FC236}">
                <a16:creationId xmlns:a16="http://schemas.microsoft.com/office/drawing/2014/main" id="{C31E85D9-9316-4767-AF38-2EFEF2C9A22F}"/>
              </a:ext>
            </a:extLst>
          </p:cNvPr>
          <p:cNvSpPr/>
          <p:nvPr/>
        </p:nvSpPr>
        <p:spPr>
          <a:xfrm>
            <a:off x="5149046" y="1365846"/>
            <a:ext cx="559292" cy="1572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1" name="Rectangle 10">
            <a:extLst>
              <a:ext uri="{FF2B5EF4-FFF2-40B4-BE49-F238E27FC236}">
                <a16:creationId xmlns:a16="http://schemas.microsoft.com/office/drawing/2014/main" id="{59C2F7A1-33AA-4BB7-8251-9B445F948743}"/>
              </a:ext>
            </a:extLst>
          </p:cNvPr>
          <p:cNvSpPr/>
          <p:nvPr/>
        </p:nvSpPr>
        <p:spPr>
          <a:xfrm>
            <a:off x="7039991" y="1349567"/>
            <a:ext cx="676179" cy="16086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2" name="Rectangle 11">
            <a:extLst>
              <a:ext uri="{FF2B5EF4-FFF2-40B4-BE49-F238E27FC236}">
                <a16:creationId xmlns:a16="http://schemas.microsoft.com/office/drawing/2014/main" id="{B7A9AEC3-3076-4746-9D9E-D906EA351BAD}"/>
              </a:ext>
            </a:extLst>
          </p:cNvPr>
          <p:cNvSpPr/>
          <p:nvPr/>
        </p:nvSpPr>
        <p:spPr>
          <a:xfrm>
            <a:off x="5683185" y="1359929"/>
            <a:ext cx="1978243" cy="16086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3" name="Rectangle 12">
            <a:extLst>
              <a:ext uri="{FF2B5EF4-FFF2-40B4-BE49-F238E27FC236}">
                <a16:creationId xmlns:a16="http://schemas.microsoft.com/office/drawing/2014/main" id="{0E03948A-20FA-4A56-BF10-F0C6A2188D7B}"/>
              </a:ext>
            </a:extLst>
          </p:cNvPr>
          <p:cNvSpPr/>
          <p:nvPr/>
        </p:nvSpPr>
        <p:spPr>
          <a:xfrm>
            <a:off x="3660559" y="1432423"/>
            <a:ext cx="1648287" cy="1608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grpSp>
        <p:nvGrpSpPr>
          <p:cNvPr id="37" name="Group 36">
            <a:extLst>
              <a:ext uri="{FF2B5EF4-FFF2-40B4-BE49-F238E27FC236}">
                <a16:creationId xmlns:a16="http://schemas.microsoft.com/office/drawing/2014/main" id="{0BD7AABF-B248-4916-AAF4-33948E103295}"/>
              </a:ext>
            </a:extLst>
          </p:cNvPr>
          <p:cNvGrpSpPr/>
          <p:nvPr/>
        </p:nvGrpSpPr>
        <p:grpSpPr>
          <a:xfrm>
            <a:off x="3842325" y="3889201"/>
            <a:ext cx="4464970" cy="1491522"/>
            <a:chOff x="3842325" y="3889201"/>
            <a:chExt cx="4464970" cy="1491522"/>
          </a:xfrm>
        </p:grpSpPr>
        <p:cxnSp>
          <p:nvCxnSpPr>
            <p:cNvPr id="9" name="Straight Connector 8">
              <a:extLst>
                <a:ext uri="{FF2B5EF4-FFF2-40B4-BE49-F238E27FC236}">
                  <a16:creationId xmlns:a16="http://schemas.microsoft.com/office/drawing/2014/main" id="{C8D32674-B46A-4375-92FB-BC3DEAFF14A7}"/>
                </a:ext>
              </a:extLst>
            </p:cNvPr>
            <p:cNvCxnSpPr>
              <a:cxnSpLocks/>
            </p:cNvCxnSpPr>
            <p:nvPr/>
          </p:nvCxnSpPr>
          <p:spPr>
            <a:xfrm>
              <a:off x="4784434" y="4036293"/>
              <a:ext cx="0" cy="130232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3C4FAE-7AFA-4AD5-B3A1-B3C662BE26B2}"/>
                </a:ext>
              </a:extLst>
            </p:cNvPr>
            <p:cNvCxnSpPr>
              <a:cxnSpLocks/>
            </p:cNvCxnSpPr>
            <p:nvPr/>
          </p:nvCxnSpPr>
          <p:spPr>
            <a:xfrm flipH="1">
              <a:off x="4788284" y="5338621"/>
              <a:ext cx="351901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47D463-A6D3-4512-8B75-0CC7C2FEE362}"/>
                </a:ext>
              </a:extLst>
            </p:cNvPr>
            <p:cNvSpPr txBox="1"/>
            <p:nvPr/>
          </p:nvSpPr>
          <p:spPr>
            <a:xfrm>
              <a:off x="3842325" y="4309458"/>
              <a:ext cx="1018959" cy="461665"/>
            </a:xfrm>
            <a:prstGeom prst="rect">
              <a:avLst/>
            </a:prstGeom>
            <a:noFill/>
          </p:spPr>
          <p:txBody>
            <a:bodyPr wrap="square" rtlCol="0">
              <a:spAutoFit/>
            </a:bodyPr>
            <a:lstStyle/>
            <a:p>
              <a:r>
                <a:rPr lang="en-US" i="1" dirty="0" err="1"/>
                <a:t>V</a:t>
              </a:r>
              <a:r>
                <a:rPr lang="en-US" baseline="-25000" dirty="0" err="1"/>
                <a:t>mem</a:t>
              </a:r>
              <a:endParaRPr lang="en-US" i="1" dirty="0"/>
            </a:p>
          </p:txBody>
        </p:sp>
        <p:sp>
          <p:nvSpPr>
            <p:cNvPr id="20" name="TextBox 19">
              <a:extLst>
                <a:ext uri="{FF2B5EF4-FFF2-40B4-BE49-F238E27FC236}">
                  <a16:creationId xmlns:a16="http://schemas.microsoft.com/office/drawing/2014/main" id="{B027B22C-E413-4DE2-902C-86687062113B}"/>
                </a:ext>
              </a:extLst>
            </p:cNvPr>
            <p:cNvSpPr txBox="1"/>
            <p:nvPr/>
          </p:nvSpPr>
          <p:spPr>
            <a:xfrm>
              <a:off x="4373415" y="3889201"/>
              <a:ext cx="364842" cy="461665"/>
            </a:xfrm>
            <a:prstGeom prst="rect">
              <a:avLst/>
            </a:prstGeom>
            <a:noFill/>
          </p:spPr>
          <p:txBody>
            <a:bodyPr wrap="square" rtlCol="0">
              <a:spAutoFit/>
            </a:bodyPr>
            <a:lstStyle/>
            <a:p>
              <a:r>
                <a:rPr lang="en-US" i="1" dirty="0"/>
                <a:t>+</a:t>
              </a:r>
            </a:p>
          </p:txBody>
        </p:sp>
        <p:sp>
          <p:nvSpPr>
            <p:cNvPr id="22" name="TextBox 21">
              <a:extLst>
                <a:ext uri="{FF2B5EF4-FFF2-40B4-BE49-F238E27FC236}">
                  <a16:creationId xmlns:a16="http://schemas.microsoft.com/office/drawing/2014/main" id="{19BF8A0A-70E6-4EB9-A0A8-4D42332F487B}"/>
                </a:ext>
              </a:extLst>
            </p:cNvPr>
            <p:cNvSpPr txBox="1"/>
            <p:nvPr/>
          </p:nvSpPr>
          <p:spPr>
            <a:xfrm>
              <a:off x="4405741" y="4919058"/>
              <a:ext cx="364842" cy="461665"/>
            </a:xfrm>
            <a:prstGeom prst="rect">
              <a:avLst/>
            </a:prstGeom>
            <a:noFill/>
          </p:spPr>
          <p:txBody>
            <a:bodyPr wrap="square" rtlCol="0">
              <a:spAutoFit/>
            </a:bodyPr>
            <a:lstStyle/>
            <a:p>
              <a:r>
                <a:rPr lang="en-US" i="1" dirty="0"/>
                <a:t>-</a:t>
              </a:r>
            </a:p>
          </p:txBody>
        </p:sp>
      </p:grpSp>
      <p:grpSp>
        <p:nvGrpSpPr>
          <p:cNvPr id="35" name="Group 34">
            <a:extLst>
              <a:ext uri="{FF2B5EF4-FFF2-40B4-BE49-F238E27FC236}">
                <a16:creationId xmlns:a16="http://schemas.microsoft.com/office/drawing/2014/main" id="{A971ECA9-D8C6-4190-8854-90CDF5F26138}"/>
              </a:ext>
            </a:extLst>
          </p:cNvPr>
          <p:cNvGrpSpPr/>
          <p:nvPr/>
        </p:nvGrpSpPr>
        <p:grpSpPr>
          <a:xfrm>
            <a:off x="4925288" y="4294907"/>
            <a:ext cx="3050322" cy="963171"/>
            <a:chOff x="4925288" y="4294907"/>
            <a:chExt cx="3050322" cy="963171"/>
          </a:xfrm>
        </p:grpSpPr>
        <p:sp>
          <p:nvSpPr>
            <p:cNvPr id="23" name="Freeform: Shape 22">
              <a:extLst>
                <a:ext uri="{FF2B5EF4-FFF2-40B4-BE49-F238E27FC236}">
                  <a16:creationId xmlns:a16="http://schemas.microsoft.com/office/drawing/2014/main" id="{F84CF974-3D73-4B55-8AAB-6403B8E921BC}"/>
                </a:ext>
              </a:extLst>
            </p:cNvPr>
            <p:cNvSpPr/>
            <p:nvPr/>
          </p:nvSpPr>
          <p:spPr>
            <a:xfrm>
              <a:off x="5135418" y="4294907"/>
              <a:ext cx="2521527" cy="766619"/>
            </a:xfrm>
            <a:custGeom>
              <a:avLst/>
              <a:gdLst>
                <a:gd name="connsiteX0" fmla="*/ 0 w 2521527"/>
                <a:gd name="connsiteY0" fmla="*/ 0 h 766619"/>
                <a:gd name="connsiteX1" fmla="*/ 295564 w 2521527"/>
                <a:gd name="connsiteY1" fmla="*/ 277091 h 766619"/>
                <a:gd name="connsiteX2" fmla="*/ 1117600 w 2521527"/>
                <a:gd name="connsiteY2" fmla="*/ 600364 h 766619"/>
                <a:gd name="connsiteX3" fmla="*/ 1708727 w 2521527"/>
                <a:gd name="connsiteY3" fmla="*/ 701964 h 766619"/>
                <a:gd name="connsiteX4" fmla="*/ 2521527 w 2521527"/>
                <a:gd name="connsiteY4" fmla="*/ 766619 h 76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527" h="766619">
                  <a:moveTo>
                    <a:pt x="0" y="0"/>
                  </a:moveTo>
                  <a:cubicBezTo>
                    <a:pt x="54648" y="88515"/>
                    <a:pt x="109297" y="177030"/>
                    <a:pt x="295564" y="277091"/>
                  </a:cubicBezTo>
                  <a:cubicBezTo>
                    <a:pt x="481831" y="377152"/>
                    <a:pt x="882073" y="529552"/>
                    <a:pt x="1117600" y="600364"/>
                  </a:cubicBezTo>
                  <a:cubicBezTo>
                    <a:pt x="1353127" y="671176"/>
                    <a:pt x="1474739" y="674255"/>
                    <a:pt x="1708727" y="701964"/>
                  </a:cubicBezTo>
                  <a:cubicBezTo>
                    <a:pt x="1942715" y="729673"/>
                    <a:pt x="2232121" y="748146"/>
                    <a:pt x="2521527" y="76661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D6B7858-C2DC-4E15-AEAB-199529A4150B}"/>
                </a:ext>
              </a:extLst>
            </p:cNvPr>
            <p:cNvSpPr txBox="1"/>
            <p:nvPr/>
          </p:nvSpPr>
          <p:spPr>
            <a:xfrm>
              <a:off x="4925288" y="4339431"/>
              <a:ext cx="364842" cy="461665"/>
            </a:xfrm>
            <a:prstGeom prst="rect">
              <a:avLst/>
            </a:prstGeom>
            <a:noFill/>
          </p:spPr>
          <p:txBody>
            <a:bodyPr wrap="square" rtlCol="0">
              <a:spAutoFit/>
            </a:bodyPr>
            <a:lstStyle/>
            <a:p>
              <a:r>
                <a:rPr lang="en-US" dirty="0">
                  <a:solidFill>
                    <a:srgbClr val="7030A0"/>
                  </a:solidFill>
                </a:rPr>
                <a:t>H</a:t>
              </a:r>
            </a:p>
          </p:txBody>
        </p:sp>
        <p:sp>
          <p:nvSpPr>
            <p:cNvPr id="27" name="TextBox 26">
              <a:extLst>
                <a:ext uri="{FF2B5EF4-FFF2-40B4-BE49-F238E27FC236}">
                  <a16:creationId xmlns:a16="http://schemas.microsoft.com/office/drawing/2014/main" id="{0D448BDD-4131-4E48-AE4E-00E97A9510A6}"/>
                </a:ext>
              </a:extLst>
            </p:cNvPr>
            <p:cNvSpPr txBox="1"/>
            <p:nvPr/>
          </p:nvSpPr>
          <p:spPr>
            <a:xfrm>
              <a:off x="7610768" y="4796413"/>
              <a:ext cx="364842" cy="461665"/>
            </a:xfrm>
            <a:prstGeom prst="rect">
              <a:avLst/>
            </a:prstGeom>
            <a:noFill/>
          </p:spPr>
          <p:txBody>
            <a:bodyPr wrap="square" rtlCol="0">
              <a:spAutoFit/>
            </a:bodyPr>
            <a:lstStyle/>
            <a:p>
              <a:r>
                <a:rPr lang="en-US" dirty="0">
                  <a:solidFill>
                    <a:srgbClr val="7030A0"/>
                  </a:solidFill>
                </a:rPr>
                <a:t>T</a:t>
              </a:r>
            </a:p>
          </p:txBody>
        </p:sp>
      </p:grpSp>
      <p:grpSp>
        <p:nvGrpSpPr>
          <p:cNvPr id="36" name="Group 35">
            <a:extLst>
              <a:ext uri="{FF2B5EF4-FFF2-40B4-BE49-F238E27FC236}">
                <a16:creationId xmlns:a16="http://schemas.microsoft.com/office/drawing/2014/main" id="{606026ED-0BBC-4557-8551-B3D4857FA854}"/>
              </a:ext>
            </a:extLst>
          </p:cNvPr>
          <p:cNvGrpSpPr/>
          <p:nvPr/>
        </p:nvGrpSpPr>
        <p:grpSpPr>
          <a:xfrm>
            <a:off x="5107709" y="3886388"/>
            <a:ext cx="2530764" cy="886576"/>
            <a:chOff x="5107709" y="3941804"/>
            <a:chExt cx="2530764" cy="886576"/>
          </a:xfrm>
        </p:grpSpPr>
        <p:sp>
          <p:nvSpPr>
            <p:cNvPr id="28" name="Freeform: Shape 27">
              <a:extLst>
                <a:ext uri="{FF2B5EF4-FFF2-40B4-BE49-F238E27FC236}">
                  <a16:creationId xmlns:a16="http://schemas.microsoft.com/office/drawing/2014/main" id="{B85ED614-159B-4C7C-AAA3-C3489CC32C08}"/>
                </a:ext>
              </a:extLst>
            </p:cNvPr>
            <p:cNvSpPr/>
            <p:nvPr/>
          </p:nvSpPr>
          <p:spPr>
            <a:xfrm>
              <a:off x="5107709" y="4304144"/>
              <a:ext cx="2530764" cy="469098"/>
            </a:xfrm>
            <a:custGeom>
              <a:avLst/>
              <a:gdLst>
                <a:gd name="connsiteX0" fmla="*/ 0 w 2530764"/>
                <a:gd name="connsiteY0" fmla="*/ 0 h 469098"/>
                <a:gd name="connsiteX1" fmla="*/ 424873 w 2530764"/>
                <a:gd name="connsiteY1" fmla="*/ 249382 h 469098"/>
                <a:gd name="connsiteX2" fmla="*/ 1043709 w 2530764"/>
                <a:gd name="connsiteY2" fmla="*/ 452582 h 469098"/>
                <a:gd name="connsiteX3" fmla="*/ 1440873 w 2530764"/>
                <a:gd name="connsiteY3" fmla="*/ 452582 h 469098"/>
                <a:gd name="connsiteX4" fmla="*/ 1865746 w 2530764"/>
                <a:gd name="connsiteY4" fmla="*/ 415636 h 469098"/>
                <a:gd name="connsiteX5" fmla="*/ 2207491 w 2530764"/>
                <a:gd name="connsiteY5" fmla="*/ 267854 h 469098"/>
                <a:gd name="connsiteX6" fmla="*/ 2530764 w 2530764"/>
                <a:gd name="connsiteY6" fmla="*/ 64654 h 469098"/>
                <a:gd name="connsiteX7" fmla="*/ 2530764 w 2530764"/>
                <a:gd name="connsiteY7" fmla="*/ 64654 h 469098"/>
                <a:gd name="connsiteX8" fmla="*/ 2530764 w 2530764"/>
                <a:gd name="connsiteY8" fmla="*/ 64654 h 4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0764" h="469098">
                  <a:moveTo>
                    <a:pt x="0" y="0"/>
                  </a:moveTo>
                  <a:cubicBezTo>
                    <a:pt x="125461" y="86976"/>
                    <a:pt x="250922" y="173952"/>
                    <a:pt x="424873" y="249382"/>
                  </a:cubicBezTo>
                  <a:cubicBezTo>
                    <a:pt x="598824" y="324812"/>
                    <a:pt x="874376" y="418715"/>
                    <a:pt x="1043709" y="452582"/>
                  </a:cubicBezTo>
                  <a:cubicBezTo>
                    <a:pt x="1213042" y="486449"/>
                    <a:pt x="1303867" y="458740"/>
                    <a:pt x="1440873" y="452582"/>
                  </a:cubicBezTo>
                  <a:cubicBezTo>
                    <a:pt x="1577879" y="446424"/>
                    <a:pt x="1737976" y="446424"/>
                    <a:pt x="1865746" y="415636"/>
                  </a:cubicBezTo>
                  <a:cubicBezTo>
                    <a:pt x="1993516" y="384848"/>
                    <a:pt x="2096655" y="326351"/>
                    <a:pt x="2207491" y="267854"/>
                  </a:cubicBezTo>
                  <a:cubicBezTo>
                    <a:pt x="2318327" y="209357"/>
                    <a:pt x="2530764" y="64654"/>
                    <a:pt x="2530764" y="64654"/>
                  </a:cubicBezTo>
                  <a:lnTo>
                    <a:pt x="2530764" y="64654"/>
                  </a:lnTo>
                  <a:lnTo>
                    <a:pt x="2530764" y="6465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26C2DD7-CE05-4AE0-8B49-6AF3972EA59B}"/>
                </a:ext>
              </a:extLst>
            </p:cNvPr>
            <p:cNvSpPr txBox="1"/>
            <p:nvPr/>
          </p:nvSpPr>
          <p:spPr>
            <a:xfrm>
              <a:off x="5140022" y="3941804"/>
              <a:ext cx="364842" cy="461665"/>
            </a:xfrm>
            <a:prstGeom prst="rect">
              <a:avLst/>
            </a:prstGeom>
            <a:noFill/>
          </p:spPr>
          <p:txBody>
            <a:bodyPr wrap="square" rtlCol="0">
              <a:spAutoFit/>
            </a:bodyPr>
            <a:lstStyle/>
            <a:p>
              <a:r>
                <a:rPr lang="en-US" dirty="0">
                  <a:solidFill>
                    <a:srgbClr val="006600"/>
                  </a:solidFill>
                </a:rPr>
                <a:t>H</a:t>
              </a:r>
            </a:p>
          </p:txBody>
        </p:sp>
        <p:sp>
          <p:nvSpPr>
            <p:cNvPr id="32" name="TextBox 31">
              <a:extLst>
                <a:ext uri="{FF2B5EF4-FFF2-40B4-BE49-F238E27FC236}">
                  <a16:creationId xmlns:a16="http://schemas.microsoft.com/office/drawing/2014/main" id="{D62509FF-1179-4B1E-8C37-48312BE69CE3}"/>
                </a:ext>
              </a:extLst>
            </p:cNvPr>
            <p:cNvSpPr txBox="1"/>
            <p:nvPr/>
          </p:nvSpPr>
          <p:spPr>
            <a:xfrm>
              <a:off x="7245926" y="4048156"/>
              <a:ext cx="364842" cy="461665"/>
            </a:xfrm>
            <a:prstGeom prst="rect">
              <a:avLst/>
            </a:prstGeom>
            <a:noFill/>
          </p:spPr>
          <p:txBody>
            <a:bodyPr wrap="square" rtlCol="0">
              <a:spAutoFit/>
            </a:bodyPr>
            <a:lstStyle/>
            <a:p>
              <a:r>
                <a:rPr lang="en-US" dirty="0">
                  <a:solidFill>
                    <a:srgbClr val="006600"/>
                  </a:solidFill>
                </a:rPr>
                <a:t>H</a:t>
              </a:r>
            </a:p>
          </p:txBody>
        </p:sp>
        <p:sp>
          <p:nvSpPr>
            <p:cNvPr id="34" name="TextBox 33">
              <a:extLst>
                <a:ext uri="{FF2B5EF4-FFF2-40B4-BE49-F238E27FC236}">
                  <a16:creationId xmlns:a16="http://schemas.microsoft.com/office/drawing/2014/main" id="{0776BB7B-484D-4B7E-B6FB-12F1E6D667B6}"/>
                </a:ext>
              </a:extLst>
            </p:cNvPr>
            <p:cNvSpPr txBox="1"/>
            <p:nvPr/>
          </p:nvSpPr>
          <p:spPr>
            <a:xfrm>
              <a:off x="6161792" y="4366715"/>
              <a:ext cx="364842" cy="461665"/>
            </a:xfrm>
            <a:prstGeom prst="rect">
              <a:avLst/>
            </a:prstGeom>
            <a:noFill/>
          </p:spPr>
          <p:txBody>
            <a:bodyPr wrap="square" rtlCol="0">
              <a:spAutoFit/>
            </a:bodyPr>
            <a:lstStyle/>
            <a:p>
              <a:r>
                <a:rPr lang="en-US" dirty="0">
                  <a:solidFill>
                    <a:srgbClr val="006600"/>
                  </a:solidFill>
                </a:rPr>
                <a:t>T</a:t>
              </a:r>
            </a:p>
          </p:txBody>
        </p:sp>
      </p:grpSp>
      <p:grpSp>
        <p:nvGrpSpPr>
          <p:cNvPr id="38" name="Group 37">
            <a:extLst>
              <a:ext uri="{FF2B5EF4-FFF2-40B4-BE49-F238E27FC236}">
                <a16:creationId xmlns:a16="http://schemas.microsoft.com/office/drawing/2014/main" id="{27078ED4-F319-4D72-891E-EDD8531FCDD9}"/>
              </a:ext>
            </a:extLst>
          </p:cNvPr>
          <p:cNvGrpSpPr/>
          <p:nvPr/>
        </p:nvGrpSpPr>
        <p:grpSpPr>
          <a:xfrm flipH="1">
            <a:off x="4826886" y="4246023"/>
            <a:ext cx="3050322" cy="963171"/>
            <a:chOff x="4925288" y="4294907"/>
            <a:chExt cx="3050322" cy="963171"/>
          </a:xfrm>
        </p:grpSpPr>
        <p:sp>
          <p:nvSpPr>
            <p:cNvPr id="39" name="Freeform: Shape 38">
              <a:extLst>
                <a:ext uri="{FF2B5EF4-FFF2-40B4-BE49-F238E27FC236}">
                  <a16:creationId xmlns:a16="http://schemas.microsoft.com/office/drawing/2014/main" id="{AC2F7F87-9B3D-4002-B63A-19CDED7690BB}"/>
                </a:ext>
              </a:extLst>
            </p:cNvPr>
            <p:cNvSpPr/>
            <p:nvPr/>
          </p:nvSpPr>
          <p:spPr>
            <a:xfrm>
              <a:off x="5135418" y="4294907"/>
              <a:ext cx="2521527" cy="766619"/>
            </a:xfrm>
            <a:custGeom>
              <a:avLst/>
              <a:gdLst>
                <a:gd name="connsiteX0" fmla="*/ 0 w 2521527"/>
                <a:gd name="connsiteY0" fmla="*/ 0 h 766619"/>
                <a:gd name="connsiteX1" fmla="*/ 295564 w 2521527"/>
                <a:gd name="connsiteY1" fmla="*/ 277091 h 766619"/>
                <a:gd name="connsiteX2" fmla="*/ 1117600 w 2521527"/>
                <a:gd name="connsiteY2" fmla="*/ 600364 h 766619"/>
                <a:gd name="connsiteX3" fmla="*/ 1708727 w 2521527"/>
                <a:gd name="connsiteY3" fmla="*/ 701964 h 766619"/>
                <a:gd name="connsiteX4" fmla="*/ 2521527 w 2521527"/>
                <a:gd name="connsiteY4" fmla="*/ 766619 h 76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527" h="766619">
                  <a:moveTo>
                    <a:pt x="0" y="0"/>
                  </a:moveTo>
                  <a:cubicBezTo>
                    <a:pt x="54648" y="88515"/>
                    <a:pt x="109297" y="177030"/>
                    <a:pt x="295564" y="277091"/>
                  </a:cubicBezTo>
                  <a:cubicBezTo>
                    <a:pt x="481831" y="377152"/>
                    <a:pt x="882073" y="529552"/>
                    <a:pt x="1117600" y="600364"/>
                  </a:cubicBezTo>
                  <a:cubicBezTo>
                    <a:pt x="1353127" y="671176"/>
                    <a:pt x="1474739" y="674255"/>
                    <a:pt x="1708727" y="701964"/>
                  </a:cubicBezTo>
                  <a:cubicBezTo>
                    <a:pt x="1942715" y="729673"/>
                    <a:pt x="2232121" y="748146"/>
                    <a:pt x="2521527" y="766619"/>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35A4FBD-7F15-471C-8C04-BD717999BD05}"/>
                </a:ext>
              </a:extLst>
            </p:cNvPr>
            <p:cNvSpPr txBox="1"/>
            <p:nvPr/>
          </p:nvSpPr>
          <p:spPr>
            <a:xfrm>
              <a:off x="4925288" y="4339431"/>
              <a:ext cx="364842" cy="461665"/>
            </a:xfrm>
            <a:prstGeom prst="rect">
              <a:avLst/>
            </a:prstGeom>
            <a:noFill/>
          </p:spPr>
          <p:txBody>
            <a:bodyPr wrap="square" rtlCol="0">
              <a:spAutoFit/>
            </a:bodyPr>
            <a:lstStyle/>
            <a:p>
              <a:r>
                <a:rPr lang="en-US" dirty="0">
                  <a:solidFill>
                    <a:schemeClr val="accent2"/>
                  </a:solidFill>
                </a:rPr>
                <a:t>H</a:t>
              </a:r>
            </a:p>
          </p:txBody>
        </p:sp>
        <p:sp>
          <p:nvSpPr>
            <p:cNvPr id="41" name="TextBox 40">
              <a:extLst>
                <a:ext uri="{FF2B5EF4-FFF2-40B4-BE49-F238E27FC236}">
                  <a16:creationId xmlns:a16="http://schemas.microsoft.com/office/drawing/2014/main" id="{97AF3CCC-8BBE-41F5-B17F-16DE8CE04D9F}"/>
                </a:ext>
              </a:extLst>
            </p:cNvPr>
            <p:cNvSpPr txBox="1"/>
            <p:nvPr/>
          </p:nvSpPr>
          <p:spPr>
            <a:xfrm>
              <a:off x="7610768" y="4796413"/>
              <a:ext cx="364842" cy="461665"/>
            </a:xfrm>
            <a:prstGeom prst="rect">
              <a:avLst/>
            </a:prstGeom>
            <a:noFill/>
          </p:spPr>
          <p:txBody>
            <a:bodyPr wrap="square" rtlCol="0">
              <a:spAutoFit/>
            </a:bodyPr>
            <a:lstStyle/>
            <a:p>
              <a:r>
                <a:rPr lang="en-US" dirty="0">
                  <a:solidFill>
                    <a:schemeClr val="accent2"/>
                  </a:solidFill>
                </a:rPr>
                <a:t>T</a:t>
              </a:r>
            </a:p>
          </p:txBody>
        </p:sp>
      </p:grpSp>
    </p:spTree>
    <p:extLst>
      <p:ext uri="{BB962C8B-B14F-4D97-AF65-F5344CB8AC3E}">
        <p14:creationId xmlns:p14="http://schemas.microsoft.com/office/powerpoint/2010/main" val="378186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F007-6685-4DB4-BCB0-9D8514A8D5A0}"/>
              </a:ext>
            </a:extLst>
          </p:cNvPr>
          <p:cNvSpPr>
            <a:spLocks noGrp="1"/>
          </p:cNvSpPr>
          <p:nvPr>
            <p:ph type="title"/>
          </p:nvPr>
        </p:nvSpPr>
        <p:spPr/>
        <p:txBody>
          <a:bodyPr/>
          <a:lstStyle/>
          <a:p>
            <a:r>
              <a:rPr lang="en-US" dirty="0"/>
              <a:t>Building the outer layer</a:t>
            </a:r>
          </a:p>
        </p:txBody>
      </p:sp>
      <p:sp>
        <p:nvSpPr>
          <p:cNvPr id="3" name="Content Placeholder 2">
            <a:extLst>
              <a:ext uri="{FF2B5EF4-FFF2-40B4-BE49-F238E27FC236}">
                <a16:creationId xmlns:a16="http://schemas.microsoft.com/office/drawing/2014/main" id="{C878125A-5F67-4846-B390-BA02892D8EA9}"/>
              </a:ext>
            </a:extLst>
          </p:cNvPr>
          <p:cNvSpPr>
            <a:spLocks noGrp="1"/>
          </p:cNvSpPr>
          <p:nvPr>
            <p:ph idx="1"/>
          </p:nvPr>
        </p:nvSpPr>
        <p:spPr>
          <a:xfrm>
            <a:off x="312937" y="1951607"/>
            <a:ext cx="5344176" cy="2657338"/>
          </a:xfrm>
        </p:spPr>
        <p:txBody>
          <a:bodyPr/>
          <a:lstStyle/>
          <a:p>
            <a:r>
              <a:rPr lang="en-US" sz="2400" dirty="0"/>
              <a:t>Planarian regeneration: more evidence that a </a:t>
            </a:r>
            <a:r>
              <a:rPr lang="en-US" sz="2400" i="1" dirty="0" err="1"/>
              <a:t>V</a:t>
            </a:r>
            <a:r>
              <a:rPr lang="en-US" sz="2400" baseline="-25000" dirty="0" err="1"/>
              <a:t>mem</a:t>
            </a:r>
            <a:r>
              <a:rPr lang="en-US" sz="2400" dirty="0"/>
              <a:t> pattern is the API</a:t>
            </a:r>
          </a:p>
          <a:p>
            <a:r>
              <a:rPr lang="en-US" sz="2400" dirty="0"/>
              <a:t>Next question: how do we build the </a:t>
            </a:r>
            <a:r>
              <a:rPr lang="en-US" sz="2400" i="1" dirty="0" err="1"/>
              <a:t>V</a:t>
            </a:r>
            <a:r>
              <a:rPr lang="en-US" sz="2400" baseline="-25000" dirty="0" err="1"/>
              <a:t>mem</a:t>
            </a:r>
            <a:r>
              <a:rPr lang="en-US" sz="2400" dirty="0"/>
              <a:t> pattern?</a:t>
            </a:r>
          </a:p>
          <a:p>
            <a:pPr lvl="1"/>
            <a:r>
              <a:rPr lang="en-US" sz="2000" dirty="0"/>
              <a:t>We used batteries &amp; needles to build </a:t>
            </a:r>
            <a:r>
              <a:rPr lang="en-US" sz="2000" i="1" dirty="0" err="1"/>
              <a:t>V</a:t>
            </a:r>
            <a:r>
              <a:rPr lang="en-US" sz="2000" baseline="-25000" dirty="0" err="1"/>
              <a:t>mem</a:t>
            </a:r>
            <a:r>
              <a:rPr lang="en-US" sz="2000" dirty="0"/>
              <a:t>, but how might nature do it?</a:t>
            </a:r>
            <a:endParaRPr lang="en-US" sz="1600" dirty="0"/>
          </a:p>
          <a:p>
            <a:pPr marL="0" indent="0">
              <a:buNone/>
            </a:pPr>
            <a:endParaRPr lang="en-US" dirty="0"/>
          </a:p>
        </p:txBody>
      </p:sp>
      <p:sp>
        <p:nvSpPr>
          <p:cNvPr id="4" name="Footer Placeholder 3">
            <a:extLst>
              <a:ext uri="{FF2B5EF4-FFF2-40B4-BE49-F238E27FC236}">
                <a16:creationId xmlns:a16="http://schemas.microsoft.com/office/drawing/2014/main" id="{E8AD74FA-D849-4265-8D58-493EB7A3DCF7}"/>
              </a:ext>
            </a:extLst>
          </p:cNvPr>
          <p:cNvSpPr>
            <a:spLocks noGrp="1"/>
          </p:cNvSpPr>
          <p:nvPr>
            <p:ph type="ftr" sz="quarter" idx="11"/>
          </p:nvPr>
        </p:nvSpPr>
        <p:spPr/>
        <p:txBody>
          <a:bodyPr/>
          <a:lstStyle/>
          <a:p>
            <a:pPr>
              <a:defRPr/>
            </a:pPr>
            <a:r>
              <a:rPr lang="en-US" dirty="0"/>
              <a:t>Bioelectricity Joel Grodstein</a:t>
            </a:r>
          </a:p>
        </p:txBody>
      </p:sp>
      <p:sp>
        <p:nvSpPr>
          <p:cNvPr id="6" name="TextBox 5">
            <a:extLst>
              <a:ext uri="{FF2B5EF4-FFF2-40B4-BE49-F238E27FC236}">
                <a16:creationId xmlns:a16="http://schemas.microsoft.com/office/drawing/2014/main" id="{D1526F46-24B8-41D7-A479-B12E90AE0386}"/>
              </a:ext>
            </a:extLst>
          </p:cNvPr>
          <p:cNvSpPr txBox="1"/>
          <p:nvPr/>
        </p:nvSpPr>
        <p:spPr>
          <a:xfrm>
            <a:off x="6290734" y="2463800"/>
            <a:ext cx="2167467"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a:t>
            </a:r>
          </a:p>
        </p:txBody>
      </p:sp>
      <p:cxnSp>
        <p:nvCxnSpPr>
          <p:cNvPr id="13" name="Straight Connector 12">
            <a:extLst>
              <a:ext uri="{FF2B5EF4-FFF2-40B4-BE49-F238E27FC236}">
                <a16:creationId xmlns:a16="http://schemas.microsoft.com/office/drawing/2014/main" id="{5A85AD53-3E22-4C72-A034-627520D2C9A8}"/>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B89BD1-6B90-408F-947C-F8AF7AB778F6}"/>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grpSp>
        <p:nvGrpSpPr>
          <p:cNvPr id="12" name="Group 11">
            <a:extLst>
              <a:ext uri="{FF2B5EF4-FFF2-40B4-BE49-F238E27FC236}">
                <a16:creationId xmlns:a16="http://schemas.microsoft.com/office/drawing/2014/main" id="{FB6BB60F-9C65-4CFE-8931-C67B5EE3A940}"/>
              </a:ext>
            </a:extLst>
          </p:cNvPr>
          <p:cNvGrpSpPr/>
          <p:nvPr/>
        </p:nvGrpSpPr>
        <p:grpSpPr>
          <a:xfrm>
            <a:off x="6180665" y="3573532"/>
            <a:ext cx="2582334" cy="2878152"/>
            <a:chOff x="6180665" y="3573532"/>
            <a:chExt cx="2582334" cy="2878152"/>
          </a:xfrm>
        </p:grpSpPr>
        <p:sp>
          <p:nvSpPr>
            <p:cNvPr id="15" name="TextBox 14">
              <a:extLst>
                <a:ext uri="{FF2B5EF4-FFF2-40B4-BE49-F238E27FC236}">
                  <a16:creationId xmlns:a16="http://schemas.microsoft.com/office/drawing/2014/main" id="{BCA7AFAD-28BE-46F0-8FDA-7CD8CAE480B5}"/>
                </a:ext>
              </a:extLst>
            </p:cNvPr>
            <p:cNvSpPr txBox="1"/>
            <p:nvPr/>
          </p:nvSpPr>
          <p:spPr>
            <a:xfrm>
              <a:off x="6239932" y="4394200"/>
              <a:ext cx="2523067" cy="1100667"/>
            </a:xfrm>
            <a:prstGeom prst="rect">
              <a:avLst/>
            </a:prstGeom>
            <a:noFill/>
            <a:ln w="12700">
              <a:solidFill>
                <a:schemeClr val="accent2"/>
              </a:solidFill>
            </a:ln>
          </p:spPr>
          <p:txBody>
            <a:bodyPr wrap="square" rtlCol="0" anchor="ctr" anchorCtr="0">
              <a:noAutofit/>
            </a:bodyPr>
            <a:lstStyle/>
            <a:p>
              <a:pPr algn="ctr"/>
              <a:r>
                <a:rPr lang="en-US" dirty="0"/>
                <a:t>compare</a:t>
              </a:r>
            </a:p>
          </p:txBody>
        </p:sp>
        <p:sp>
          <p:nvSpPr>
            <p:cNvPr id="16" name="Arrow: Down 15">
              <a:extLst>
                <a:ext uri="{FF2B5EF4-FFF2-40B4-BE49-F238E27FC236}">
                  <a16:creationId xmlns:a16="http://schemas.microsoft.com/office/drawing/2014/main" id="{250F2FA4-5DC7-493A-801B-F0FB24242336}"/>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C8556-D1CE-4646-BADB-5F4CAFF954D5}"/>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8" name="TextBox 17">
              <a:extLst>
                <a:ext uri="{FF2B5EF4-FFF2-40B4-BE49-F238E27FC236}">
                  <a16:creationId xmlns:a16="http://schemas.microsoft.com/office/drawing/2014/main" id="{EE3BC477-9105-4CC2-907F-6E2B9B37C75C}"/>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sp>
          <p:nvSpPr>
            <p:cNvPr id="19" name="TextBox 18">
              <a:extLst>
                <a:ext uri="{FF2B5EF4-FFF2-40B4-BE49-F238E27FC236}">
                  <a16:creationId xmlns:a16="http://schemas.microsoft.com/office/drawing/2014/main" id="{A60217E7-E666-4240-B818-5C684C4C2747}"/>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20" name="Arrow: Down 19">
              <a:extLst>
                <a:ext uri="{FF2B5EF4-FFF2-40B4-BE49-F238E27FC236}">
                  <a16:creationId xmlns:a16="http://schemas.microsoft.com/office/drawing/2014/main" id="{BFA61DA1-FED9-4D52-A9C8-1ABF4AC74B96}"/>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92B2EE0-8AF6-44A9-99D1-E154FBF54EC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EE0E7B13-80EE-4983-B573-37BC8A3751E0}"/>
              </a:ext>
            </a:extLst>
          </p:cNvPr>
          <p:cNvCxnSpPr>
            <a:cxnSpLocks/>
          </p:cNvCxnSpPr>
          <p:nvPr/>
        </p:nvCxnSpPr>
        <p:spPr>
          <a:xfrm flipV="1">
            <a:off x="5104660" y="2902999"/>
            <a:ext cx="834501" cy="55929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9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6458-5B8E-454E-A10C-59ECADDA5B27}"/>
              </a:ext>
            </a:extLst>
          </p:cNvPr>
          <p:cNvSpPr>
            <a:spLocks noGrp="1"/>
          </p:cNvSpPr>
          <p:nvPr>
            <p:ph type="title"/>
          </p:nvPr>
        </p:nvSpPr>
        <p:spPr/>
        <p:txBody>
          <a:bodyPr/>
          <a:lstStyle/>
          <a:p>
            <a:r>
              <a:rPr lang="en-US" dirty="0"/>
              <a:t>Gap junctions and neurons</a:t>
            </a:r>
          </a:p>
        </p:txBody>
      </p:sp>
      <p:sp>
        <p:nvSpPr>
          <p:cNvPr id="3" name="Content Placeholder 2">
            <a:extLst>
              <a:ext uri="{FF2B5EF4-FFF2-40B4-BE49-F238E27FC236}">
                <a16:creationId xmlns:a16="http://schemas.microsoft.com/office/drawing/2014/main" id="{FB55C2EC-CE3A-4F1C-A994-B3458754EE6C}"/>
              </a:ext>
            </a:extLst>
          </p:cNvPr>
          <p:cNvSpPr>
            <a:spLocks noGrp="1"/>
          </p:cNvSpPr>
          <p:nvPr>
            <p:ph idx="1"/>
          </p:nvPr>
        </p:nvSpPr>
        <p:spPr>
          <a:xfrm>
            <a:off x="440264" y="1371600"/>
            <a:ext cx="7806267" cy="1303868"/>
          </a:xfrm>
        </p:spPr>
        <p:txBody>
          <a:bodyPr/>
          <a:lstStyle/>
          <a:p>
            <a:r>
              <a:rPr lang="en-US" sz="2400" dirty="0"/>
              <a:t>Morphogenesis is a marvel of distributed computing</a:t>
            </a:r>
          </a:p>
          <a:p>
            <a:pPr lvl="1">
              <a:spcBef>
                <a:spcPts val="0"/>
              </a:spcBef>
            </a:pPr>
            <a:r>
              <a:rPr lang="en-US" sz="2000" dirty="0"/>
              <a:t>Clearly that implies cells must talk to each other!</a:t>
            </a:r>
          </a:p>
          <a:p>
            <a:endParaRPr lang="en-US" dirty="0"/>
          </a:p>
        </p:txBody>
      </p:sp>
      <p:sp>
        <p:nvSpPr>
          <p:cNvPr id="4" name="Footer Placeholder 3">
            <a:extLst>
              <a:ext uri="{FF2B5EF4-FFF2-40B4-BE49-F238E27FC236}">
                <a16:creationId xmlns:a16="http://schemas.microsoft.com/office/drawing/2014/main" id="{C2F45B84-BA02-4CDD-82E4-322C89F03D92}"/>
              </a:ext>
            </a:extLst>
          </p:cNvPr>
          <p:cNvSpPr>
            <a:spLocks noGrp="1"/>
          </p:cNvSpPr>
          <p:nvPr>
            <p:ph type="ftr" sz="quarter" idx="11"/>
          </p:nvPr>
        </p:nvSpPr>
        <p:spPr/>
        <p:txBody>
          <a:bodyPr/>
          <a:lstStyle/>
          <a:p>
            <a:pPr>
              <a:defRPr/>
            </a:pPr>
            <a:r>
              <a:rPr lang="en-US" dirty="0"/>
              <a:t>Bioelectricity Joel Grodstein</a:t>
            </a:r>
          </a:p>
        </p:txBody>
      </p:sp>
      <p:pic>
        <p:nvPicPr>
          <p:cNvPr id="8" name="Picture 7">
            <a:extLst>
              <a:ext uri="{FF2B5EF4-FFF2-40B4-BE49-F238E27FC236}">
                <a16:creationId xmlns:a16="http://schemas.microsoft.com/office/drawing/2014/main" id="{D1E49F48-3E02-4558-810E-753699896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391" y="3292855"/>
            <a:ext cx="3018875" cy="2614477"/>
          </a:xfrm>
          <a:prstGeom prst="rect">
            <a:avLst/>
          </a:prstGeom>
        </p:spPr>
      </p:pic>
      <p:sp>
        <p:nvSpPr>
          <p:cNvPr id="9" name="Content Placeholder 2">
            <a:extLst>
              <a:ext uri="{FF2B5EF4-FFF2-40B4-BE49-F238E27FC236}">
                <a16:creationId xmlns:a16="http://schemas.microsoft.com/office/drawing/2014/main" id="{BA9E267B-DE17-406D-91B8-0F571BC31503}"/>
              </a:ext>
            </a:extLst>
          </p:cNvPr>
          <p:cNvSpPr txBox="1">
            <a:spLocks/>
          </p:cNvSpPr>
          <p:nvPr/>
        </p:nvSpPr>
        <p:spPr bwMode="auto">
          <a:xfrm>
            <a:off x="431797" y="2185252"/>
            <a:ext cx="5342467" cy="399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How?</a:t>
            </a:r>
          </a:p>
          <a:p>
            <a:pPr lvl="1">
              <a:spcBef>
                <a:spcPts val="0"/>
              </a:spcBef>
            </a:pPr>
            <a:r>
              <a:rPr lang="en-US" sz="2000" kern="0" dirty="0"/>
              <a:t>Via neurons &amp; the brain</a:t>
            </a:r>
          </a:p>
          <a:p>
            <a:pPr lvl="1">
              <a:spcBef>
                <a:spcPts val="0"/>
              </a:spcBef>
            </a:pPr>
            <a:r>
              <a:rPr lang="en-US" sz="2000" kern="0" dirty="0"/>
              <a:t>Via gap junctions (GJs), like the heart</a:t>
            </a:r>
          </a:p>
          <a:p>
            <a:r>
              <a:rPr lang="en-US" sz="2400" kern="0" dirty="0"/>
              <a:t>GJ: a little tube that connects two nearby cells</a:t>
            </a:r>
          </a:p>
          <a:p>
            <a:pPr lvl="1">
              <a:spcBef>
                <a:spcPts val="0"/>
              </a:spcBef>
            </a:pPr>
            <a:r>
              <a:rPr lang="en-US" sz="2000" kern="0" dirty="0"/>
              <a:t>Molecules can travel between the two cells</a:t>
            </a:r>
          </a:p>
          <a:p>
            <a:pPr lvl="1">
              <a:spcBef>
                <a:spcPts val="0"/>
              </a:spcBef>
            </a:pPr>
            <a:r>
              <a:rPr lang="en-US" sz="2000" kern="0" dirty="0"/>
              <a:t>Think wires between gates</a:t>
            </a:r>
          </a:p>
          <a:p>
            <a:pPr lvl="1">
              <a:spcBef>
                <a:spcPts val="0"/>
              </a:spcBef>
            </a:pPr>
            <a:r>
              <a:rPr lang="en-US" sz="2000" kern="0" dirty="0"/>
              <a:t>If a GJ connects two cells with different </a:t>
            </a:r>
            <a:r>
              <a:rPr lang="en-US" sz="2000" kern="0" dirty="0" err="1"/>
              <a:t>V</a:t>
            </a:r>
            <a:r>
              <a:rPr lang="en-US" sz="2000" kern="0" baseline="-25000" dirty="0" err="1"/>
              <a:t>mem</a:t>
            </a:r>
            <a:r>
              <a:rPr lang="en-US" sz="2000" kern="0" dirty="0"/>
              <a:t>, then negative ions move towards the + cell</a:t>
            </a:r>
          </a:p>
          <a:p>
            <a:endParaRPr lang="en-US" kern="0" dirty="0"/>
          </a:p>
        </p:txBody>
      </p:sp>
      <p:sp>
        <p:nvSpPr>
          <p:cNvPr id="10" name="TextBox 9">
            <a:extLst>
              <a:ext uri="{FF2B5EF4-FFF2-40B4-BE49-F238E27FC236}">
                <a16:creationId xmlns:a16="http://schemas.microsoft.com/office/drawing/2014/main" id="{A19F7928-238E-4171-B0BA-44890CD6CB82}"/>
              </a:ext>
            </a:extLst>
          </p:cNvPr>
          <p:cNvSpPr txBox="1"/>
          <p:nvPr/>
        </p:nvSpPr>
        <p:spPr>
          <a:xfrm>
            <a:off x="5935133" y="3378198"/>
            <a:ext cx="948267" cy="369332"/>
          </a:xfrm>
          <a:prstGeom prst="rect">
            <a:avLst/>
          </a:prstGeom>
          <a:noFill/>
        </p:spPr>
        <p:txBody>
          <a:bodyPr wrap="square" rtlCol="0">
            <a:spAutoFit/>
          </a:bodyPr>
          <a:lstStyle/>
          <a:p>
            <a:r>
              <a:rPr lang="en-US" sz="1800" dirty="0"/>
              <a:t>+10mV</a:t>
            </a:r>
          </a:p>
        </p:txBody>
      </p:sp>
      <p:sp>
        <p:nvSpPr>
          <p:cNvPr id="11" name="TextBox 10">
            <a:extLst>
              <a:ext uri="{FF2B5EF4-FFF2-40B4-BE49-F238E27FC236}">
                <a16:creationId xmlns:a16="http://schemas.microsoft.com/office/drawing/2014/main" id="{2C991C07-3F0F-4915-9034-1ABBA8B0F3E5}"/>
              </a:ext>
            </a:extLst>
          </p:cNvPr>
          <p:cNvSpPr txBox="1"/>
          <p:nvPr/>
        </p:nvSpPr>
        <p:spPr>
          <a:xfrm>
            <a:off x="5909733" y="5367865"/>
            <a:ext cx="948267" cy="369332"/>
          </a:xfrm>
          <a:prstGeom prst="rect">
            <a:avLst/>
          </a:prstGeom>
          <a:noFill/>
        </p:spPr>
        <p:txBody>
          <a:bodyPr wrap="square" rtlCol="0">
            <a:spAutoFit/>
          </a:bodyPr>
          <a:lstStyle/>
          <a:p>
            <a:r>
              <a:rPr lang="en-US" sz="1800" dirty="0"/>
              <a:t>-20mV</a:t>
            </a:r>
          </a:p>
        </p:txBody>
      </p:sp>
      <p:sp>
        <p:nvSpPr>
          <p:cNvPr id="12" name="TextBox 11">
            <a:extLst>
              <a:ext uri="{FF2B5EF4-FFF2-40B4-BE49-F238E27FC236}">
                <a16:creationId xmlns:a16="http://schemas.microsoft.com/office/drawing/2014/main" id="{4A4B954B-17D1-4CF5-B230-4D58748E6180}"/>
              </a:ext>
            </a:extLst>
          </p:cNvPr>
          <p:cNvSpPr txBox="1"/>
          <p:nvPr/>
        </p:nvSpPr>
        <p:spPr>
          <a:xfrm>
            <a:off x="7950201" y="3547531"/>
            <a:ext cx="558800" cy="369332"/>
          </a:xfrm>
          <a:prstGeom prst="rect">
            <a:avLst/>
          </a:prstGeom>
          <a:noFill/>
        </p:spPr>
        <p:txBody>
          <a:bodyPr wrap="square" rtlCol="0">
            <a:spAutoFit/>
          </a:bodyPr>
          <a:lstStyle/>
          <a:p>
            <a:r>
              <a:rPr lang="en-US" sz="1800" dirty="0"/>
              <a:t>Cl</a:t>
            </a:r>
            <a:r>
              <a:rPr lang="en-US" sz="1800" baseline="30000" dirty="0"/>
              <a:t>-</a:t>
            </a:r>
          </a:p>
        </p:txBody>
      </p:sp>
      <p:sp>
        <p:nvSpPr>
          <p:cNvPr id="13" name="TextBox 12">
            <a:extLst>
              <a:ext uri="{FF2B5EF4-FFF2-40B4-BE49-F238E27FC236}">
                <a16:creationId xmlns:a16="http://schemas.microsoft.com/office/drawing/2014/main" id="{6121DC34-1202-4754-9FA4-A362C320F63A}"/>
              </a:ext>
            </a:extLst>
          </p:cNvPr>
          <p:cNvSpPr txBox="1"/>
          <p:nvPr/>
        </p:nvSpPr>
        <p:spPr>
          <a:xfrm>
            <a:off x="7162801" y="5359398"/>
            <a:ext cx="558800" cy="369332"/>
          </a:xfrm>
          <a:prstGeom prst="rect">
            <a:avLst/>
          </a:prstGeom>
          <a:noFill/>
        </p:spPr>
        <p:txBody>
          <a:bodyPr wrap="square" rtlCol="0">
            <a:spAutoFit/>
          </a:bodyPr>
          <a:lstStyle/>
          <a:p>
            <a:r>
              <a:rPr lang="en-US" sz="1800" dirty="0"/>
              <a:t>Na</a:t>
            </a:r>
            <a:r>
              <a:rPr lang="en-US" sz="1800" baseline="30000" dirty="0"/>
              <a:t>+</a:t>
            </a:r>
          </a:p>
        </p:txBody>
      </p:sp>
      <p:sp>
        <p:nvSpPr>
          <p:cNvPr id="14" name="TextBox 13">
            <a:extLst>
              <a:ext uri="{FF2B5EF4-FFF2-40B4-BE49-F238E27FC236}">
                <a16:creationId xmlns:a16="http://schemas.microsoft.com/office/drawing/2014/main" id="{0B21C906-2CF1-4D24-9385-B53CEC9DB15F}"/>
              </a:ext>
            </a:extLst>
          </p:cNvPr>
          <p:cNvSpPr txBox="1"/>
          <p:nvPr/>
        </p:nvSpPr>
        <p:spPr>
          <a:xfrm>
            <a:off x="7112001" y="3530599"/>
            <a:ext cx="558800" cy="369332"/>
          </a:xfrm>
          <a:prstGeom prst="rect">
            <a:avLst/>
          </a:prstGeom>
          <a:noFill/>
        </p:spPr>
        <p:txBody>
          <a:bodyPr wrap="square" rtlCol="0">
            <a:spAutoFit/>
          </a:bodyPr>
          <a:lstStyle/>
          <a:p>
            <a:r>
              <a:rPr lang="en-US" sz="1800" dirty="0"/>
              <a:t>Na</a:t>
            </a:r>
            <a:r>
              <a:rPr lang="en-US" sz="1800" baseline="30000" dirty="0"/>
              <a:t>+</a:t>
            </a:r>
          </a:p>
        </p:txBody>
      </p:sp>
      <p:sp>
        <p:nvSpPr>
          <p:cNvPr id="15" name="TextBox 14">
            <a:extLst>
              <a:ext uri="{FF2B5EF4-FFF2-40B4-BE49-F238E27FC236}">
                <a16:creationId xmlns:a16="http://schemas.microsoft.com/office/drawing/2014/main" id="{C64956FD-40B7-42B8-BEEF-D8C9295BBED1}"/>
              </a:ext>
            </a:extLst>
          </p:cNvPr>
          <p:cNvSpPr txBox="1"/>
          <p:nvPr/>
        </p:nvSpPr>
        <p:spPr>
          <a:xfrm>
            <a:off x="8102601" y="5367867"/>
            <a:ext cx="558800" cy="369332"/>
          </a:xfrm>
          <a:prstGeom prst="rect">
            <a:avLst/>
          </a:prstGeom>
          <a:noFill/>
        </p:spPr>
        <p:txBody>
          <a:bodyPr wrap="square" rtlCol="0">
            <a:spAutoFit/>
          </a:bodyPr>
          <a:lstStyle/>
          <a:p>
            <a:r>
              <a:rPr lang="en-US" sz="1800" dirty="0"/>
              <a:t>Cl</a:t>
            </a:r>
            <a:r>
              <a:rPr lang="en-US" sz="1800" baseline="30000" dirty="0"/>
              <a:t>-</a:t>
            </a:r>
          </a:p>
        </p:txBody>
      </p:sp>
    </p:spTree>
    <p:extLst>
      <p:ext uri="{BB962C8B-B14F-4D97-AF65-F5344CB8AC3E}">
        <p14:creationId xmlns:p14="http://schemas.microsoft.com/office/powerpoint/2010/main" val="5250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1EA2-E5A1-440A-BBF7-FB047BEE8DC4}"/>
              </a:ext>
            </a:extLst>
          </p:cNvPr>
          <p:cNvSpPr>
            <a:spLocks noGrp="1"/>
          </p:cNvSpPr>
          <p:nvPr>
            <p:ph type="title"/>
          </p:nvPr>
        </p:nvSpPr>
        <p:spPr/>
        <p:txBody>
          <a:bodyPr/>
          <a:lstStyle/>
          <a:p>
            <a:r>
              <a:rPr lang="en-US" dirty="0"/>
              <a:t>Big picture of the course</a:t>
            </a:r>
          </a:p>
        </p:txBody>
      </p:sp>
      <p:sp>
        <p:nvSpPr>
          <p:cNvPr id="3" name="Content Placeholder 2">
            <a:extLst>
              <a:ext uri="{FF2B5EF4-FFF2-40B4-BE49-F238E27FC236}">
                <a16:creationId xmlns:a16="http://schemas.microsoft.com/office/drawing/2014/main" id="{EBFCE431-A316-4FC0-8AF3-D404C161E888}"/>
              </a:ext>
            </a:extLst>
          </p:cNvPr>
          <p:cNvSpPr>
            <a:spLocks noGrp="1"/>
          </p:cNvSpPr>
          <p:nvPr>
            <p:ph idx="1"/>
          </p:nvPr>
        </p:nvSpPr>
        <p:spPr/>
        <p:txBody>
          <a:bodyPr/>
          <a:lstStyle/>
          <a:p>
            <a:r>
              <a:rPr lang="en-US" dirty="0"/>
              <a:t>Where does bioelectricity come from?</a:t>
            </a:r>
          </a:p>
          <a:p>
            <a:r>
              <a:rPr lang="en-US" dirty="0"/>
              <a:t>Neurons and working with the nervous system</a:t>
            </a:r>
          </a:p>
          <a:p>
            <a:r>
              <a:rPr lang="en-US" dirty="0"/>
              <a:t>Cardiac bioelectricity</a:t>
            </a:r>
          </a:p>
          <a:p>
            <a:r>
              <a:rPr lang="en-US" dirty="0"/>
              <a:t>Worms</a:t>
            </a:r>
          </a:p>
        </p:txBody>
      </p:sp>
      <p:sp>
        <p:nvSpPr>
          <p:cNvPr id="4" name="Footer Placeholder 3">
            <a:extLst>
              <a:ext uri="{FF2B5EF4-FFF2-40B4-BE49-F238E27FC236}">
                <a16:creationId xmlns:a16="http://schemas.microsoft.com/office/drawing/2014/main" id="{14E3BD7B-8458-45C8-871C-FBDAA3E4015E}"/>
              </a:ext>
            </a:extLst>
          </p:cNvPr>
          <p:cNvSpPr>
            <a:spLocks noGrp="1"/>
          </p:cNvSpPr>
          <p:nvPr>
            <p:ph type="ftr" sz="quarter" idx="11"/>
          </p:nvPr>
        </p:nvSpPr>
        <p:spPr/>
        <p:txBody>
          <a:bodyPr/>
          <a:lstStyle/>
          <a:p>
            <a:pPr>
              <a:defRPr/>
            </a:pPr>
            <a:r>
              <a:rPr lang="en-US"/>
              <a:t>EE 123 Joel Grodstein</a:t>
            </a:r>
            <a:endParaRPr lang="en-US" dirty="0"/>
          </a:p>
        </p:txBody>
      </p:sp>
      <p:sp>
        <p:nvSpPr>
          <p:cNvPr id="5" name="Rectangle 4">
            <a:extLst>
              <a:ext uri="{FF2B5EF4-FFF2-40B4-BE49-F238E27FC236}">
                <a16:creationId xmlns:a16="http://schemas.microsoft.com/office/drawing/2014/main" id="{041E2B69-E4B6-4750-B290-80ED5391C427}"/>
              </a:ext>
            </a:extLst>
          </p:cNvPr>
          <p:cNvSpPr/>
          <p:nvPr/>
        </p:nvSpPr>
        <p:spPr>
          <a:xfrm>
            <a:off x="566928" y="3242735"/>
            <a:ext cx="1863005" cy="554736"/>
          </a:xfrm>
          <a:prstGeom prst="rect">
            <a:avLst/>
          </a:prstGeom>
          <a:noFill/>
          <a:ln>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BE1A18-5FBC-477D-ACD9-528EE03B2C5C}"/>
              </a:ext>
            </a:extLst>
          </p:cNvPr>
          <p:cNvSpPr txBox="1"/>
          <p:nvPr/>
        </p:nvSpPr>
        <p:spPr>
          <a:xfrm>
            <a:off x="2715490" y="3797471"/>
            <a:ext cx="4294909" cy="1200329"/>
          </a:xfrm>
          <a:prstGeom prst="rect">
            <a:avLst/>
          </a:prstGeom>
          <a:noFill/>
        </p:spPr>
        <p:txBody>
          <a:bodyPr wrap="square" rtlCol="0">
            <a:spAutoFit/>
          </a:bodyPr>
          <a:lstStyle/>
          <a:p>
            <a:pPr marL="342900" indent="-342900">
              <a:buFont typeface="Arial" panose="020B0604020202020204" pitchFamily="34" charset="0"/>
              <a:buChar char="•"/>
            </a:pPr>
            <a:r>
              <a:rPr lang="en-US" dirty="0"/>
              <a:t>Bio backgrounder</a:t>
            </a:r>
          </a:p>
          <a:p>
            <a:pPr marL="342900" indent="-342900">
              <a:buFont typeface="Arial" panose="020B0604020202020204" pitchFamily="34" charset="0"/>
              <a:buChar char="•"/>
            </a:pPr>
            <a:r>
              <a:rPr lang="en-US" dirty="0"/>
              <a:t>Morphogenesis</a:t>
            </a:r>
          </a:p>
          <a:p>
            <a:pPr marL="342900" indent="-342900">
              <a:buFont typeface="Arial" panose="020B0604020202020204" pitchFamily="34" charset="0"/>
              <a:buChar char="•"/>
            </a:pPr>
            <a:r>
              <a:rPr lang="en-US" dirty="0"/>
              <a:t>Building a worm </a:t>
            </a:r>
            <a:r>
              <a:rPr lang="en-US" i="1" dirty="0" err="1"/>
              <a:t>V</a:t>
            </a:r>
            <a:r>
              <a:rPr lang="en-US" baseline="-25000" dirty="0" err="1"/>
              <a:t>mem</a:t>
            </a:r>
            <a:r>
              <a:rPr lang="en-US" dirty="0"/>
              <a:t> pattern</a:t>
            </a:r>
          </a:p>
        </p:txBody>
      </p:sp>
      <p:sp>
        <p:nvSpPr>
          <p:cNvPr id="7" name="Rectangle 6">
            <a:extLst>
              <a:ext uri="{FF2B5EF4-FFF2-40B4-BE49-F238E27FC236}">
                <a16:creationId xmlns:a16="http://schemas.microsoft.com/office/drawing/2014/main" id="{8EEE76F2-1DF8-45A2-B0AE-34EB321F822D}"/>
              </a:ext>
            </a:extLst>
          </p:cNvPr>
          <p:cNvSpPr/>
          <p:nvPr/>
        </p:nvSpPr>
        <p:spPr>
          <a:xfrm>
            <a:off x="3102316" y="4202545"/>
            <a:ext cx="2153175" cy="430813"/>
          </a:xfrm>
          <a:prstGeom prst="rect">
            <a:avLst/>
          </a:prstGeom>
          <a:noFill/>
          <a:ln>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3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F2A59-74B4-4546-B1FA-4E0E870BA685}"/>
              </a:ext>
            </a:extLst>
          </p:cNvPr>
          <p:cNvSpPr>
            <a:spLocks noGrp="1"/>
          </p:cNvSpPr>
          <p:nvPr>
            <p:ph idx="1"/>
          </p:nvPr>
        </p:nvSpPr>
        <p:spPr>
          <a:xfrm>
            <a:off x="2751662" y="812800"/>
            <a:ext cx="6273800" cy="4419600"/>
          </a:xfrm>
        </p:spPr>
        <p:txBody>
          <a:bodyPr/>
          <a:lstStyle/>
          <a:p>
            <a:r>
              <a:rPr lang="en-US" sz="2400" dirty="0"/>
              <a:t>Lots of feedback between the                electrical and chemical networks</a:t>
            </a:r>
          </a:p>
          <a:p>
            <a:pPr lvl="1">
              <a:spcBef>
                <a:spcPts val="0"/>
              </a:spcBef>
            </a:pPr>
            <a:r>
              <a:rPr lang="en-US" sz="2000" dirty="0"/>
              <a:t>Cell voltage can turn on/off GJs, which pass ions</a:t>
            </a:r>
          </a:p>
          <a:p>
            <a:pPr lvl="1">
              <a:spcBef>
                <a:spcPts val="0"/>
              </a:spcBef>
            </a:pPr>
            <a:r>
              <a:rPr lang="en-US" sz="2000" dirty="0"/>
              <a:t>Ions can control ion channels, which control voltage; or can activate TFs</a:t>
            </a:r>
          </a:p>
        </p:txBody>
      </p:sp>
      <p:sp>
        <p:nvSpPr>
          <p:cNvPr id="4" name="Footer Placeholder 3">
            <a:extLst>
              <a:ext uri="{FF2B5EF4-FFF2-40B4-BE49-F238E27FC236}">
                <a16:creationId xmlns:a16="http://schemas.microsoft.com/office/drawing/2014/main" id="{B88E0F01-829A-49B4-B914-BDE1FF1DFF72}"/>
              </a:ext>
            </a:extLst>
          </p:cNvPr>
          <p:cNvSpPr>
            <a:spLocks noGrp="1"/>
          </p:cNvSpPr>
          <p:nvPr>
            <p:ph type="ftr" sz="quarter" idx="11"/>
          </p:nvPr>
        </p:nvSpPr>
        <p:spPr/>
        <p:txBody>
          <a:bodyPr/>
          <a:lstStyle/>
          <a:p>
            <a:pPr>
              <a:defRPr/>
            </a:pPr>
            <a:r>
              <a:rPr lang="en-US" dirty="0"/>
              <a:t>Bioelectricity Joel Grodstein</a:t>
            </a:r>
          </a:p>
        </p:txBody>
      </p:sp>
      <p:sp>
        <p:nvSpPr>
          <p:cNvPr id="5" name="Rectangle: Rounded Corners 4">
            <a:extLst>
              <a:ext uri="{FF2B5EF4-FFF2-40B4-BE49-F238E27FC236}">
                <a16:creationId xmlns:a16="http://schemas.microsoft.com/office/drawing/2014/main" id="{BBDF468D-8D40-4592-A863-692019989473}"/>
              </a:ext>
            </a:extLst>
          </p:cNvPr>
          <p:cNvSpPr/>
          <p:nvPr/>
        </p:nvSpPr>
        <p:spPr>
          <a:xfrm>
            <a:off x="215899" y="228599"/>
            <a:ext cx="1955800" cy="17779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r>
              <a:rPr lang="en-US" dirty="0">
                <a:solidFill>
                  <a:schemeClr val="accent2"/>
                </a:solidFill>
              </a:rPr>
              <a:t>Cell #1, </a:t>
            </a:r>
            <a:r>
              <a:rPr lang="en-US" i="1" dirty="0">
                <a:solidFill>
                  <a:schemeClr val="accent2"/>
                </a:solidFill>
              </a:rPr>
              <a:t>V</a:t>
            </a:r>
            <a:r>
              <a:rPr lang="en-US" baseline="-25000" dirty="0">
                <a:solidFill>
                  <a:schemeClr val="accent2"/>
                </a:solidFill>
              </a:rPr>
              <a:t>1</a:t>
            </a:r>
            <a:endParaRPr lang="en-US" dirty="0">
              <a:solidFill>
                <a:schemeClr val="accent2"/>
              </a:solidFill>
            </a:endParaRPr>
          </a:p>
        </p:txBody>
      </p:sp>
      <p:sp>
        <p:nvSpPr>
          <p:cNvPr id="6" name="Rectangle: Rounded Corners 5">
            <a:extLst>
              <a:ext uri="{FF2B5EF4-FFF2-40B4-BE49-F238E27FC236}">
                <a16:creationId xmlns:a16="http://schemas.microsoft.com/office/drawing/2014/main" id="{E0E72A4D-40BD-410A-A67D-D776B55213D5}"/>
              </a:ext>
            </a:extLst>
          </p:cNvPr>
          <p:cNvSpPr/>
          <p:nvPr/>
        </p:nvSpPr>
        <p:spPr>
          <a:xfrm>
            <a:off x="215899" y="2319866"/>
            <a:ext cx="1955800" cy="17779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b" anchorCtr="0"/>
          <a:lstStyle/>
          <a:p>
            <a:r>
              <a:rPr lang="en-US" dirty="0">
                <a:solidFill>
                  <a:schemeClr val="accent2"/>
                </a:solidFill>
              </a:rPr>
              <a:t>Cell #2, </a:t>
            </a:r>
            <a:r>
              <a:rPr lang="en-US" i="1" dirty="0">
                <a:solidFill>
                  <a:schemeClr val="accent2"/>
                </a:solidFill>
              </a:rPr>
              <a:t>V</a:t>
            </a:r>
            <a:r>
              <a:rPr lang="en-US" baseline="-25000" dirty="0">
                <a:solidFill>
                  <a:schemeClr val="accent2"/>
                </a:solidFill>
              </a:rPr>
              <a:t>2</a:t>
            </a:r>
            <a:endParaRPr lang="en-US" dirty="0">
              <a:solidFill>
                <a:schemeClr val="accent2"/>
              </a:solidFill>
            </a:endParaRPr>
          </a:p>
        </p:txBody>
      </p:sp>
      <p:cxnSp>
        <p:nvCxnSpPr>
          <p:cNvPr id="8" name="Straight Connector 7">
            <a:extLst>
              <a:ext uri="{FF2B5EF4-FFF2-40B4-BE49-F238E27FC236}">
                <a16:creationId xmlns:a16="http://schemas.microsoft.com/office/drawing/2014/main" id="{A50C9831-15F8-4112-8B60-E23CE4B6128F}"/>
              </a:ext>
            </a:extLst>
          </p:cNvPr>
          <p:cNvCxnSpPr/>
          <p:nvPr/>
        </p:nvCxnSpPr>
        <p:spPr>
          <a:xfrm>
            <a:off x="990600" y="2002367"/>
            <a:ext cx="0" cy="330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9FA24C-66CB-4AF3-A5A1-640173729BDE}"/>
              </a:ext>
            </a:extLst>
          </p:cNvPr>
          <p:cNvCxnSpPr/>
          <p:nvPr/>
        </p:nvCxnSpPr>
        <p:spPr>
          <a:xfrm>
            <a:off x="1337734" y="2002367"/>
            <a:ext cx="0" cy="330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4BA1487-D2B8-4C8E-8BA2-B95963756A24}"/>
              </a:ext>
            </a:extLst>
          </p:cNvPr>
          <p:cNvSpPr/>
          <p:nvPr/>
        </p:nvSpPr>
        <p:spPr>
          <a:xfrm>
            <a:off x="1024468" y="1862667"/>
            <a:ext cx="301752"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24963-A05C-43E1-97CE-081649E0E7D0}"/>
              </a:ext>
            </a:extLst>
          </p:cNvPr>
          <p:cNvSpPr/>
          <p:nvPr/>
        </p:nvSpPr>
        <p:spPr>
          <a:xfrm>
            <a:off x="1024467" y="1320800"/>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CE4AA-CD05-49AB-9321-6A6FFB3B1A72}"/>
              </a:ext>
            </a:extLst>
          </p:cNvPr>
          <p:cNvSpPr/>
          <p:nvPr/>
        </p:nvSpPr>
        <p:spPr>
          <a:xfrm>
            <a:off x="1617134" y="1549403"/>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ket 12">
            <a:extLst>
              <a:ext uri="{FF2B5EF4-FFF2-40B4-BE49-F238E27FC236}">
                <a16:creationId xmlns:a16="http://schemas.microsoft.com/office/drawing/2014/main" id="{76430995-8BAC-43A0-BF1D-37CC12579DA1}"/>
              </a:ext>
            </a:extLst>
          </p:cNvPr>
          <p:cNvSpPr/>
          <p:nvPr/>
        </p:nvSpPr>
        <p:spPr>
          <a:xfrm rot="16200000">
            <a:off x="2034114" y="772582"/>
            <a:ext cx="292100" cy="372533"/>
          </a:xfrm>
          <a:prstGeom prst="bracketPair">
            <a:avLst/>
          </a:prstGeom>
          <a:solidFill>
            <a:schemeClr val="bg1"/>
          </a:solidFill>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Double Bracket 14">
            <a:extLst>
              <a:ext uri="{FF2B5EF4-FFF2-40B4-BE49-F238E27FC236}">
                <a16:creationId xmlns:a16="http://schemas.microsoft.com/office/drawing/2014/main" id="{4646A455-CC09-49E2-95A1-99CC17D49045}"/>
              </a:ext>
            </a:extLst>
          </p:cNvPr>
          <p:cNvSpPr/>
          <p:nvPr/>
        </p:nvSpPr>
        <p:spPr>
          <a:xfrm rot="16200000">
            <a:off x="2034112" y="3007786"/>
            <a:ext cx="292100" cy="372533"/>
          </a:xfrm>
          <a:prstGeom prst="bracketPair">
            <a:avLst/>
          </a:prstGeom>
          <a:solidFill>
            <a:schemeClr val="bg1"/>
          </a:solidFill>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3F2AE07-2F04-40ED-83D4-9B4B52499793}"/>
              </a:ext>
            </a:extLst>
          </p:cNvPr>
          <p:cNvCxnSpPr>
            <a:cxnSpLocks/>
          </p:cNvCxnSpPr>
          <p:nvPr/>
        </p:nvCxnSpPr>
        <p:spPr>
          <a:xfrm flipH="1">
            <a:off x="1464733" y="1811867"/>
            <a:ext cx="1684867"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CA7609-1FC7-4830-AB1F-C5BEA0A9884C}"/>
              </a:ext>
            </a:extLst>
          </p:cNvPr>
          <p:cNvCxnSpPr>
            <a:cxnSpLocks/>
          </p:cNvCxnSpPr>
          <p:nvPr/>
        </p:nvCxnSpPr>
        <p:spPr>
          <a:xfrm>
            <a:off x="1244600" y="3098800"/>
            <a:ext cx="643467"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2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0 0 L 0 0.25 E" pathEditMode="relative" ptsTypes="">
                                      <p:cBhvr>
                                        <p:cTn id="19" dur="2000" fill="hold"/>
                                        <p:tgtEl>
                                          <p:spTgt spid="11"/>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97487-B5E7-47F9-BB2E-923C4A4272E2}"/>
              </a:ext>
            </a:extLst>
          </p:cNvPr>
          <p:cNvSpPr>
            <a:spLocks noGrp="1"/>
          </p:cNvSpPr>
          <p:nvPr>
            <p:ph idx="1"/>
          </p:nvPr>
        </p:nvSpPr>
        <p:spPr>
          <a:xfrm>
            <a:off x="643467" y="2082796"/>
            <a:ext cx="7730066" cy="3716866"/>
          </a:xfrm>
        </p:spPr>
        <p:txBody>
          <a:bodyPr/>
          <a:lstStyle/>
          <a:p>
            <a:r>
              <a:rPr lang="en-US" sz="2400" dirty="0"/>
              <a:t>Block GJs </a:t>
            </a:r>
            <a:r>
              <a:rPr lang="en-US" sz="2400" dirty="0">
                <a:latin typeface="Times New Roman" panose="02020603050405020304" pitchFamily="18" charset="0"/>
                <a:cs typeface="Times New Roman" panose="02020603050405020304" pitchFamily="18" charset="0"/>
              </a:rPr>
              <a:t>→ occasionally get a 2H worm</a:t>
            </a:r>
            <a:endParaRPr lang="en-US" sz="2400" dirty="0"/>
          </a:p>
          <a:p>
            <a:r>
              <a:rPr lang="en-US" sz="2400" dirty="0"/>
              <a:t>Block GJs and neurons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really </a:t>
            </a:r>
            <a:r>
              <a:rPr lang="en-US" sz="2400" dirty="0">
                <a:latin typeface="Times New Roman" panose="02020603050405020304" pitchFamily="18" charset="0"/>
                <a:cs typeface="Times New Roman" panose="02020603050405020304" pitchFamily="18" charset="0"/>
              </a:rPr>
              <a:t>weird results</a:t>
            </a:r>
            <a:endParaRPr lang="en-US" sz="2400" dirty="0"/>
          </a:p>
          <a:p>
            <a:r>
              <a:rPr lang="en-US" sz="2400" dirty="0"/>
              <a:t>Conclusions about how </a:t>
            </a:r>
            <a:r>
              <a:rPr lang="en-US" sz="2400" i="1" dirty="0" err="1"/>
              <a:t>V</a:t>
            </a:r>
            <a:r>
              <a:rPr lang="en-US" sz="2400" baseline="-25000" dirty="0" err="1"/>
              <a:t>mem</a:t>
            </a:r>
            <a:r>
              <a:rPr lang="en-US" sz="2400" dirty="0"/>
              <a:t> patterns are formed?</a:t>
            </a:r>
          </a:p>
          <a:p>
            <a:pPr lvl="1">
              <a:spcBef>
                <a:spcPts val="0"/>
              </a:spcBef>
            </a:pPr>
            <a:r>
              <a:rPr lang="en-US" sz="2000" dirty="0"/>
              <a:t>GJs and neurons both working together somehow</a:t>
            </a:r>
          </a:p>
          <a:p>
            <a:pPr>
              <a:spcBef>
                <a:spcPts val="600"/>
              </a:spcBef>
            </a:pPr>
            <a:r>
              <a:rPr lang="en-US" sz="2400" dirty="0"/>
              <a:t>Proof of concept for regenerative medicine</a:t>
            </a:r>
          </a:p>
          <a:p>
            <a:pPr lvl="1">
              <a:spcBef>
                <a:spcPts val="0"/>
              </a:spcBef>
            </a:pPr>
            <a:r>
              <a:rPr lang="en-US" sz="2000" dirty="0"/>
              <a:t>we are using a high-level API to control what grows</a:t>
            </a:r>
          </a:p>
          <a:p>
            <a:endParaRPr lang="en-US" sz="2400" dirty="0"/>
          </a:p>
        </p:txBody>
      </p:sp>
      <p:sp>
        <p:nvSpPr>
          <p:cNvPr id="4" name="Footer Placeholder 3">
            <a:extLst>
              <a:ext uri="{FF2B5EF4-FFF2-40B4-BE49-F238E27FC236}">
                <a16:creationId xmlns:a16="http://schemas.microsoft.com/office/drawing/2014/main" id="{1106BA15-78F6-4C13-A498-7B56EF414FB8}"/>
              </a:ext>
            </a:extLst>
          </p:cNvPr>
          <p:cNvSpPr>
            <a:spLocks noGrp="1"/>
          </p:cNvSpPr>
          <p:nvPr>
            <p:ph type="ftr" sz="quarter" idx="11"/>
          </p:nvPr>
        </p:nvSpPr>
        <p:spPr>
          <a:xfrm>
            <a:off x="5037670" y="6323500"/>
            <a:ext cx="2895600" cy="215444"/>
          </a:xfrm>
        </p:spPr>
        <p:txBody>
          <a:bodyPr>
            <a:spAutoFit/>
          </a:bodyPr>
          <a:lstStyle/>
          <a:p>
            <a:pPr>
              <a:defRPr/>
            </a:pPr>
            <a:r>
              <a:rPr lang="en-US" dirty="0"/>
              <a:t>Bioelectricity Joel Grodstein</a:t>
            </a:r>
          </a:p>
        </p:txBody>
      </p:sp>
      <p:sp>
        <p:nvSpPr>
          <p:cNvPr id="8" name="TextBox 7">
            <a:extLst>
              <a:ext uri="{FF2B5EF4-FFF2-40B4-BE49-F238E27FC236}">
                <a16:creationId xmlns:a16="http://schemas.microsoft.com/office/drawing/2014/main" id="{E4E8D58C-44DA-40A3-984B-D058D6E7A368}"/>
              </a:ext>
            </a:extLst>
          </p:cNvPr>
          <p:cNvSpPr txBox="1"/>
          <p:nvPr/>
        </p:nvSpPr>
        <p:spPr>
          <a:xfrm>
            <a:off x="491067" y="6261945"/>
            <a:ext cx="4461934" cy="369332"/>
          </a:xfrm>
          <a:prstGeom prst="rect">
            <a:avLst/>
          </a:prstGeom>
          <a:noFill/>
        </p:spPr>
        <p:txBody>
          <a:bodyPr wrap="square" rtlCol="0">
            <a:spAutoFit/>
          </a:bodyPr>
          <a:lstStyle/>
          <a:p>
            <a:r>
              <a:rPr lang="en-US" sz="1800" dirty="0"/>
              <a:t>Credit: </a:t>
            </a:r>
            <a:r>
              <a:rPr lang="en-US" sz="1800" i="1" dirty="0"/>
              <a:t>Modeling Planarian Regeneration…</a:t>
            </a:r>
            <a:endParaRPr lang="en-US" sz="1800" dirty="0"/>
          </a:p>
        </p:txBody>
      </p:sp>
      <p:pic>
        <p:nvPicPr>
          <p:cNvPr id="7" name="Picture 6">
            <a:extLst>
              <a:ext uri="{FF2B5EF4-FFF2-40B4-BE49-F238E27FC236}">
                <a16:creationId xmlns:a16="http://schemas.microsoft.com/office/drawing/2014/main" id="{87EE9997-ABC3-4858-8820-0F72FE7F1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59" y="433295"/>
            <a:ext cx="5572125" cy="1552575"/>
          </a:xfrm>
          <a:prstGeom prst="rect">
            <a:avLst/>
          </a:prstGeom>
        </p:spPr>
      </p:pic>
    </p:spTree>
    <p:extLst>
      <p:ext uri="{BB962C8B-B14F-4D97-AF65-F5344CB8AC3E}">
        <p14:creationId xmlns:p14="http://schemas.microsoft.com/office/powerpoint/2010/main" val="185659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E7D7-123D-4AA9-8051-123F570754E4}"/>
              </a:ext>
            </a:extLst>
          </p:cNvPr>
          <p:cNvSpPr>
            <a:spLocks noGrp="1"/>
          </p:cNvSpPr>
          <p:nvPr>
            <p:ph type="title"/>
          </p:nvPr>
        </p:nvSpPr>
        <p:spPr>
          <a:xfrm>
            <a:off x="237067" y="304800"/>
            <a:ext cx="8559800" cy="1143000"/>
          </a:xfrm>
        </p:spPr>
        <p:txBody>
          <a:bodyPr/>
          <a:lstStyle/>
          <a:p>
            <a:r>
              <a:rPr lang="en-US" dirty="0"/>
              <a:t>The miracle of Bambi</a:t>
            </a:r>
          </a:p>
        </p:txBody>
      </p:sp>
      <p:sp>
        <p:nvSpPr>
          <p:cNvPr id="3" name="Content Placeholder 2">
            <a:extLst>
              <a:ext uri="{FF2B5EF4-FFF2-40B4-BE49-F238E27FC236}">
                <a16:creationId xmlns:a16="http://schemas.microsoft.com/office/drawing/2014/main" id="{50FAE265-53FC-4B6E-92DB-227CEAFD8D04}"/>
              </a:ext>
            </a:extLst>
          </p:cNvPr>
          <p:cNvSpPr>
            <a:spLocks noGrp="1"/>
          </p:cNvSpPr>
          <p:nvPr>
            <p:ph idx="1"/>
          </p:nvPr>
        </p:nvSpPr>
        <p:spPr>
          <a:xfrm>
            <a:off x="685800" y="2167468"/>
            <a:ext cx="7772400" cy="3640667"/>
          </a:xfrm>
        </p:spPr>
        <p:txBody>
          <a:bodyPr/>
          <a:lstStyle/>
          <a:p>
            <a:r>
              <a:rPr lang="en-US" sz="2400" dirty="0"/>
              <a:t>Male deer shed and regenerate their antlers every year</a:t>
            </a:r>
          </a:p>
          <a:p>
            <a:pPr lvl="1">
              <a:spcBef>
                <a:spcPts val="0"/>
              </a:spcBef>
            </a:pPr>
            <a:r>
              <a:rPr lang="en-US" sz="2000" dirty="0"/>
              <a:t>Antler shape changes slightly every year until maturity</a:t>
            </a:r>
          </a:p>
          <a:p>
            <a:pPr lvl="1">
              <a:spcBef>
                <a:spcPts val="0"/>
              </a:spcBef>
            </a:pPr>
            <a:r>
              <a:rPr lang="en-US" sz="2000" dirty="0"/>
              <a:t>Becomes more complex</a:t>
            </a:r>
          </a:p>
          <a:p>
            <a:pPr lvl="1">
              <a:spcBef>
                <a:spcPts val="0"/>
              </a:spcBef>
            </a:pPr>
            <a:r>
              <a:rPr lang="en-US" sz="2000" dirty="0"/>
              <a:t>After maturity, the shape is fixed</a:t>
            </a:r>
          </a:p>
          <a:p>
            <a:pPr>
              <a:spcBef>
                <a:spcPts val="600"/>
              </a:spcBef>
            </a:pPr>
            <a:r>
              <a:rPr lang="en-US" sz="2400" dirty="0"/>
              <a:t>Except… if an antler is injured during its growth</a:t>
            </a:r>
          </a:p>
          <a:p>
            <a:pPr lvl="1">
              <a:spcBef>
                <a:spcPts val="0"/>
              </a:spcBef>
            </a:pPr>
            <a:r>
              <a:rPr lang="en-US" sz="2000" dirty="0"/>
              <a:t>Injury pattern is remembered several years (even propagating to the uninjured antler!)</a:t>
            </a:r>
          </a:p>
          <a:p>
            <a:pPr lvl="1">
              <a:spcBef>
                <a:spcPts val="0"/>
              </a:spcBef>
            </a:pPr>
            <a:r>
              <a:rPr lang="en-US" sz="2000" dirty="0"/>
              <a:t>Antler shape will revert to “normal” in a few years</a:t>
            </a:r>
          </a:p>
          <a:p>
            <a:endParaRPr lang="en-US" dirty="0"/>
          </a:p>
        </p:txBody>
      </p:sp>
      <p:sp>
        <p:nvSpPr>
          <p:cNvPr id="4" name="Footer Placeholder 3">
            <a:extLst>
              <a:ext uri="{FF2B5EF4-FFF2-40B4-BE49-F238E27FC236}">
                <a16:creationId xmlns:a16="http://schemas.microsoft.com/office/drawing/2014/main" id="{85667E7C-367D-4AF3-9012-5B0980CAB9AD}"/>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190922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5B7882-8C65-4B1E-902A-E31663902DD6}"/>
              </a:ext>
            </a:extLst>
          </p:cNvPr>
          <p:cNvSpPr>
            <a:spLocks noGrp="1"/>
          </p:cNvSpPr>
          <p:nvPr>
            <p:ph type="ftr" sz="quarter" idx="11"/>
          </p:nvPr>
        </p:nvSpPr>
        <p:spPr>
          <a:xfrm>
            <a:off x="5520267" y="6400800"/>
            <a:ext cx="2895600" cy="215444"/>
          </a:xfrm>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F466A313-8997-4701-88A1-1A4C93603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151" y="1129089"/>
            <a:ext cx="3200148" cy="4163299"/>
          </a:xfrm>
          <a:prstGeom prst="rect">
            <a:avLst/>
          </a:prstGeom>
        </p:spPr>
      </p:pic>
      <p:sp>
        <p:nvSpPr>
          <p:cNvPr id="10" name="TextBox 9">
            <a:extLst>
              <a:ext uri="{FF2B5EF4-FFF2-40B4-BE49-F238E27FC236}">
                <a16:creationId xmlns:a16="http://schemas.microsoft.com/office/drawing/2014/main" id="{AB9945E9-D0F9-4BD3-8BE0-4C8BC8D15DC8}"/>
              </a:ext>
            </a:extLst>
          </p:cNvPr>
          <p:cNvSpPr txBox="1"/>
          <p:nvPr/>
        </p:nvSpPr>
        <p:spPr>
          <a:xfrm>
            <a:off x="2429673" y="1214596"/>
            <a:ext cx="449162" cy="3561806"/>
          </a:xfrm>
          <a:prstGeom prst="rect">
            <a:avLst/>
          </a:prstGeom>
          <a:noFill/>
        </p:spPr>
        <p:txBody>
          <a:bodyPr vert="vert" wrap="square" rtlCol="0">
            <a:spAutoFit/>
          </a:bodyPr>
          <a:lstStyle/>
          <a:p>
            <a:pPr>
              <a:lnSpc>
                <a:spcPts val="2000"/>
              </a:lnSpc>
            </a:pPr>
            <a:r>
              <a:rPr lang="en-US" dirty="0"/>
              <a:t>year   6             7               8</a:t>
            </a:r>
          </a:p>
        </p:txBody>
      </p:sp>
      <p:sp>
        <p:nvSpPr>
          <p:cNvPr id="11" name="TextBox 10">
            <a:extLst>
              <a:ext uri="{FF2B5EF4-FFF2-40B4-BE49-F238E27FC236}">
                <a16:creationId xmlns:a16="http://schemas.microsoft.com/office/drawing/2014/main" id="{9CF5A40E-932B-4D02-9742-D821A0696784}"/>
              </a:ext>
            </a:extLst>
          </p:cNvPr>
          <p:cNvSpPr txBox="1"/>
          <p:nvPr/>
        </p:nvSpPr>
        <p:spPr>
          <a:xfrm>
            <a:off x="203200" y="5974079"/>
            <a:ext cx="7974149" cy="646331"/>
          </a:xfrm>
          <a:prstGeom prst="rect">
            <a:avLst/>
          </a:prstGeom>
          <a:noFill/>
        </p:spPr>
        <p:txBody>
          <a:bodyPr wrap="square" rtlCol="0">
            <a:spAutoFit/>
          </a:bodyPr>
          <a:lstStyle/>
          <a:p>
            <a:r>
              <a:rPr lang="en-US" sz="1800" dirty="0"/>
              <a:t>Credit: </a:t>
            </a:r>
            <a:r>
              <a:rPr lang="en-US" sz="1800" i="1" dirty="0"/>
              <a:t>A linear-encoding model explains the variability of the target morphology in regeneration</a:t>
            </a:r>
            <a:r>
              <a:rPr lang="en-US" sz="1800" dirty="0"/>
              <a:t>, Interface, 2014</a:t>
            </a:r>
          </a:p>
        </p:txBody>
      </p:sp>
      <p:sp>
        <p:nvSpPr>
          <p:cNvPr id="12" name="TextBox 11">
            <a:extLst>
              <a:ext uri="{FF2B5EF4-FFF2-40B4-BE49-F238E27FC236}">
                <a16:creationId xmlns:a16="http://schemas.microsoft.com/office/drawing/2014/main" id="{A93EDA42-5F7E-4773-860F-ED6521E5F6D4}"/>
              </a:ext>
            </a:extLst>
          </p:cNvPr>
          <p:cNvSpPr txBox="1"/>
          <p:nvPr/>
        </p:nvSpPr>
        <p:spPr>
          <a:xfrm>
            <a:off x="6206236" y="943026"/>
            <a:ext cx="1680755" cy="1015663"/>
          </a:xfrm>
          <a:prstGeom prst="rect">
            <a:avLst/>
          </a:prstGeom>
          <a:noFill/>
        </p:spPr>
        <p:txBody>
          <a:bodyPr wrap="square" rtlCol="0">
            <a:spAutoFit/>
          </a:bodyPr>
          <a:lstStyle/>
          <a:p>
            <a:r>
              <a:rPr lang="en-US" sz="2000" dirty="0">
                <a:solidFill>
                  <a:schemeClr val="accent2"/>
                </a:solidFill>
              </a:rPr>
              <a:t>Normal mature antler shape</a:t>
            </a:r>
          </a:p>
        </p:txBody>
      </p:sp>
      <p:cxnSp>
        <p:nvCxnSpPr>
          <p:cNvPr id="14" name="Straight Arrow Connector 13">
            <a:extLst>
              <a:ext uri="{FF2B5EF4-FFF2-40B4-BE49-F238E27FC236}">
                <a16:creationId xmlns:a16="http://schemas.microsoft.com/office/drawing/2014/main" id="{6C337F81-BAF4-4023-9845-EA5F9DEAB6D5}"/>
              </a:ext>
            </a:extLst>
          </p:cNvPr>
          <p:cNvCxnSpPr>
            <a:cxnSpLocks/>
          </p:cNvCxnSpPr>
          <p:nvPr/>
        </p:nvCxnSpPr>
        <p:spPr>
          <a:xfrm flipH="1">
            <a:off x="5752730" y="1296140"/>
            <a:ext cx="781236" cy="19530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82BF60-2DAE-4D44-936E-B81B9920F4F4}"/>
              </a:ext>
            </a:extLst>
          </p:cNvPr>
          <p:cNvSpPr txBox="1"/>
          <p:nvPr/>
        </p:nvSpPr>
        <p:spPr>
          <a:xfrm>
            <a:off x="690034" y="369574"/>
            <a:ext cx="1680755" cy="707886"/>
          </a:xfrm>
          <a:prstGeom prst="rect">
            <a:avLst/>
          </a:prstGeom>
          <a:noFill/>
        </p:spPr>
        <p:txBody>
          <a:bodyPr wrap="square" rtlCol="0">
            <a:spAutoFit/>
          </a:bodyPr>
          <a:lstStyle/>
          <a:p>
            <a:r>
              <a:rPr lang="en-US" sz="2000" dirty="0">
                <a:solidFill>
                  <a:schemeClr val="accent2"/>
                </a:solidFill>
              </a:rPr>
              <a:t>Injury to left antler, year 6</a:t>
            </a:r>
          </a:p>
        </p:txBody>
      </p:sp>
      <p:cxnSp>
        <p:nvCxnSpPr>
          <p:cNvPr id="17" name="Straight Arrow Connector 16">
            <a:extLst>
              <a:ext uri="{FF2B5EF4-FFF2-40B4-BE49-F238E27FC236}">
                <a16:creationId xmlns:a16="http://schemas.microsoft.com/office/drawing/2014/main" id="{05E52951-FB8F-4DDB-9509-9ACCCE3C8856}"/>
              </a:ext>
            </a:extLst>
          </p:cNvPr>
          <p:cNvCxnSpPr>
            <a:cxnSpLocks/>
            <a:stCxn id="16" idx="3"/>
          </p:cNvCxnSpPr>
          <p:nvPr/>
        </p:nvCxnSpPr>
        <p:spPr>
          <a:xfrm>
            <a:off x="2370789" y="723517"/>
            <a:ext cx="656496" cy="42170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0C55E61-BCB2-4D6D-ABA5-0ECB6E49875D}"/>
              </a:ext>
            </a:extLst>
          </p:cNvPr>
          <p:cNvSpPr txBox="1"/>
          <p:nvPr/>
        </p:nvSpPr>
        <p:spPr>
          <a:xfrm>
            <a:off x="261723" y="1724049"/>
            <a:ext cx="1680755" cy="1015663"/>
          </a:xfrm>
          <a:prstGeom prst="rect">
            <a:avLst/>
          </a:prstGeom>
          <a:noFill/>
        </p:spPr>
        <p:txBody>
          <a:bodyPr wrap="square" rtlCol="0">
            <a:spAutoFit/>
          </a:bodyPr>
          <a:lstStyle/>
          <a:p>
            <a:r>
              <a:rPr lang="en-US" sz="2000" dirty="0">
                <a:solidFill>
                  <a:schemeClr val="accent2"/>
                </a:solidFill>
              </a:rPr>
              <a:t>Injured shape persists two years</a:t>
            </a:r>
          </a:p>
        </p:txBody>
      </p:sp>
      <p:cxnSp>
        <p:nvCxnSpPr>
          <p:cNvPr id="21" name="Straight Arrow Connector 20">
            <a:extLst>
              <a:ext uri="{FF2B5EF4-FFF2-40B4-BE49-F238E27FC236}">
                <a16:creationId xmlns:a16="http://schemas.microsoft.com/office/drawing/2014/main" id="{50C5D46F-DD59-489B-9454-4B34845C994D}"/>
              </a:ext>
            </a:extLst>
          </p:cNvPr>
          <p:cNvCxnSpPr>
            <a:cxnSpLocks/>
          </p:cNvCxnSpPr>
          <p:nvPr/>
        </p:nvCxnSpPr>
        <p:spPr>
          <a:xfrm>
            <a:off x="1585426" y="2494758"/>
            <a:ext cx="1515292" cy="20029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7089BB-5794-40E7-93D0-7E4E03ABB0A6}"/>
              </a:ext>
            </a:extLst>
          </p:cNvPr>
          <p:cNvCxnSpPr>
            <a:cxnSpLocks/>
          </p:cNvCxnSpPr>
          <p:nvPr/>
        </p:nvCxnSpPr>
        <p:spPr>
          <a:xfrm>
            <a:off x="1707346" y="2303170"/>
            <a:ext cx="1506583" cy="8708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8B19D1-C2C8-40B1-8C47-E9F7BE5281BF}"/>
              </a:ext>
            </a:extLst>
          </p:cNvPr>
          <p:cNvSpPr txBox="1"/>
          <p:nvPr/>
        </p:nvSpPr>
        <p:spPr>
          <a:xfrm>
            <a:off x="6292409" y="2760370"/>
            <a:ext cx="1680755" cy="1323439"/>
          </a:xfrm>
          <a:prstGeom prst="rect">
            <a:avLst/>
          </a:prstGeom>
          <a:noFill/>
        </p:spPr>
        <p:txBody>
          <a:bodyPr wrap="square" rtlCol="0">
            <a:spAutoFit/>
          </a:bodyPr>
          <a:lstStyle/>
          <a:p>
            <a:r>
              <a:rPr lang="en-US" sz="2000" dirty="0">
                <a:solidFill>
                  <a:schemeClr val="accent2"/>
                </a:solidFill>
              </a:rPr>
              <a:t>Uninjured right antler changes shape, too!</a:t>
            </a:r>
          </a:p>
        </p:txBody>
      </p:sp>
      <p:cxnSp>
        <p:nvCxnSpPr>
          <p:cNvPr id="28" name="Straight Arrow Connector 27">
            <a:extLst>
              <a:ext uri="{FF2B5EF4-FFF2-40B4-BE49-F238E27FC236}">
                <a16:creationId xmlns:a16="http://schemas.microsoft.com/office/drawing/2014/main" id="{4165C889-0EFB-472D-9992-67BA1BAC32DA}"/>
              </a:ext>
            </a:extLst>
          </p:cNvPr>
          <p:cNvCxnSpPr>
            <a:cxnSpLocks/>
          </p:cNvCxnSpPr>
          <p:nvPr/>
        </p:nvCxnSpPr>
        <p:spPr>
          <a:xfrm flipH="1">
            <a:off x="5452032" y="3091296"/>
            <a:ext cx="90133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70F818-2428-4D5E-B0F0-2CEC6E623652}"/>
              </a:ext>
            </a:extLst>
          </p:cNvPr>
          <p:cNvCxnSpPr>
            <a:cxnSpLocks/>
          </p:cNvCxnSpPr>
          <p:nvPr/>
        </p:nvCxnSpPr>
        <p:spPr>
          <a:xfrm flipH="1">
            <a:off x="5364946" y="3339490"/>
            <a:ext cx="827314" cy="116694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C3FC156-76EE-45BC-9380-88E08BF453CA}"/>
              </a:ext>
            </a:extLst>
          </p:cNvPr>
          <p:cNvSpPr txBox="1"/>
          <p:nvPr/>
        </p:nvSpPr>
        <p:spPr>
          <a:xfrm>
            <a:off x="5588001" y="4741576"/>
            <a:ext cx="3115732" cy="1015663"/>
          </a:xfrm>
          <a:prstGeom prst="rect">
            <a:avLst/>
          </a:prstGeom>
          <a:noFill/>
        </p:spPr>
        <p:txBody>
          <a:bodyPr wrap="square" rtlCol="0">
            <a:spAutoFit/>
          </a:bodyPr>
          <a:lstStyle/>
          <a:p>
            <a:r>
              <a:rPr lang="en-US" sz="2000" dirty="0">
                <a:solidFill>
                  <a:schemeClr val="accent2"/>
                </a:solidFill>
              </a:rPr>
              <a:t>Not shown: antlers will eventually return to their normal shape</a:t>
            </a:r>
          </a:p>
        </p:txBody>
      </p:sp>
      <p:sp>
        <p:nvSpPr>
          <p:cNvPr id="8" name="TextBox 7">
            <a:extLst>
              <a:ext uri="{FF2B5EF4-FFF2-40B4-BE49-F238E27FC236}">
                <a16:creationId xmlns:a16="http://schemas.microsoft.com/office/drawing/2014/main" id="{F90129D8-A4B5-45D7-B6A6-9231FF7CBB0D}"/>
              </a:ext>
            </a:extLst>
          </p:cNvPr>
          <p:cNvSpPr txBox="1"/>
          <p:nvPr/>
        </p:nvSpPr>
        <p:spPr>
          <a:xfrm>
            <a:off x="3258105" y="648070"/>
            <a:ext cx="790113" cy="461665"/>
          </a:xfrm>
          <a:prstGeom prst="rect">
            <a:avLst/>
          </a:prstGeom>
          <a:noFill/>
        </p:spPr>
        <p:txBody>
          <a:bodyPr wrap="square" rtlCol="0">
            <a:spAutoFit/>
          </a:bodyPr>
          <a:lstStyle/>
          <a:p>
            <a:r>
              <a:rPr lang="en-US" dirty="0"/>
              <a:t>left</a:t>
            </a:r>
          </a:p>
        </p:txBody>
      </p:sp>
      <p:sp>
        <p:nvSpPr>
          <p:cNvPr id="22" name="TextBox 21">
            <a:extLst>
              <a:ext uri="{FF2B5EF4-FFF2-40B4-BE49-F238E27FC236}">
                <a16:creationId xmlns:a16="http://schemas.microsoft.com/office/drawing/2014/main" id="{BD862F2F-1471-416A-9A8B-B320BA672DC6}"/>
              </a:ext>
            </a:extLst>
          </p:cNvPr>
          <p:cNvSpPr txBox="1"/>
          <p:nvPr/>
        </p:nvSpPr>
        <p:spPr>
          <a:xfrm>
            <a:off x="4813177" y="702816"/>
            <a:ext cx="790113" cy="461665"/>
          </a:xfrm>
          <a:prstGeom prst="rect">
            <a:avLst/>
          </a:prstGeom>
          <a:noFill/>
        </p:spPr>
        <p:txBody>
          <a:bodyPr wrap="square" rtlCol="0">
            <a:spAutoFit/>
          </a:bodyPr>
          <a:lstStyle/>
          <a:p>
            <a:r>
              <a:rPr lang="en-US" dirty="0"/>
              <a:t>right</a:t>
            </a:r>
          </a:p>
        </p:txBody>
      </p:sp>
    </p:spTree>
    <p:extLst>
      <p:ext uri="{BB962C8B-B14F-4D97-AF65-F5344CB8AC3E}">
        <p14:creationId xmlns:p14="http://schemas.microsoft.com/office/powerpoint/2010/main" val="398355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0" grpId="0"/>
      <p:bldP spid="27"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7AB0-DB76-4598-9465-DA34B558087D}"/>
              </a:ext>
            </a:extLst>
          </p:cNvPr>
          <p:cNvSpPr>
            <a:spLocks noGrp="1"/>
          </p:cNvSpPr>
          <p:nvPr>
            <p:ph type="title"/>
          </p:nvPr>
        </p:nvSpPr>
        <p:spPr>
          <a:xfrm>
            <a:off x="2075876" y="304800"/>
            <a:ext cx="5359400" cy="1143000"/>
          </a:xfrm>
        </p:spPr>
        <p:txBody>
          <a:bodyPr/>
          <a:lstStyle/>
          <a:p>
            <a:r>
              <a:rPr lang="en-US" dirty="0"/>
              <a:t>Where is the deer hiding its memory?</a:t>
            </a:r>
          </a:p>
        </p:txBody>
      </p:sp>
      <p:sp>
        <p:nvSpPr>
          <p:cNvPr id="3" name="Content Placeholder 2">
            <a:extLst>
              <a:ext uri="{FF2B5EF4-FFF2-40B4-BE49-F238E27FC236}">
                <a16:creationId xmlns:a16="http://schemas.microsoft.com/office/drawing/2014/main" id="{EF915BD6-C88F-4AF4-BEF6-938E899B77D7}"/>
              </a:ext>
            </a:extLst>
          </p:cNvPr>
          <p:cNvSpPr>
            <a:spLocks noGrp="1"/>
          </p:cNvSpPr>
          <p:nvPr>
            <p:ph idx="1"/>
          </p:nvPr>
        </p:nvSpPr>
        <p:spPr/>
        <p:txBody>
          <a:bodyPr/>
          <a:lstStyle/>
          <a:p>
            <a:r>
              <a:rPr lang="en-US" sz="2400" dirty="0"/>
              <a:t>Even though the antlers are completely lost every year, the memory of the new shape persists</a:t>
            </a:r>
          </a:p>
          <a:p>
            <a:r>
              <a:rPr lang="en-US" sz="2400" dirty="0"/>
              <a:t>Where is the memory of the new shape held?</a:t>
            </a:r>
          </a:p>
          <a:p>
            <a:pPr lvl="1">
              <a:spcBef>
                <a:spcPts val="0"/>
              </a:spcBef>
            </a:pPr>
            <a:r>
              <a:rPr lang="en-US" sz="2000" dirty="0"/>
              <a:t>Clearly somewhere outside of the antlers themselves</a:t>
            </a:r>
          </a:p>
          <a:p>
            <a:pPr lvl="1">
              <a:spcBef>
                <a:spcPts val="0"/>
              </a:spcBef>
            </a:pPr>
            <a:r>
              <a:rPr lang="en-US" sz="2000" dirty="0"/>
              <a:t>Not in any DNA (no reason to suspect DNA mutation)</a:t>
            </a:r>
          </a:p>
          <a:p>
            <a:r>
              <a:rPr lang="en-US" sz="2400" dirty="0"/>
              <a:t>Harry Potter and the Chamber of Secrets:</a:t>
            </a:r>
          </a:p>
          <a:p>
            <a:pPr lvl="1">
              <a:spcBef>
                <a:spcPts val="0"/>
              </a:spcBef>
            </a:pPr>
            <a:r>
              <a:rPr lang="en-US" sz="2000" dirty="0"/>
              <a:t>“Ginny!” said Mr. Weasley, flabbergasted. “Haven’t I taught you anything? What have I always told you? Never trust anything that can think for itself if you can’t see where it keeps its brain?”</a:t>
            </a:r>
          </a:p>
          <a:p>
            <a:r>
              <a:rPr lang="en-US" sz="2400" dirty="0"/>
              <a:t>Do we really believe that a pixel-by-pixel image of the antlers is stored somewhere in the deer’s body?</a:t>
            </a:r>
          </a:p>
          <a:p>
            <a:endParaRPr lang="en-US" dirty="0"/>
          </a:p>
        </p:txBody>
      </p:sp>
      <p:sp>
        <p:nvSpPr>
          <p:cNvPr id="4" name="Footer Placeholder 3">
            <a:extLst>
              <a:ext uri="{FF2B5EF4-FFF2-40B4-BE49-F238E27FC236}">
                <a16:creationId xmlns:a16="http://schemas.microsoft.com/office/drawing/2014/main" id="{16B8C82C-4690-4B99-9F10-5AC36BBA959B}"/>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40471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6B8B-0EFE-4BE3-9564-0264F76E4140}"/>
              </a:ext>
            </a:extLst>
          </p:cNvPr>
          <p:cNvSpPr>
            <a:spLocks noGrp="1"/>
          </p:cNvSpPr>
          <p:nvPr>
            <p:ph type="title"/>
          </p:nvPr>
        </p:nvSpPr>
        <p:spPr>
          <a:xfrm>
            <a:off x="685800" y="304800"/>
            <a:ext cx="8077200" cy="812800"/>
          </a:xfrm>
        </p:spPr>
        <p:txBody>
          <a:bodyPr/>
          <a:lstStyle/>
          <a:p>
            <a:pPr algn="l"/>
            <a:r>
              <a:rPr lang="en-US" dirty="0"/>
              <a:t>The amazing </a:t>
            </a:r>
            <a:r>
              <a:rPr lang="en-US" dirty="0" err="1"/>
              <a:t>planaria</a:t>
            </a:r>
            <a:r>
              <a:rPr lang="en-US" dirty="0"/>
              <a:t>: head shape </a:t>
            </a:r>
          </a:p>
        </p:txBody>
      </p:sp>
      <p:sp>
        <p:nvSpPr>
          <p:cNvPr id="3" name="Content Placeholder 2">
            <a:extLst>
              <a:ext uri="{FF2B5EF4-FFF2-40B4-BE49-F238E27FC236}">
                <a16:creationId xmlns:a16="http://schemas.microsoft.com/office/drawing/2014/main" id="{88E790D4-1EDF-4B78-860E-BBF92CF6C427}"/>
              </a:ext>
            </a:extLst>
          </p:cNvPr>
          <p:cNvSpPr>
            <a:spLocks noGrp="1"/>
          </p:cNvSpPr>
          <p:nvPr>
            <p:ph idx="1"/>
          </p:nvPr>
        </p:nvSpPr>
        <p:spPr>
          <a:xfrm>
            <a:off x="330200" y="1642533"/>
            <a:ext cx="4428067" cy="1998137"/>
          </a:xfrm>
        </p:spPr>
        <p:txBody>
          <a:bodyPr/>
          <a:lstStyle/>
          <a:p>
            <a:r>
              <a:rPr lang="en-US" sz="2000" dirty="0"/>
              <a:t>Procedure:</a:t>
            </a:r>
          </a:p>
          <a:p>
            <a:pPr lvl="1">
              <a:spcBef>
                <a:spcPts val="0"/>
              </a:spcBef>
            </a:pPr>
            <a:r>
              <a:rPr lang="en-US" sz="1800" dirty="0"/>
              <a:t>Start with </a:t>
            </a:r>
            <a:r>
              <a:rPr lang="en-US" sz="1800" dirty="0" err="1"/>
              <a:t>Girardia</a:t>
            </a:r>
            <a:r>
              <a:rPr lang="en-US" sz="1800" dirty="0"/>
              <a:t> </a:t>
            </a:r>
            <a:r>
              <a:rPr lang="en-US" sz="1800" dirty="0" err="1"/>
              <a:t>dorotocephala</a:t>
            </a:r>
            <a:r>
              <a:rPr lang="en-US" sz="1800" dirty="0"/>
              <a:t>, a particular planarian species.</a:t>
            </a:r>
          </a:p>
          <a:p>
            <a:pPr lvl="1">
              <a:spcBef>
                <a:spcPts val="0"/>
              </a:spcBef>
            </a:pPr>
            <a:r>
              <a:rPr lang="en-US" sz="1800" dirty="0"/>
              <a:t>Cut off head and tail; preserve the trunk.</a:t>
            </a:r>
          </a:p>
          <a:p>
            <a:pPr lvl="1">
              <a:spcBef>
                <a:spcPts val="0"/>
              </a:spcBef>
            </a:pPr>
            <a:r>
              <a:rPr lang="en-US" sz="1800" dirty="0"/>
              <a:t>Dunk in octanol (blocks GJs) 3 days</a:t>
            </a:r>
          </a:p>
          <a:p>
            <a:pPr lvl="1">
              <a:spcBef>
                <a:spcPts val="0"/>
              </a:spcBef>
            </a:pPr>
            <a:r>
              <a:rPr lang="en-US" sz="1800" dirty="0"/>
              <a:t>Regenerate 7 days in water.</a:t>
            </a:r>
          </a:p>
        </p:txBody>
      </p:sp>
      <p:sp>
        <p:nvSpPr>
          <p:cNvPr id="4" name="Footer Placeholder 3">
            <a:extLst>
              <a:ext uri="{FF2B5EF4-FFF2-40B4-BE49-F238E27FC236}">
                <a16:creationId xmlns:a16="http://schemas.microsoft.com/office/drawing/2014/main" id="{39CA73E8-6A79-4502-93E8-5593B4232587}"/>
              </a:ext>
            </a:extLst>
          </p:cNvPr>
          <p:cNvSpPr>
            <a:spLocks noGrp="1"/>
          </p:cNvSpPr>
          <p:nvPr>
            <p:ph type="ftr" sz="quarter" idx="11"/>
          </p:nvPr>
        </p:nvSpPr>
        <p:spPr>
          <a:xfrm>
            <a:off x="6857802" y="5901272"/>
            <a:ext cx="2066271" cy="215444"/>
          </a:xfrm>
        </p:spPr>
        <p:txBody>
          <a:bodyPr wrap="none">
            <a:spAutoFit/>
          </a:bodyPr>
          <a:lstStyle/>
          <a:p>
            <a:pPr>
              <a:defRPr/>
            </a:pPr>
            <a:r>
              <a:rPr lang="en-US" dirty="0"/>
              <a:t>Bioelectricity Joel Grodstein</a:t>
            </a:r>
          </a:p>
        </p:txBody>
      </p:sp>
      <p:sp>
        <p:nvSpPr>
          <p:cNvPr id="6" name="TextBox 5">
            <a:extLst>
              <a:ext uri="{FF2B5EF4-FFF2-40B4-BE49-F238E27FC236}">
                <a16:creationId xmlns:a16="http://schemas.microsoft.com/office/drawing/2014/main" id="{6D897B4F-0C3A-47A2-A9C9-E703DEF5A5D5}"/>
              </a:ext>
            </a:extLst>
          </p:cNvPr>
          <p:cNvSpPr txBox="1"/>
          <p:nvPr/>
        </p:nvSpPr>
        <p:spPr>
          <a:xfrm>
            <a:off x="203200" y="6160350"/>
            <a:ext cx="8322733" cy="646331"/>
          </a:xfrm>
          <a:prstGeom prst="rect">
            <a:avLst/>
          </a:prstGeom>
          <a:noFill/>
        </p:spPr>
        <p:txBody>
          <a:bodyPr wrap="square" rtlCol="0">
            <a:spAutoFit/>
          </a:bodyPr>
          <a:lstStyle/>
          <a:p>
            <a:r>
              <a:rPr lang="en-US" sz="1800" dirty="0"/>
              <a:t>Credit: </a:t>
            </a:r>
            <a:r>
              <a:rPr lang="en-US" sz="1800" i="1" dirty="0"/>
              <a:t>Gap junctional blockade stochastically induces different species-specific head anatomies in genetically wild-type </a:t>
            </a:r>
            <a:r>
              <a:rPr lang="en-US" sz="1800" i="1" dirty="0" err="1"/>
              <a:t>Girardia</a:t>
            </a:r>
            <a:r>
              <a:rPr lang="en-US" sz="1800" i="1" dirty="0"/>
              <a:t> </a:t>
            </a:r>
            <a:r>
              <a:rPr lang="en-US" sz="1800" i="1" dirty="0" err="1"/>
              <a:t>dorotocephala</a:t>
            </a:r>
            <a:r>
              <a:rPr lang="en-US" sz="1800" i="1" dirty="0"/>
              <a:t> flatworms</a:t>
            </a:r>
            <a:r>
              <a:rPr lang="en-US" sz="1800" dirty="0"/>
              <a:t>, 2018</a:t>
            </a:r>
          </a:p>
        </p:txBody>
      </p:sp>
      <p:pic>
        <p:nvPicPr>
          <p:cNvPr id="10" name="Picture 9">
            <a:extLst>
              <a:ext uri="{FF2B5EF4-FFF2-40B4-BE49-F238E27FC236}">
                <a16:creationId xmlns:a16="http://schemas.microsoft.com/office/drawing/2014/main" id="{C7195612-E3BD-4670-9205-B8B1FC66C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524" y="1172632"/>
            <a:ext cx="3738609" cy="3221567"/>
          </a:xfrm>
          <a:prstGeom prst="rect">
            <a:avLst/>
          </a:prstGeom>
        </p:spPr>
      </p:pic>
      <p:sp>
        <p:nvSpPr>
          <p:cNvPr id="11" name="Content Placeholder 2">
            <a:extLst>
              <a:ext uri="{FF2B5EF4-FFF2-40B4-BE49-F238E27FC236}">
                <a16:creationId xmlns:a16="http://schemas.microsoft.com/office/drawing/2014/main" id="{9DBA8237-4C37-4004-835D-5AF65396F058}"/>
              </a:ext>
            </a:extLst>
          </p:cNvPr>
          <p:cNvSpPr txBox="1">
            <a:spLocks/>
          </p:cNvSpPr>
          <p:nvPr/>
        </p:nvSpPr>
        <p:spPr bwMode="auto">
          <a:xfrm>
            <a:off x="279401" y="3894667"/>
            <a:ext cx="8644466" cy="183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kern="0" dirty="0"/>
              <a:t>Results:</a:t>
            </a:r>
          </a:p>
          <a:p>
            <a:pPr lvl="1">
              <a:spcBef>
                <a:spcPts val="0"/>
              </a:spcBef>
            </a:pPr>
            <a:r>
              <a:rPr lang="en-US" sz="1800" kern="0" dirty="0"/>
              <a:t>The worm regrows with a new head shape</a:t>
            </a:r>
          </a:p>
          <a:p>
            <a:pPr lvl="1">
              <a:spcBef>
                <a:spcPts val="0"/>
              </a:spcBef>
            </a:pPr>
            <a:r>
              <a:rPr lang="en-US" sz="1800" kern="0" dirty="0"/>
              <a:t>The head always resembles </a:t>
            </a:r>
            <a:r>
              <a:rPr lang="en-US" sz="1800" i="1" kern="0" dirty="0"/>
              <a:t>some</a:t>
            </a:r>
            <a:r>
              <a:rPr lang="en-US" sz="1800" kern="0" dirty="0"/>
              <a:t> planarian species – never a new shape.</a:t>
            </a:r>
          </a:p>
          <a:p>
            <a:pPr lvl="1">
              <a:spcBef>
                <a:spcPts val="0"/>
              </a:spcBef>
            </a:pPr>
            <a:r>
              <a:rPr lang="en-US" sz="1800" kern="0" dirty="0"/>
              <a:t>Probabilistic head-shape distribution; frequency mirrors evolutionary distance to the original species</a:t>
            </a:r>
          </a:p>
          <a:p>
            <a:pPr lvl="1">
              <a:spcBef>
                <a:spcPts val="0"/>
              </a:spcBef>
            </a:pPr>
            <a:r>
              <a:rPr lang="en-US" sz="1800" kern="0" dirty="0"/>
              <a:t>After several weeks: head reverts back to its original shape in a second repatterning!</a:t>
            </a:r>
          </a:p>
        </p:txBody>
      </p:sp>
    </p:spTree>
    <p:extLst>
      <p:ext uri="{BB962C8B-B14F-4D97-AF65-F5344CB8AC3E}">
        <p14:creationId xmlns:p14="http://schemas.microsoft.com/office/powerpoint/2010/main" val="355783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500"/>
                                        <p:tgtEl>
                                          <p:spTgt spid="11">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500"/>
                                        <p:tgtEl>
                                          <p:spTgt spid="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A97E-EB33-45C8-A859-EE06299E2734}"/>
              </a:ext>
            </a:extLst>
          </p:cNvPr>
          <p:cNvSpPr>
            <a:spLocks noGrp="1"/>
          </p:cNvSpPr>
          <p:nvPr>
            <p:ph type="title"/>
          </p:nvPr>
        </p:nvSpPr>
        <p:spPr/>
        <p:txBody>
          <a:bodyPr/>
          <a:lstStyle/>
          <a:p>
            <a:r>
              <a:rPr lang="en-US" dirty="0"/>
              <a:t>Theories?</a:t>
            </a:r>
          </a:p>
        </p:txBody>
      </p:sp>
      <p:sp>
        <p:nvSpPr>
          <p:cNvPr id="3" name="Content Placeholder 2">
            <a:extLst>
              <a:ext uri="{FF2B5EF4-FFF2-40B4-BE49-F238E27FC236}">
                <a16:creationId xmlns:a16="http://schemas.microsoft.com/office/drawing/2014/main" id="{7D369876-BBE1-42F4-8C83-EAA087C9C12C}"/>
              </a:ext>
            </a:extLst>
          </p:cNvPr>
          <p:cNvSpPr>
            <a:spLocks noGrp="1"/>
          </p:cNvSpPr>
          <p:nvPr>
            <p:ph idx="1"/>
          </p:nvPr>
        </p:nvSpPr>
        <p:spPr>
          <a:xfrm>
            <a:off x="685800" y="1343893"/>
            <a:ext cx="7772400" cy="5013692"/>
          </a:xfrm>
        </p:spPr>
        <p:txBody>
          <a:bodyPr/>
          <a:lstStyle/>
          <a:p>
            <a:r>
              <a:rPr lang="en-US" dirty="0"/>
              <a:t>Cells communicating via GJs, neurons to build a pattern</a:t>
            </a:r>
          </a:p>
          <a:p>
            <a:pPr lvl="1">
              <a:spcBef>
                <a:spcPts val="0"/>
              </a:spcBef>
            </a:pPr>
            <a:r>
              <a:rPr lang="en-US" dirty="0"/>
              <a:t>Each cell has the same DNA</a:t>
            </a:r>
          </a:p>
          <a:p>
            <a:pPr lvl="1">
              <a:spcBef>
                <a:spcPts val="0"/>
              </a:spcBef>
            </a:pPr>
            <a:r>
              <a:rPr lang="en-US" dirty="0"/>
              <a:t>Each “knows” how to build the whole pattern</a:t>
            </a:r>
          </a:p>
          <a:p>
            <a:r>
              <a:rPr lang="en-US" dirty="0"/>
              <a:t>How is the target state stored?</a:t>
            </a:r>
          </a:p>
          <a:p>
            <a:pPr lvl="1">
              <a:spcBef>
                <a:spcPts val="0"/>
              </a:spcBef>
            </a:pPr>
            <a:r>
              <a:rPr lang="en-US" dirty="0"/>
              <a:t>Partly in </a:t>
            </a:r>
            <a:r>
              <a:rPr lang="en-US" i="1" dirty="0" err="1"/>
              <a:t>V</a:t>
            </a:r>
            <a:r>
              <a:rPr lang="en-US" baseline="-25000" dirty="0" err="1"/>
              <a:t>mem</a:t>
            </a:r>
            <a:r>
              <a:rPr lang="en-US" dirty="0"/>
              <a:t> patterns – rewritable, redundant/nonlocal </a:t>
            </a:r>
          </a:p>
          <a:p>
            <a:pPr lvl="1">
              <a:spcBef>
                <a:spcPts val="0"/>
              </a:spcBef>
            </a:pPr>
            <a:r>
              <a:rPr lang="en-US" dirty="0"/>
              <a:t>DNA tends to snap it to one of a small number of “reasonable” goals stored in DNA</a:t>
            </a:r>
          </a:p>
          <a:p>
            <a:r>
              <a:rPr lang="en-US" dirty="0"/>
              <a:t>Redundant storage is used in all computers (ECC, </a:t>
            </a:r>
            <a:r>
              <a:rPr lang="en-US" dirty="0" err="1"/>
              <a:t>chipkill</a:t>
            </a:r>
            <a:r>
              <a:rPr lang="en-US" dirty="0"/>
              <a:t>)</a:t>
            </a:r>
          </a:p>
        </p:txBody>
      </p:sp>
      <p:sp>
        <p:nvSpPr>
          <p:cNvPr id="4" name="Footer Placeholder 3">
            <a:extLst>
              <a:ext uri="{FF2B5EF4-FFF2-40B4-BE49-F238E27FC236}">
                <a16:creationId xmlns:a16="http://schemas.microsoft.com/office/drawing/2014/main" id="{C4C772FC-C321-45B6-87FC-E3F6F7F0E8CE}"/>
              </a:ext>
            </a:extLst>
          </p:cNvPr>
          <p:cNvSpPr>
            <a:spLocks noGrp="1"/>
          </p:cNvSpPr>
          <p:nvPr>
            <p:ph type="ftr" sz="quarter" idx="11"/>
          </p:nvPr>
        </p:nvSpPr>
        <p:spPr/>
        <p:txBody>
          <a:bodyPr/>
          <a:lstStyle/>
          <a:p>
            <a:pPr>
              <a:defRPr/>
            </a:pPr>
            <a:r>
              <a:rPr lang="en-US"/>
              <a:t>Bioelectricity Joel Grodstein</a:t>
            </a:r>
            <a:endParaRPr lang="en-US" dirty="0"/>
          </a:p>
        </p:txBody>
      </p:sp>
    </p:spTree>
    <p:extLst>
      <p:ext uri="{BB962C8B-B14F-4D97-AF65-F5344CB8AC3E}">
        <p14:creationId xmlns:p14="http://schemas.microsoft.com/office/powerpoint/2010/main" val="28956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D457-CFAD-4E3B-BF98-FCC398EB8A96}"/>
              </a:ext>
            </a:extLst>
          </p:cNvPr>
          <p:cNvSpPr>
            <a:spLocks noGrp="1"/>
          </p:cNvSpPr>
          <p:nvPr>
            <p:ph type="title"/>
          </p:nvPr>
        </p:nvSpPr>
        <p:spPr>
          <a:xfrm>
            <a:off x="353292" y="304800"/>
            <a:ext cx="8633691" cy="1143000"/>
          </a:xfrm>
        </p:spPr>
        <p:txBody>
          <a:bodyPr/>
          <a:lstStyle/>
          <a:p>
            <a:r>
              <a:rPr lang="en-US" dirty="0"/>
              <a:t>Primitive cognition</a:t>
            </a:r>
          </a:p>
        </p:txBody>
      </p:sp>
      <p:sp>
        <p:nvSpPr>
          <p:cNvPr id="3" name="Content Placeholder 2">
            <a:extLst>
              <a:ext uri="{FF2B5EF4-FFF2-40B4-BE49-F238E27FC236}">
                <a16:creationId xmlns:a16="http://schemas.microsoft.com/office/drawing/2014/main" id="{9F3335A4-0D50-4E54-BFC5-025B8F431935}"/>
              </a:ext>
            </a:extLst>
          </p:cNvPr>
          <p:cNvSpPr>
            <a:spLocks noGrp="1"/>
          </p:cNvSpPr>
          <p:nvPr>
            <p:ph idx="1"/>
          </p:nvPr>
        </p:nvSpPr>
        <p:spPr>
          <a:xfrm>
            <a:off x="643465" y="1303867"/>
            <a:ext cx="7958667" cy="4555066"/>
          </a:xfrm>
        </p:spPr>
        <p:txBody>
          <a:bodyPr/>
          <a:lstStyle/>
          <a:p>
            <a:r>
              <a:rPr lang="en-US" sz="2400" dirty="0"/>
              <a:t>Where do we keep our brains, again?</a:t>
            </a:r>
          </a:p>
          <a:p>
            <a:r>
              <a:rPr lang="en-US" sz="2400" dirty="0"/>
              <a:t>Neurons &amp; brain play a part in growth, regeneration. But…</a:t>
            </a:r>
          </a:p>
          <a:p>
            <a:pPr lvl="1">
              <a:spcBef>
                <a:spcPts val="0"/>
              </a:spcBef>
            </a:pPr>
            <a:r>
              <a:rPr lang="en-US" sz="2000" dirty="0"/>
              <a:t>this must work in an embryo without much of a brain yet!</a:t>
            </a:r>
          </a:p>
          <a:p>
            <a:pPr lvl="1">
              <a:spcBef>
                <a:spcPts val="0"/>
              </a:spcBef>
            </a:pPr>
            <a:r>
              <a:rPr lang="en-US" sz="2000" dirty="0"/>
              <a:t>And in </a:t>
            </a:r>
            <a:r>
              <a:rPr lang="en-US" sz="2000" dirty="0" err="1"/>
              <a:t>planaria</a:t>
            </a:r>
            <a:r>
              <a:rPr lang="en-US" sz="2000" dirty="0"/>
              <a:t> whose head has been cut off!</a:t>
            </a:r>
          </a:p>
          <a:p>
            <a:pPr>
              <a:spcBef>
                <a:spcPts val="0"/>
              </a:spcBef>
            </a:pPr>
            <a:r>
              <a:rPr lang="en-US" sz="2400" dirty="0"/>
              <a:t>How could this be?</a:t>
            </a:r>
          </a:p>
          <a:p>
            <a:pPr lvl="1">
              <a:spcBef>
                <a:spcPts val="0"/>
              </a:spcBef>
            </a:pPr>
            <a:r>
              <a:rPr lang="en-US" sz="2000" dirty="0"/>
              <a:t>Hypothesis – the cells themselves act as a sort of brain</a:t>
            </a:r>
          </a:p>
          <a:p>
            <a:pPr lvl="1">
              <a:spcBef>
                <a:spcPts val="0"/>
              </a:spcBef>
            </a:pPr>
            <a:r>
              <a:rPr lang="en-US" sz="2000" dirty="0"/>
              <a:t>One that has no actual neurons!</a:t>
            </a:r>
          </a:p>
          <a:p>
            <a:r>
              <a:rPr lang="en-US" sz="2400" dirty="0"/>
              <a:t>Is this feasible?</a:t>
            </a:r>
          </a:p>
          <a:p>
            <a:pPr lvl="1">
              <a:spcBef>
                <a:spcPts val="0"/>
              </a:spcBef>
            </a:pPr>
            <a:r>
              <a:rPr lang="en-US" sz="2000" dirty="0"/>
              <a:t>The basic machinery of ion channels, GJs and bioelectricity came earlier in evolution than did neurons.</a:t>
            </a:r>
          </a:p>
          <a:p>
            <a:pPr lvl="1">
              <a:spcBef>
                <a:spcPts val="0"/>
              </a:spcBef>
            </a:pPr>
            <a:r>
              <a:rPr lang="en-US" sz="2000" dirty="0"/>
              <a:t>Single-celled organisms used neurotransmitters to communicate with each other</a:t>
            </a:r>
          </a:p>
          <a:p>
            <a:pPr lvl="1">
              <a:spcBef>
                <a:spcPts val="0"/>
              </a:spcBef>
            </a:pPr>
            <a:r>
              <a:rPr lang="en-US" sz="2000" dirty="0"/>
              <a:t>Neurons “merely” made </a:t>
            </a:r>
            <a:r>
              <a:rPr lang="en-US" sz="2000" i="1" dirty="0" err="1"/>
              <a:t>V</a:t>
            </a:r>
            <a:r>
              <a:rPr lang="en-US" sz="2000" baseline="-25000" dirty="0" err="1"/>
              <a:t>mem</a:t>
            </a:r>
            <a:r>
              <a:rPr lang="en-US" sz="2000" dirty="0"/>
              <a:t> fast enough to control muscles in real time</a:t>
            </a:r>
          </a:p>
          <a:p>
            <a:pPr>
              <a:spcBef>
                <a:spcPts val="0"/>
              </a:spcBef>
            </a:pPr>
            <a:endParaRPr lang="en-US" dirty="0"/>
          </a:p>
        </p:txBody>
      </p:sp>
      <p:sp>
        <p:nvSpPr>
          <p:cNvPr id="4" name="Footer Placeholder 3">
            <a:extLst>
              <a:ext uri="{FF2B5EF4-FFF2-40B4-BE49-F238E27FC236}">
                <a16:creationId xmlns:a16="http://schemas.microsoft.com/office/drawing/2014/main" id="{AA1BA6D8-BFE8-4BC4-A725-99C7C834BFEC}"/>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2478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C4BB-E724-4054-A7FC-FED840079689}"/>
              </a:ext>
            </a:extLst>
          </p:cNvPr>
          <p:cNvSpPr>
            <a:spLocks noGrp="1"/>
          </p:cNvSpPr>
          <p:nvPr>
            <p:ph type="title"/>
          </p:nvPr>
        </p:nvSpPr>
        <p:spPr/>
        <p:txBody>
          <a:bodyPr/>
          <a:lstStyle/>
          <a:p>
            <a:r>
              <a:rPr lang="en-US" dirty="0"/>
              <a:t>More weird stories: crabs</a:t>
            </a:r>
          </a:p>
        </p:txBody>
      </p:sp>
      <p:sp>
        <p:nvSpPr>
          <p:cNvPr id="3" name="Content Placeholder 2">
            <a:extLst>
              <a:ext uri="{FF2B5EF4-FFF2-40B4-BE49-F238E27FC236}">
                <a16:creationId xmlns:a16="http://schemas.microsoft.com/office/drawing/2014/main" id="{FF48006F-21DA-4FA9-91D6-751BDE1B3372}"/>
              </a:ext>
            </a:extLst>
          </p:cNvPr>
          <p:cNvSpPr>
            <a:spLocks noGrp="1"/>
          </p:cNvSpPr>
          <p:nvPr>
            <p:ph idx="1"/>
          </p:nvPr>
        </p:nvSpPr>
        <p:spPr>
          <a:xfrm>
            <a:off x="1701800" y="4394200"/>
            <a:ext cx="6756400" cy="1701800"/>
          </a:xfrm>
        </p:spPr>
        <p:txBody>
          <a:bodyPr/>
          <a:lstStyle/>
          <a:p>
            <a:r>
              <a:rPr lang="en-US" dirty="0"/>
              <a:t>a</a:t>
            </a:r>
          </a:p>
        </p:txBody>
      </p:sp>
      <p:sp>
        <p:nvSpPr>
          <p:cNvPr id="4" name="Footer Placeholder 3">
            <a:extLst>
              <a:ext uri="{FF2B5EF4-FFF2-40B4-BE49-F238E27FC236}">
                <a16:creationId xmlns:a16="http://schemas.microsoft.com/office/drawing/2014/main" id="{24E282D7-D2C9-4D48-9E0B-C9082B0D01BB}"/>
              </a:ext>
            </a:extLst>
          </p:cNvPr>
          <p:cNvSpPr>
            <a:spLocks noGrp="1"/>
          </p:cNvSpPr>
          <p:nvPr>
            <p:ph type="ftr" sz="quarter" idx="11"/>
          </p:nvPr>
        </p:nvSpPr>
        <p:spPr>
          <a:xfrm>
            <a:off x="5384800" y="6375404"/>
            <a:ext cx="2895600" cy="215444"/>
          </a:xfrm>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3F0D53AB-E65D-497D-88B9-CC2D1A3A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48" y="1474213"/>
            <a:ext cx="4034875" cy="3478787"/>
          </a:xfrm>
          <a:prstGeom prst="rect">
            <a:avLst/>
          </a:prstGeom>
        </p:spPr>
      </p:pic>
      <p:sp>
        <p:nvSpPr>
          <p:cNvPr id="9" name="TextBox 8">
            <a:extLst>
              <a:ext uri="{FF2B5EF4-FFF2-40B4-BE49-F238E27FC236}">
                <a16:creationId xmlns:a16="http://schemas.microsoft.com/office/drawing/2014/main" id="{17FC1FA5-196A-4D22-B3FE-AC08B19422E1}"/>
              </a:ext>
            </a:extLst>
          </p:cNvPr>
          <p:cNvSpPr txBox="1"/>
          <p:nvPr/>
        </p:nvSpPr>
        <p:spPr>
          <a:xfrm>
            <a:off x="5147733" y="1405467"/>
            <a:ext cx="3234268" cy="646331"/>
          </a:xfrm>
          <a:prstGeom prst="rect">
            <a:avLst/>
          </a:prstGeom>
          <a:noFill/>
        </p:spPr>
        <p:txBody>
          <a:bodyPr wrap="square" rtlCol="0">
            <a:spAutoFit/>
          </a:bodyPr>
          <a:lstStyle/>
          <a:p>
            <a:r>
              <a:rPr lang="en-US" sz="1800" dirty="0"/>
              <a:t>A normal fiddler crab has no inherent asymmetry</a:t>
            </a:r>
          </a:p>
        </p:txBody>
      </p:sp>
      <p:sp>
        <p:nvSpPr>
          <p:cNvPr id="10" name="TextBox 9">
            <a:extLst>
              <a:ext uri="{FF2B5EF4-FFF2-40B4-BE49-F238E27FC236}">
                <a16:creationId xmlns:a16="http://schemas.microsoft.com/office/drawing/2014/main" id="{D52E30A6-4AB5-4644-A5B2-360D6B5CF483}"/>
              </a:ext>
            </a:extLst>
          </p:cNvPr>
          <p:cNvSpPr txBox="1"/>
          <p:nvPr/>
        </p:nvSpPr>
        <p:spPr>
          <a:xfrm>
            <a:off x="5147733" y="2150536"/>
            <a:ext cx="3234268" cy="923330"/>
          </a:xfrm>
          <a:prstGeom prst="rect">
            <a:avLst/>
          </a:prstGeom>
          <a:noFill/>
        </p:spPr>
        <p:txBody>
          <a:bodyPr wrap="square" rtlCol="0">
            <a:spAutoFit/>
          </a:bodyPr>
          <a:lstStyle/>
          <a:p>
            <a:r>
              <a:rPr lang="en-US" sz="1800" dirty="0"/>
              <a:t>Cut off either one of its front “crusher” legs during growth (accidents happen in nature)</a:t>
            </a:r>
          </a:p>
        </p:txBody>
      </p:sp>
      <p:sp>
        <p:nvSpPr>
          <p:cNvPr id="11" name="TextBox 10">
            <a:extLst>
              <a:ext uri="{FF2B5EF4-FFF2-40B4-BE49-F238E27FC236}">
                <a16:creationId xmlns:a16="http://schemas.microsoft.com/office/drawing/2014/main" id="{DD8866CD-E05B-4520-B331-284C966EA5D2}"/>
              </a:ext>
            </a:extLst>
          </p:cNvPr>
          <p:cNvSpPr txBox="1"/>
          <p:nvPr/>
        </p:nvSpPr>
        <p:spPr>
          <a:xfrm>
            <a:off x="5147733" y="3048002"/>
            <a:ext cx="3234268" cy="646331"/>
          </a:xfrm>
          <a:prstGeom prst="rect">
            <a:avLst/>
          </a:prstGeom>
          <a:noFill/>
        </p:spPr>
        <p:txBody>
          <a:bodyPr wrap="square" rtlCol="0">
            <a:spAutoFit/>
          </a:bodyPr>
          <a:lstStyle/>
          <a:p>
            <a:r>
              <a:rPr lang="en-US" sz="1800" dirty="0"/>
              <a:t>It keeps growing until normal sized – but its partner gets huge!</a:t>
            </a:r>
          </a:p>
        </p:txBody>
      </p:sp>
      <p:sp>
        <p:nvSpPr>
          <p:cNvPr id="12" name="TextBox 11">
            <a:extLst>
              <a:ext uri="{FF2B5EF4-FFF2-40B4-BE49-F238E27FC236}">
                <a16:creationId xmlns:a16="http://schemas.microsoft.com/office/drawing/2014/main" id="{01AF1C29-6779-4BDC-A6EB-2BA4AECE364E}"/>
              </a:ext>
            </a:extLst>
          </p:cNvPr>
          <p:cNvSpPr txBox="1"/>
          <p:nvPr/>
        </p:nvSpPr>
        <p:spPr>
          <a:xfrm>
            <a:off x="5147733" y="3835402"/>
            <a:ext cx="3132667" cy="646331"/>
          </a:xfrm>
          <a:prstGeom prst="rect">
            <a:avLst/>
          </a:prstGeom>
          <a:noFill/>
        </p:spPr>
        <p:txBody>
          <a:bodyPr wrap="square" rtlCol="0">
            <a:spAutoFit/>
          </a:bodyPr>
          <a:lstStyle/>
          <a:p>
            <a:r>
              <a:rPr lang="en-US" sz="1800" dirty="0"/>
              <a:t>Now cut off both front crushers. What happens?</a:t>
            </a:r>
          </a:p>
        </p:txBody>
      </p:sp>
      <p:sp>
        <p:nvSpPr>
          <p:cNvPr id="13" name="TextBox 12">
            <a:extLst>
              <a:ext uri="{FF2B5EF4-FFF2-40B4-BE49-F238E27FC236}">
                <a16:creationId xmlns:a16="http://schemas.microsoft.com/office/drawing/2014/main" id="{B6E0BAA1-6A76-4A05-AB95-242F6C46FD83}"/>
              </a:ext>
            </a:extLst>
          </p:cNvPr>
          <p:cNvSpPr txBox="1"/>
          <p:nvPr/>
        </p:nvSpPr>
        <p:spPr>
          <a:xfrm>
            <a:off x="1524000" y="5147735"/>
            <a:ext cx="3132667" cy="646331"/>
          </a:xfrm>
          <a:prstGeom prst="rect">
            <a:avLst/>
          </a:prstGeom>
          <a:noFill/>
        </p:spPr>
        <p:txBody>
          <a:bodyPr wrap="square" rtlCol="0">
            <a:spAutoFit/>
          </a:bodyPr>
          <a:lstStyle/>
          <a:p>
            <a:r>
              <a:rPr lang="en-US" sz="1800" dirty="0"/>
              <a:t>The first amputation is remembered!</a:t>
            </a:r>
          </a:p>
        </p:txBody>
      </p:sp>
      <p:sp>
        <p:nvSpPr>
          <p:cNvPr id="14" name="Rectangle 13">
            <a:extLst>
              <a:ext uri="{FF2B5EF4-FFF2-40B4-BE49-F238E27FC236}">
                <a16:creationId xmlns:a16="http://schemas.microsoft.com/office/drawing/2014/main" id="{2CABBD0D-9E53-4F38-8CC3-290D89E65A12}"/>
              </a:ext>
            </a:extLst>
          </p:cNvPr>
          <p:cNvSpPr/>
          <p:nvPr/>
        </p:nvSpPr>
        <p:spPr>
          <a:xfrm>
            <a:off x="313267" y="2006600"/>
            <a:ext cx="4004733" cy="745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5C869A-C6B7-4372-8CEC-29E5B02F3975}"/>
              </a:ext>
            </a:extLst>
          </p:cNvPr>
          <p:cNvSpPr/>
          <p:nvPr/>
        </p:nvSpPr>
        <p:spPr>
          <a:xfrm>
            <a:off x="313266" y="2717800"/>
            <a:ext cx="4004733" cy="1049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A5B33F-AD64-4C11-A72A-D37583AC83B0}"/>
              </a:ext>
            </a:extLst>
          </p:cNvPr>
          <p:cNvSpPr txBox="1"/>
          <p:nvPr/>
        </p:nvSpPr>
        <p:spPr>
          <a:xfrm>
            <a:off x="203200" y="5974079"/>
            <a:ext cx="7974149" cy="646331"/>
          </a:xfrm>
          <a:prstGeom prst="rect">
            <a:avLst/>
          </a:prstGeom>
          <a:noFill/>
        </p:spPr>
        <p:txBody>
          <a:bodyPr wrap="square" rtlCol="0">
            <a:spAutoFit/>
          </a:bodyPr>
          <a:lstStyle/>
          <a:p>
            <a:r>
              <a:rPr lang="en-US" sz="1800" dirty="0"/>
              <a:t>Credit: </a:t>
            </a:r>
            <a:r>
              <a:rPr lang="en-US" sz="1800" i="1" dirty="0"/>
              <a:t>A linear-encoding model explains the variability of the target morphology in regeneration</a:t>
            </a:r>
            <a:r>
              <a:rPr lang="en-US" sz="1800" dirty="0"/>
              <a:t>, Interface, 2014</a:t>
            </a:r>
          </a:p>
        </p:txBody>
      </p:sp>
      <p:sp>
        <p:nvSpPr>
          <p:cNvPr id="17" name="Rectangle 16">
            <a:extLst>
              <a:ext uri="{FF2B5EF4-FFF2-40B4-BE49-F238E27FC236}">
                <a16:creationId xmlns:a16="http://schemas.microsoft.com/office/drawing/2014/main" id="{89240ECE-E5A5-44E4-BE13-0B42F13568BA}"/>
              </a:ext>
            </a:extLst>
          </p:cNvPr>
          <p:cNvSpPr/>
          <p:nvPr/>
        </p:nvSpPr>
        <p:spPr>
          <a:xfrm>
            <a:off x="1016000" y="3742266"/>
            <a:ext cx="533401" cy="11514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E7D7B4-E784-42A5-AB1D-6D33B25B5480}"/>
              </a:ext>
            </a:extLst>
          </p:cNvPr>
          <p:cNvSpPr/>
          <p:nvPr/>
        </p:nvSpPr>
        <p:spPr>
          <a:xfrm>
            <a:off x="3852334" y="3784599"/>
            <a:ext cx="533401" cy="11514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3B5085-69D6-4A8E-8BEB-DCE24DB4D5E7}"/>
              </a:ext>
            </a:extLst>
          </p:cNvPr>
          <p:cNvSpPr/>
          <p:nvPr/>
        </p:nvSpPr>
        <p:spPr>
          <a:xfrm>
            <a:off x="313265" y="3733800"/>
            <a:ext cx="4004733" cy="1134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3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xit" presetSubtype="0" fill="hold" grpId="0" nodeType="withEffect">
                                  <p:stCondLst>
                                    <p:cond delay="0"/>
                                  </p:stCondLst>
                                  <p:childTnLst>
                                    <p:animEffect transition="out" filter="fad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animBg="1"/>
      <p:bldP spid="15" grpId="0" animBg="1"/>
      <p:bldP spid="17" grpId="0" animBg="1"/>
      <p:bldP spid="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E9DC-28BD-4AA2-9417-474FE86E2A5C}"/>
              </a:ext>
            </a:extLst>
          </p:cNvPr>
          <p:cNvSpPr>
            <a:spLocks noGrp="1"/>
          </p:cNvSpPr>
          <p:nvPr>
            <p:ph type="title"/>
          </p:nvPr>
        </p:nvSpPr>
        <p:spPr/>
        <p:txBody>
          <a:bodyPr/>
          <a:lstStyle/>
          <a:p>
            <a:r>
              <a:rPr lang="en-US" dirty="0"/>
              <a:t>More amazing </a:t>
            </a:r>
            <a:r>
              <a:rPr lang="en-US" dirty="0" err="1"/>
              <a:t>planaria</a:t>
            </a:r>
            <a:r>
              <a:rPr lang="en-US" dirty="0"/>
              <a:t> feats</a:t>
            </a:r>
          </a:p>
        </p:txBody>
      </p:sp>
      <p:sp>
        <p:nvSpPr>
          <p:cNvPr id="3" name="Content Placeholder 2">
            <a:extLst>
              <a:ext uri="{FF2B5EF4-FFF2-40B4-BE49-F238E27FC236}">
                <a16:creationId xmlns:a16="http://schemas.microsoft.com/office/drawing/2014/main" id="{157A4077-31DC-473A-BD58-ACAA2B678883}"/>
              </a:ext>
            </a:extLst>
          </p:cNvPr>
          <p:cNvSpPr>
            <a:spLocks noGrp="1"/>
          </p:cNvSpPr>
          <p:nvPr>
            <p:ph idx="1"/>
          </p:nvPr>
        </p:nvSpPr>
        <p:spPr>
          <a:xfrm>
            <a:off x="685800" y="1371591"/>
            <a:ext cx="7772400" cy="4639739"/>
          </a:xfrm>
        </p:spPr>
        <p:txBody>
          <a:bodyPr/>
          <a:lstStyle/>
          <a:p>
            <a:r>
              <a:rPr lang="en-US" sz="2000" dirty="0"/>
              <a:t>Not all memory is stored in the brain</a:t>
            </a:r>
          </a:p>
          <a:p>
            <a:r>
              <a:rPr lang="en-US" sz="2000" dirty="0"/>
              <a:t>Experiment, part 1:</a:t>
            </a:r>
          </a:p>
          <a:p>
            <a:pPr lvl="1">
              <a:spcBef>
                <a:spcPts val="0"/>
              </a:spcBef>
            </a:pPr>
            <a:r>
              <a:rPr lang="en-US" sz="1800" dirty="0"/>
              <a:t>Feed </a:t>
            </a:r>
            <a:r>
              <a:rPr lang="en-US" sz="1800" dirty="0" err="1"/>
              <a:t>planaria</a:t>
            </a:r>
            <a:r>
              <a:rPr lang="en-US" sz="1800" dirty="0"/>
              <a:t> on a textured surface</a:t>
            </a:r>
          </a:p>
          <a:p>
            <a:pPr lvl="1">
              <a:spcBef>
                <a:spcPts val="0"/>
              </a:spcBef>
            </a:pPr>
            <a:r>
              <a:rPr lang="en-US" sz="1800" dirty="0"/>
              <a:t>Remove for two weeks</a:t>
            </a:r>
          </a:p>
          <a:p>
            <a:pPr lvl="1">
              <a:spcBef>
                <a:spcPts val="0"/>
              </a:spcBef>
            </a:pPr>
            <a:r>
              <a:rPr lang="en-US" sz="1800" dirty="0"/>
              <a:t>They now feed on a textured surface quicker than untrained </a:t>
            </a:r>
            <a:r>
              <a:rPr lang="en-US" sz="1800" dirty="0" err="1"/>
              <a:t>planaria</a:t>
            </a:r>
            <a:endParaRPr lang="en-US" sz="1800" dirty="0"/>
          </a:p>
          <a:p>
            <a:pPr lvl="1">
              <a:spcBef>
                <a:spcPts val="0"/>
              </a:spcBef>
            </a:pPr>
            <a:r>
              <a:rPr lang="en-US" sz="1800" dirty="0"/>
              <a:t>Conclusion: “long-term” memory is possible. Long enough to regrow!</a:t>
            </a:r>
          </a:p>
          <a:p>
            <a:r>
              <a:rPr lang="en-US" sz="2000" dirty="0"/>
              <a:t>Experiment, part 2:</a:t>
            </a:r>
          </a:p>
          <a:p>
            <a:pPr lvl="1">
              <a:spcBef>
                <a:spcPts val="0"/>
              </a:spcBef>
            </a:pPr>
            <a:r>
              <a:rPr lang="en-US" sz="1800" dirty="0"/>
              <a:t>cut off their heads, regrow (</a:t>
            </a:r>
            <a:r>
              <a:rPr lang="en-US" sz="1800" dirty="0">
                <a:sym typeface="Symbol" panose="05050102010706020507" pitchFamily="18" charset="2"/>
              </a:rPr>
              <a:t>14 days)</a:t>
            </a:r>
            <a:r>
              <a:rPr lang="en-US" sz="1800" dirty="0"/>
              <a:t> </a:t>
            </a:r>
          </a:p>
          <a:p>
            <a:pPr lvl="1">
              <a:spcBef>
                <a:spcPts val="0"/>
              </a:spcBef>
            </a:pPr>
            <a:r>
              <a:rPr lang="en-US" sz="1800" dirty="0"/>
              <a:t>Will they still retain their training?</a:t>
            </a:r>
          </a:p>
          <a:p>
            <a:r>
              <a:rPr lang="en-US" sz="2200" dirty="0"/>
              <a:t>No?</a:t>
            </a:r>
          </a:p>
          <a:p>
            <a:pPr lvl="1">
              <a:spcBef>
                <a:spcPts val="0"/>
              </a:spcBef>
            </a:pPr>
            <a:r>
              <a:rPr lang="en-US" sz="1800" dirty="0"/>
              <a:t>Memories are stored in your brain</a:t>
            </a:r>
          </a:p>
          <a:p>
            <a:pPr lvl="1">
              <a:spcBef>
                <a:spcPts val="0"/>
              </a:spcBef>
            </a:pPr>
            <a:r>
              <a:rPr lang="en-US" sz="1800" dirty="0"/>
              <a:t>If you regrow a new one, they’re gone</a:t>
            </a:r>
          </a:p>
          <a:p>
            <a:r>
              <a:rPr lang="en-US" sz="2200" dirty="0"/>
              <a:t>Yes?</a:t>
            </a:r>
          </a:p>
          <a:p>
            <a:pPr lvl="1">
              <a:spcBef>
                <a:spcPts val="0"/>
              </a:spcBef>
            </a:pPr>
            <a:r>
              <a:rPr lang="en-US" sz="1800" dirty="0"/>
              <a:t>Morphogenesis clearly create neurons.</a:t>
            </a:r>
          </a:p>
          <a:p>
            <a:pPr lvl="1">
              <a:spcBef>
                <a:spcPts val="0"/>
              </a:spcBef>
            </a:pPr>
            <a:r>
              <a:rPr lang="en-US" sz="1800" dirty="0"/>
              <a:t>Human newborns can cry, suckle, etc.</a:t>
            </a:r>
          </a:p>
          <a:p>
            <a:pPr marL="0" indent="0">
              <a:buNone/>
            </a:pPr>
            <a:endParaRPr lang="en-US" sz="2200" dirty="0"/>
          </a:p>
          <a:p>
            <a:endParaRPr lang="en-US" dirty="0"/>
          </a:p>
        </p:txBody>
      </p:sp>
      <p:sp>
        <p:nvSpPr>
          <p:cNvPr id="4" name="Footer Placeholder 3">
            <a:extLst>
              <a:ext uri="{FF2B5EF4-FFF2-40B4-BE49-F238E27FC236}">
                <a16:creationId xmlns:a16="http://schemas.microsoft.com/office/drawing/2014/main" id="{A58C6401-1DD2-4D02-9691-DAF3915EB22F}"/>
              </a:ext>
            </a:extLst>
          </p:cNvPr>
          <p:cNvSpPr>
            <a:spLocks noGrp="1"/>
          </p:cNvSpPr>
          <p:nvPr>
            <p:ph type="ftr" sz="quarter" idx="11"/>
          </p:nvPr>
        </p:nvSpPr>
        <p:spPr>
          <a:xfrm>
            <a:off x="5638807" y="6491582"/>
            <a:ext cx="2895600" cy="215444"/>
          </a:xfrm>
        </p:spPr>
        <p:txBody>
          <a:bodyPr/>
          <a:lstStyle/>
          <a:p>
            <a:pPr>
              <a:defRPr/>
            </a:pPr>
            <a:r>
              <a:rPr lang="en-US" dirty="0"/>
              <a:t>Bioelectricity Joel Grodstein</a:t>
            </a:r>
          </a:p>
        </p:txBody>
      </p:sp>
      <p:sp>
        <p:nvSpPr>
          <p:cNvPr id="5" name="TextBox 4">
            <a:extLst>
              <a:ext uri="{FF2B5EF4-FFF2-40B4-BE49-F238E27FC236}">
                <a16:creationId xmlns:a16="http://schemas.microsoft.com/office/drawing/2014/main" id="{83A533D7-824D-4392-9E16-509B76219992}"/>
              </a:ext>
            </a:extLst>
          </p:cNvPr>
          <p:cNvSpPr txBox="1"/>
          <p:nvPr/>
        </p:nvSpPr>
        <p:spPr>
          <a:xfrm>
            <a:off x="203200" y="6160350"/>
            <a:ext cx="7907867" cy="646331"/>
          </a:xfrm>
          <a:prstGeom prst="rect">
            <a:avLst/>
          </a:prstGeom>
          <a:noFill/>
        </p:spPr>
        <p:txBody>
          <a:bodyPr wrap="square" rtlCol="0">
            <a:spAutoFit/>
          </a:bodyPr>
          <a:lstStyle/>
          <a:p>
            <a:r>
              <a:rPr lang="en-US" sz="1800" dirty="0"/>
              <a:t>Credit: </a:t>
            </a:r>
            <a:r>
              <a:rPr lang="en-US" sz="1800" i="1" dirty="0"/>
              <a:t>An automated training paradigm reveals long-term memory in planarians and its persistence through head regeneration</a:t>
            </a:r>
            <a:r>
              <a:rPr lang="en-US" sz="1800" b="1" i="1" dirty="0"/>
              <a:t>,</a:t>
            </a:r>
            <a:r>
              <a:rPr lang="en-US" sz="1800" dirty="0"/>
              <a:t> 2013</a:t>
            </a:r>
          </a:p>
        </p:txBody>
      </p:sp>
    </p:spTree>
    <p:extLst>
      <p:ext uri="{BB962C8B-B14F-4D97-AF65-F5344CB8AC3E}">
        <p14:creationId xmlns:p14="http://schemas.microsoft.com/office/powerpoint/2010/main" val="335086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A89AF-F7A5-4310-922C-021AF72B1D49}"/>
              </a:ext>
            </a:extLst>
          </p:cNvPr>
          <p:cNvSpPr>
            <a:spLocks noGrp="1"/>
          </p:cNvSpPr>
          <p:nvPr>
            <p:ph idx="1"/>
          </p:nvPr>
        </p:nvSpPr>
        <p:spPr>
          <a:xfrm>
            <a:off x="85726" y="5226668"/>
            <a:ext cx="4981574" cy="516907"/>
          </a:xfrm>
        </p:spPr>
        <p:txBody>
          <a:bodyPr/>
          <a:lstStyle/>
          <a:p>
            <a:r>
              <a:rPr lang="en-US" sz="2400" dirty="0"/>
              <a:t>From </a:t>
            </a:r>
            <a:r>
              <a:rPr lang="en-US" sz="2400" i="1" dirty="0"/>
              <a:t>Speedbump</a:t>
            </a:r>
            <a:r>
              <a:rPr lang="en-US" sz="2400" dirty="0"/>
              <a:t>, by Dave </a:t>
            </a:r>
            <a:r>
              <a:rPr lang="en-US" sz="2400" dirty="0" err="1"/>
              <a:t>Coverly</a:t>
            </a:r>
            <a:endParaRPr lang="en-US" sz="2400" dirty="0"/>
          </a:p>
        </p:txBody>
      </p:sp>
      <p:sp>
        <p:nvSpPr>
          <p:cNvPr id="4" name="Footer Placeholder 3">
            <a:extLst>
              <a:ext uri="{FF2B5EF4-FFF2-40B4-BE49-F238E27FC236}">
                <a16:creationId xmlns:a16="http://schemas.microsoft.com/office/drawing/2014/main" id="{28131FBC-96C3-4ABD-B596-1E90F80458A8}"/>
              </a:ext>
            </a:extLst>
          </p:cNvPr>
          <p:cNvSpPr>
            <a:spLocks noGrp="1"/>
          </p:cNvSpPr>
          <p:nvPr>
            <p:ph type="ftr" sz="quarter" idx="11"/>
          </p:nvPr>
        </p:nvSpPr>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DD89687D-D5DA-4741-AFAD-C35FA03A5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74" y="226042"/>
            <a:ext cx="4572000" cy="5000625"/>
          </a:xfrm>
          <a:prstGeom prst="rect">
            <a:avLst/>
          </a:prstGeom>
        </p:spPr>
      </p:pic>
      <p:sp>
        <p:nvSpPr>
          <p:cNvPr id="5" name="Content Placeholder 2">
            <a:extLst>
              <a:ext uri="{FF2B5EF4-FFF2-40B4-BE49-F238E27FC236}">
                <a16:creationId xmlns:a16="http://schemas.microsoft.com/office/drawing/2014/main" id="{8FA0F6AE-42CB-48C6-9668-2EB591FD0C86}"/>
              </a:ext>
            </a:extLst>
          </p:cNvPr>
          <p:cNvSpPr txBox="1">
            <a:spLocks/>
          </p:cNvSpPr>
          <p:nvPr/>
        </p:nvSpPr>
        <p:spPr bwMode="auto">
          <a:xfrm>
            <a:off x="4981074" y="167908"/>
            <a:ext cx="3841913" cy="39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We said that cells express proteins based on chemicals in their environment. Do you think the stripes will eventually go away?</a:t>
            </a:r>
          </a:p>
        </p:txBody>
      </p:sp>
    </p:spTree>
    <p:extLst>
      <p:ext uri="{BB962C8B-B14F-4D97-AF65-F5344CB8AC3E}">
        <p14:creationId xmlns:p14="http://schemas.microsoft.com/office/powerpoint/2010/main" val="272249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2EA9-0835-45DB-B2E1-60A7D5DC2D66}"/>
              </a:ext>
            </a:extLst>
          </p:cNvPr>
          <p:cNvSpPr>
            <a:spLocks noGrp="1"/>
          </p:cNvSpPr>
          <p:nvPr>
            <p:ph type="title"/>
          </p:nvPr>
        </p:nvSpPr>
        <p:spPr/>
        <p:txBody>
          <a:bodyPr/>
          <a:lstStyle/>
          <a:p>
            <a:r>
              <a:rPr lang="en-US" dirty="0"/>
              <a:t>Layered systems are awesome</a:t>
            </a:r>
          </a:p>
        </p:txBody>
      </p:sp>
      <p:sp>
        <p:nvSpPr>
          <p:cNvPr id="3" name="Content Placeholder 2">
            <a:extLst>
              <a:ext uri="{FF2B5EF4-FFF2-40B4-BE49-F238E27FC236}">
                <a16:creationId xmlns:a16="http://schemas.microsoft.com/office/drawing/2014/main" id="{D91C9B28-30F2-4D31-BFA8-E92720F23A21}"/>
              </a:ext>
            </a:extLst>
          </p:cNvPr>
          <p:cNvSpPr>
            <a:spLocks noGrp="1"/>
          </p:cNvSpPr>
          <p:nvPr>
            <p:ph idx="1"/>
          </p:nvPr>
        </p:nvSpPr>
        <p:spPr>
          <a:xfrm>
            <a:off x="685800" y="1676400"/>
            <a:ext cx="5342860" cy="4419600"/>
          </a:xfrm>
        </p:spPr>
        <p:txBody>
          <a:bodyPr/>
          <a:lstStyle/>
          <a:p>
            <a:r>
              <a:rPr lang="en-US" sz="2400" dirty="0"/>
              <a:t>Engineers build layered HW/SW systems frequently</a:t>
            </a:r>
          </a:p>
          <a:p>
            <a:pPr lvl="1">
              <a:spcBef>
                <a:spcPts val="0"/>
              </a:spcBef>
            </a:pPr>
            <a:r>
              <a:rPr lang="en-US" sz="2000" dirty="0"/>
              <a:t>They’re often quite complex!</a:t>
            </a:r>
          </a:p>
          <a:p>
            <a:pPr lvl="1">
              <a:spcBef>
                <a:spcPts val="0"/>
              </a:spcBef>
            </a:pPr>
            <a:r>
              <a:rPr lang="en-US" sz="2000" dirty="0"/>
              <a:t>But way simpler than one big system</a:t>
            </a:r>
          </a:p>
          <a:p>
            <a:r>
              <a:rPr lang="en-US" sz="2400" dirty="0"/>
              <a:t>We can manipulate shape without understanding the lower layer</a:t>
            </a:r>
          </a:p>
          <a:p>
            <a:pPr lvl="1">
              <a:spcBef>
                <a:spcPts val="0"/>
              </a:spcBef>
            </a:pPr>
            <a:r>
              <a:rPr lang="en-US" sz="2000" dirty="0"/>
              <a:t>We just need the API – which we’re saying is the </a:t>
            </a:r>
            <a:r>
              <a:rPr lang="en-US" sz="2000" i="1" dirty="0" err="1"/>
              <a:t>V</a:t>
            </a:r>
            <a:r>
              <a:rPr lang="en-US" sz="2000" baseline="-25000" dirty="0" err="1"/>
              <a:t>mem</a:t>
            </a:r>
            <a:r>
              <a:rPr lang="en-US" sz="2000" dirty="0"/>
              <a:t> pattern</a:t>
            </a:r>
          </a:p>
          <a:p>
            <a:pPr lvl="1">
              <a:spcBef>
                <a:spcPts val="0"/>
              </a:spcBef>
            </a:pPr>
            <a:r>
              <a:rPr lang="en-US" sz="2000" i="1" dirty="0" err="1"/>
              <a:t>V</a:t>
            </a:r>
            <a:r>
              <a:rPr lang="en-US" sz="2000" baseline="-25000" dirty="0" err="1"/>
              <a:t>mem</a:t>
            </a:r>
            <a:r>
              <a:rPr lang="en-US" sz="2000" dirty="0"/>
              <a:t> is an </a:t>
            </a:r>
            <a:r>
              <a:rPr lang="en-US" sz="2000" i="1" dirty="0"/>
              <a:t>instructive </a:t>
            </a:r>
            <a:r>
              <a:rPr lang="en-US" sz="2000" dirty="0"/>
              <a:t>signal; it tells the lower layer what to do</a:t>
            </a:r>
          </a:p>
          <a:p>
            <a:pPr lvl="1">
              <a:spcBef>
                <a:spcPts val="0"/>
              </a:spcBef>
            </a:pPr>
            <a:r>
              <a:rPr lang="en-US" sz="2000" dirty="0"/>
              <a:t>The lower layer doesn’t care how we make a </a:t>
            </a:r>
            <a:r>
              <a:rPr lang="en-US" sz="2000" i="1" dirty="0" err="1"/>
              <a:t>V</a:t>
            </a:r>
            <a:r>
              <a:rPr lang="en-US" sz="2000" baseline="-25000" dirty="0" err="1"/>
              <a:t>mem</a:t>
            </a:r>
            <a:r>
              <a:rPr lang="en-US" sz="2000" dirty="0"/>
              <a:t> pattern</a:t>
            </a:r>
          </a:p>
          <a:p>
            <a:pPr>
              <a:spcBef>
                <a:spcPts val="0"/>
              </a:spcBef>
            </a:pPr>
            <a:r>
              <a:rPr lang="en-US" sz="2400" dirty="0"/>
              <a:t>Abstraction is a powerful tool</a:t>
            </a:r>
          </a:p>
          <a:p>
            <a:endParaRPr lang="en-US" dirty="0"/>
          </a:p>
        </p:txBody>
      </p:sp>
      <p:sp>
        <p:nvSpPr>
          <p:cNvPr id="4" name="Footer Placeholder 3">
            <a:extLst>
              <a:ext uri="{FF2B5EF4-FFF2-40B4-BE49-F238E27FC236}">
                <a16:creationId xmlns:a16="http://schemas.microsoft.com/office/drawing/2014/main" id="{D118C76B-4219-4B6C-AC0A-7C131DF3ECBC}"/>
              </a:ext>
            </a:extLst>
          </p:cNvPr>
          <p:cNvSpPr>
            <a:spLocks noGrp="1"/>
          </p:cNvSpPr>
          <p:nvPr>
            <p:ph type="ftr" sz="quarter" idx="11"/>
          </p:nvPr>
        </p:nvSpPr>
        <p:spPr/>
        <p:txBody>
          <a:bodyPr/>
          <a:lstStyle/>
          <a:p>
            <a:pPr>
              <a:defRPr/>
            </a:pPr>
            <a:r>
              <a:rPr lang="en-US" dirty="0"/>
              <a:t>Bioelectricity Joel Grodstein</a:t>
            </a:r>
          </a:p>
        </p:txBody>
      </p:sp>
      <p:sp>
        <p:nvSpPr>
          <p:cNvPr id="5" name="TextBox 4">
            <a:extLst>
              <a:ext uri="{FF2B5EF4-FFF2-40B4-BE49-F238E27FC236}">
                <a16:creationId xmlns:a16="http://schemas.microsoft.com/office/drawing/2014/main" id="{F5617F13-E556-4E30-80EE-E30AD127C9C7}"/>
              </a:ext>
            </a:extLst>
          </p:cNvPr>
          <p:cNvSpPr txBox="1"/>
          <p:nvPr/>
        </p:nvSpPr>
        <p:spPr>
          <a:xfrm>
            <a:off x="6290734" y="2463800"/>
            <a:ext cx="2167467"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a:t>
            </a:r>
          </a:p>
        </p:txBody>
      </p:sp>
      <p:sp>
        <p:nvSpPr>
          <p:cNvPr id="6" name="TextBox 5">
            <a:extLst>
              <a:ext uri="{FF2B5EF4-FFF2-40B4-BE49-F238E27FC236}">
                <a16:creationId xmlns:a16="http://schemas.microsoft.com/office/drawing/2014/main" id="{ECCFD1F9-D736-4758-8075-B69A68B3A82B}"/>
              </a:ext>
            </a:extLst>
          </p:cNvPr>
          <p:cNvSpPr txBox="1"/>
          <p:nvPr/>
        </p:nvSpPr>
        <p:spPr>
          <a:xfrm>
            <a:off x="6239932" y="4394200"/>
            <a:ext cx="2523067" cy="1100667"/>
          </a:xfrm>
          <a:prstGeom prst="rect">
            <a:avLst/>
          </a:prstGeom>
          <a:noFill/>
          <a:ln w="12700">
            <a:solidFill>
              <a:schemeClr val="accent2"/>
            </a:solidFill>
          </a:ln>
        </p:spPr>
        <p:txBody>
          <a:bodyPr wrap="square" rtlCol="0" anchor="ctr" anchorCtr="0">
            <a:noAutofit/>
          </a:bodyPr>
          <a:lstStyle/>
          <a:p>
            <a:pPr algn="ctr"/>
            <a:r>
              <a:rPr lang="en-US" dirty="0"/>
              <a:t>compare</a:t>
            </a:r>
          </a:p>
        </p:txBody>
      </p:sp>
      <p:sp>
        <p:nvSpPr>
          <p:cNvPr id="7" name="Arrow: Down 6">
            <a:extLst>
              <a:ext uri="{FF2B5EF4-FFF2-40B4-BE49-F238E27FC236}">
                <a16:creationId xmlns:a16="http://schemas.microsoft.com/office/drawing/2014/main" id="{1847E75B-3B9B-49B3-BB4F-940A5739AAC4}"/>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FC6D0BC-EFE0-46DD-8290-102778FA7C2B}"/>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D92AD2-7943-489C-8F61-268978CFDA8E}"/>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sp>
        <p:nvSpPr>
          <p:cNvPr id="10" name="TextBox 9">
            <a:extLst>
              <a:ext uri="{FF2B5EF4-FFF2-40B4-BE49-F238E27FC236}">
                <a16:creationId xmlns:a16="http://schemas.microsoft.com/office/drawing/2014/main" id="{95AEED91-C3C3-40C6-A635-D3A5A62896D9}"/>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1" name="TextBox 10">
            <a:extLst>
              <a:ext uri="{FF2B5EF4-FFF2-40B4-BE49-F238E27FC236}">
                <a16:creationId xmlns:a16="http://schemas.microsoft.com/office/drawing/2014/main" id="{D5BC0EF6-C908-4D1D-A61E-CB305A2CBEB9}"/>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sp>
        <p:nvSpPr>
          <p:cNvPr id="12" name="TextBox 11">
            <a:extLst>
              <a:ext uri="{FF2B5EF4-FFF2-40B4-BE49-F238E27FC236}">
                <a16:creationId xmlns:a16="http://schemas.microsoft.com/office/drawing/2014/main" id="{52EB9EB4-A2D9-4838-A6A3-F148B74B9D46}"/>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13" name="Arrow: Down 12">
            <a:extLst>
              <a:ext uri="{FF2B5EF4-FFF2-40B4-BE49-F238E27FC236}">
                <a16:creationId xmlns:a16="http://schemas.microsoft.com/office/drawing/2014/main" id="{35E269AF-8DA7-4BFB-A46B-D3E6C1E865BB}"/>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46F7235-C325-487F-BAA1-FFF5DB3E3B9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75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1D3F-4639-4E45-AAD5-96CA7AC5E8FA}"/>
              </a:ext>
            </a:extLst>
          </p:cNvPr>
          <p:cNvSpPr>
            <a:spLocks noGrp="1"/>
          </p:cNvSpPr>
          <p:nvPr>
            <p:ph type="title"/>
          </p:nvPr>
        </p:nvSpPr>
        <p:spPr/>
        <p:txBody>
          <a:bodyPr/>
          <a:lstStyle/>
          <a:p>
            <a:r>
              <a:rPr lang="en-US" dirty="0"/>
              <a:t>Where do we go from here?</a:t>
            </a:r>
          </a:p>
        </p:txBody>
      </p:sp>
      <p:sp>
        <p:nvSpPr>
          <p:cNvPr id="3" name="Content Placeholder 2">
            <a:extLst>
              <a:ext uri="{FF2B5EF4-FFF2-40B4-BE49-F238E27FC236}">
                <a16:creationId xmlns:a16="http://schemas.microsoft.com/office/drawing/2014/main" id="{166879D5-7CF3-430C-B079-6707C15930B3}"/>
              </a:ext>
            </a:extLst>
          </p:cNvPr>
          <p:cNvSpPr>
            <a:spLocks noGrp="1"/>
          </p:cNvSpPr>
          <p:nvPr>
            <p:ph idx="1"/>
          </p:nvPr>
        </p:nvSpPr>
        <p:spPr/>
        <p:txBody>
          <a:bodyPr/>
          <a:lstStyle/>
          <a:p>
            <a:r>
              <a:rPr lang="en-US" dirty="0"/>
              <a:t>Next up: dig into a planarian </a:t>
            </a:r>
            <a:r>
              <a:rPr lang="en-US" i="1" dirty="0" err="1"/>
              <a:t>V</a:t>
            </a:r>
            <a:r>
              <a:rPr lang="en-US" baseline="-25000" dirty="0" err="1"/>
              <a:t>mem</a:t>
            </a:r>
            <a:r>
              <a:rPr lang="en-US" dirty="0"/>
              <a:t> hypothesis</a:t>
            </a:r>
          </a:p>
          <a:p>
            <a:pPr lvl="1"/>
            <a:r>
              <a:rPr lang="en-US" dirty="0"/>
              <a:t>Understand &amp; program a way it </a:t>
            </a:r>
            <a:r>
              <a:rPr lang="en-US" i="1" dirty="0"/>
              <a:t>might</a:t>
            </a:r>
            <a:r>
              <a:rPr lang="en-US" dirty="0"/>
              <a:t> build a </a:t>
            </a:r>
            <a:r>
              <a:rPr lang="en-US" i="1" dirty="0" err="1"/>
              <a:t>V</a:t>
            </a:r>
            <a:r>
              <a:rPr lang="en-US" baseline="-25000" dirty="0" err="1"/>
              <a:t>mem</a:t>
            </a:r>
            <a:r>
              <a:rPr lang="en-US" dirty="0"/>
              <a:t> pattern to distinguish head from tail</a:t>
            </a:r>
          </a:p>
        </p:txBody>
      </p:sp>
      <p:sp>
        <p:nvSpPr>
          <p:cNvPr id="4" name="Footer Placeholder 3">
            <a:extLst>
              <a:ext uri="{FF2B5EF4-FFF2-40B4-BE49-F238E27FC236}">
                <a16:creationId xmlns:a16="http://schemas.microsoft.com/office/drawing/2014/main" id="{6321D82A-83B0-4D0E-A4F3-AA736AB14C28}"/>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1330706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3D6E-51C3-4566-B571-C1A5E16561FA}"/>
              </a:ext>
            </a:extLst>
          </p:cNvPr>
          <p:cNvSpPr>
            <a:spLocks noGrp="1"/>
          </p:cNvSpPr>
          <p:nvPr>
            <p:ph type="title"/>
          </p:nvPr>
        </p:nvSpPr>
        <p:spPr/>
        <p:txBody>
          <a:bodyPr/>
          <a:lstStyle/>
          <a:p>
            <a:r>
              <a:rPr lang="en-US" dirty="0"/>
              <a:t>Background material</a:t>
            </a:r>
          </a:p>
        </p:txBody>
      </p:sp>
      <p:sp>
        <p:nvSpPr>
          <p:cNvPr id="3" name="Content Placeholder 2">
            <a:extLst>
              <a:ext uri="{FF2B5EF4-FFF2-40B4-BE49-F238E27FC236}">
                <a16:creationId xmlns:a16="http://schemas.microsoft.com/office/drawing/2014/main" id="{03DFA224-F95C-4B66-999B-FA208100DF3A}"/>
              </a:ext>
            </a:extLst>
          </p:cNvPr>
          <p:cNvSpPr>
            <a:spLocks noGrp="1"/>
          </p:cNvSpPr>
          <p:nvPr>
            <p:ph idx="1"/>
          </p:nvPr>
        </p:nvSpPr>
        <p:spPr>
          <a:xfrm>
            <a:off x="685800" y="1676400"/>
            <a:ext cx="8280400" cy="4419600"/>
          </a:xfrm>
        </p:spPr>
        <p:txBody>
          <a:bodyPr/>
          <a:lstStyle/>
          <a:p>
            <a:r>
              <a:rPr lang="en-US" dirty="0">
                <a:hlinkClick r:id="rId2"/>
              </a:rPr>
              <a:t>https://vimeo.com/184365295</a:t>
            </a:r>
            <a:r>
              <a:rPr lang="en-US" dirty="0"/>
              <a:t> </a:t>
            </a:r>
          </a:p>
          <a:p>
            <a:pPr lvl="1"/>
            <a:r>
              <a:rPr lang="en-US" dirty="0"/>
              <a:t>Very nice overview and introduction, from talk at the Wyss institute 2016</a:t>
            </a:r>
          </a:p>
          <a:p>
            <a:r>
              <a:rPr lang="en-US" dirty="0">
                <a:hlinkClick r:id="rId3"/>
              </a:rPr>
              <a:t>https://allencenter.tufts.edu/</a:t>
            </a:r>
            <a:endParaRPr lang="en-US" dirty="0"/>
          </a:p>
          <a:p>
            <a:pPr lvl="1"/>
            <a:r>
              <a:rPr lang="en-US" dirty="0"/>
              <a:t>More background and context</a:t>
            </a:r>
          </a:p>
          <a:p>
            <a:r>
              <a:rPr lang="en-US" dirty="0">
                <a:hlinkClick r:id="rId4"/>
              </a:rPr>
              <a:t>https://allencenter.tufts.edu/our-research/publications/</a:t>
            </a:r>
            <a:endParaRPr lang="en-US" dirty="0"/>
          </a:p>
          <a:p>
            <a:pPr lvl="1"/>
            <a:r>
              <a:rPr lang="en-US" dirty="0"/>
              <a:t>Full bibliography, and lots more reading</a:t>
            </a:r>
          </a:p>
        </p:txBody>
      </p:sp>
      <p:sp>
        <p:nvSpPr>
          <p:cNvPr id="4" name="Footer Placeholder 3">
            <a:extLst>
              <a:ext uri="{FF2B5EF4-FFF2-40B4-BE49-F238E27FC236}">
                <a16:creationId xmlns:a16="http://schemas.microsoft.com/office/drawing/2014/main" id="{B0BD5452-AF58-4DE4-9229-1A46FE003437}"/>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68119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4EBD-17E3-4B55-A5B0-707B413CA466}"/>
              </a:ext>
            </a:extLst>
          </p:cNvPr>
          <p:cNvSpPr>
            <a:spLocks noGrp="1"/>
          </p:cNvSpPr>
          <p:nvPr>
            <p:ph type="title"/>
          </p:nvPr>
        </p:nvSpPr>
        <p:spPr/>
        <p:txBody>
          <a:bodyPr/>
          <a:lstStyle/>
          <a:p>
            <a:r>
              <a:rPr lang="en-US" dirty="0"/>
              <a:t>Debate</a:t>
            </a:r>
          </a:p>
        </p:txBody>
      </p:sp>
      <p:sp>
        <p:nvSpPr>
          <p:cNvPr id="3" name="Content Placeholder 2">
            <a:extLst>
              <a:ext uri="{FF2B5EF4-FFF2-40B4-BE49-F238E27FC236}">
                <a16:creationId xmlns:a16="http://schemas.microsoft.com/office/drawing/2014/main" id="{5DD6E81F-56F1-4657-A80B-E40A012A784B}"/>
              </a:ext>
            </a:extLst>
          </p:cNvPr>
          <p:cNvSpPr>
            <a:spLocks noGrp="1"/>
          </p:cNvSpPr>
          <p:nvPr>
            <p:ph idx="1"/>
          </p:nvPr>
        </p:nvSpPr>
        <p:spPr/>
        <p:txBody>
          <a:bodyPr/>
          <a:lstStyle/>
          <a:p>
            <a:r>
              <a:rPr lang="en-US" dirty="0"/>
              <a:t>Take some time to think about:</a:t>
            </a:r>
          </a:p>
          <a:p>
            <a:pPr lvl="1"/>
            <a:r>
              <a:rPr lang="en-US" dirty="0"/>
              <a:t>What animal facts does our model explain?</a:t>
            </a:r>
          </a:p>
          <a:p>
            <a:pPr lvl="1"/>
            <a:r>
              <a:rPr lang="en-US" dirty="0"/>
              <a:t>What doesn’t it explain?</a:t>
            </a:r>
          </a:p>
        </p:txBody>
      </p:sp>
      <p:sp>
        <p:nvSpPr>
          <p:cNvPr id="4" name="Footer Placeholder 3">
            <a:extLst>
              <a:ext uri="{FF2B5EF4-FFF2-40B4-BE49-F238E27FC236}">
                <a16:creationId xmlns:a16="http://schemas.microsoft.com/office/drawing/2014/main" id="{87456E3B-06DF-4660-BAE7-6C4279D87B27}"/>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37684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DC5F-5B94-443A-AB12-756066D5E081}"/>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536ED2D4-86EC-4855-9ACE-BB49507FAD3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361A646-2FF3-42F3-8E3D-7C14A183E78E}"/>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1850647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E9DC-28BD-4AA2-9417-474FE86E2A5C}"/>
              </a:ext>
            </a:extLst>
          </p:cNvPr>
          <p:cNvSpPr>
            <a:spLocks noGrp="1"/>
          </p:cNvSpPr>
          <p:nvPr>
            <p:ph type="title"/>
          </p:nvPr>
        </p:nvSpPr>
        <p:spPr/>
        <p:txBody>
          <a:bodyPr/>
          <a:lstStyle/>
          <a:p>
            <a:r>
              <a:rPr lang="en-US" dirty="0"/>
              <a:t>More amazing </a:t>
            </a:r>
            <a:r>
              <a:rPr lang="en-US" dirty="0" err="1"/>
              <a:t>planaria</a:t>
            </a:r>
            <a:r>
              <a:rPr lang="en-US" dirty="0"/>
              <a:t> feats</a:t>
            </a:r>
          </a:p>
        </p:txBody>
      </p:sp>
      <p:sp>
        <p:nvSpPr>
          <p:cNvPr id="3" name="Content Placeholder 2">
            <a:extLst>
              <a:ext uri="{FF2B5EF4-FFF2-40B4-BE49-F238E27FC236}">
                <a16:creationId xmlns:a16="http://schemas.microsoft.com/office/drawing/2014/main" id="{157A4077-31DC-473A-BD58-ACAA2B678883}"/>
              </a:ext>
            </a:extLst>
          </p:cNvPr>
          <p:cNvSpPr>
            <a:spLocks noGrp="1"/>
          </p:cNvSpPr>
          <p:nvPr>
            <p:ph idx="1"/>
          </p:nvPr>
        </p:nvSpPr>
        <p:spPr>
          <a:xfrm>
            <a:off x="685800" y="1439328"/>
            <a:ext cx="7772400" cy="4419600"/>
          </a:xfrm>
        </p:spPr>
        <p:txBody>
          <a:bodyPr/>
          <a:lstStyle/>
          <a:p>
            <a:r>
              <a:rPr lang="en-US" sz="2400" dirty="0"/>
              <a:t>Why is this experiment interesting?</a:t>
            </a:r>
            <a:endParaRPr lang="en-US" sz="2000" dirty="0"/>
          </a:p>
          <a:p>
            <a:pPr lvl="1"/>
            <a:r>
              <a:rPr lang="en-US" sz="2000" dirty="0"/>
              <a:t>Currently neurons in the human CNS do not regrow. But what if, e.g., stem-cell treatments can regrow neurons for humans with neurological disease? What connections will they have?</a:t>
            </a:r>
          </a:p>
          <a:p>
            <a:pPr lvl="1"/>
            <a:r>
              <a:rPr lang="en-US" sz="2000" dirty="0"/>
              <a:t>More evidence that bioelectrical patterns are stored throughout the body and can have </a:t>
            </a:r>
            <a:r>
              <a:rPr lang="en-US" sz="2000" i="1" dirty="0"/>
              <a:t>wide-ranging</a:t>
            </a:r>
            <a:r>
              <a:rPr lang="en-US" sz="2000" dirty="0"/>
              <a:t> effects on regrowth</a:t>
            </a:r>
          </a:p>
          <a:p>
            <a:pPr lvl="1"/>
            <a:r>
              <a:rPr lang="en-US" sz="2000" dirty="0"/>
              <a:t>Does this help to explain the moose &amp; crab data?</a:t>
            </a:r>
          </a:p>
        </p:txBody>
      </p:sp>
      <p:sp>
        <p:nvSpPr>
          <p:cNvPr id="4" name="Footer Placeholder 3">
            <a:extLst>
              <a:ext uri="{FF2B5EF4-FFF2-40B4-BE49-F238E27FC236}">
                <a16:creationId xmlns:a16="http://schemas.microsoft.com/office/drawing/2014/main" id="{A58C6401-1DD2-4D02-9691-DAF3915EB22F}"/>
              </a:ext>
            </a:extLst>
          </p:cNvPr>
          <p:cNvSpPr>
            <a:spLocks noGrp="1"/>
          </p:cNvSpPr>
          <p:nvPr>
            <p:ph type="ftr" sz="quarter" idx="11"/>
          </p:nvPr>
        </p:nvSpPr>
        <p:spPr>
          <a:xfrm>
            <a:off x="5638807" y="6491582"/>
            <a:ext cx="2895600" cy="215444"/>
          </a:xfrm>
        </p:spPr>
        <p:txBody>
          <a:bodyPr/>
          <a:lstStyle/>
          <a:p>
            <a:pPr>
              <a:defRPr/>
            </a:pPr>
            <a:r>
              <a:rPr lang="en-US" dirty="0"/>
              <a:t>Bioelectricity Joel Grodstein</a:t>
            </a:r>
          </a:p>
        </p:txBody>
      </p:sp>
      <p:sp>
        <p:nvSpPr>
          <p:cNvPr id="5" name="TextBox 4">
            <a:extLst>
              <a:ext uri="{FF2B5EF4-FFF2-40B4-BE49-F238E27FC236}">
                <a16:creationId xmlns:a16="http://schemas.microsoft.com/office/drawing/2014/main" id="{83A533D7-824D-4392-9E16-509B76219992}"/>
              </a:ext>
            </a:extLst>
          </p:cNvPr>
          <p:cNvSpPr txBox="1"/>
          <p:nvPr/>
        </p:nvSpPr>
        <p:spPr>
          <a:xfrm>
            <a:off x="203200" y="6160350"/>
            <a:ext cx="7907867" cy="646331"/>
          </a:xfrm>
          <a:prstGeom prst="rect">
            <a:avLst/>
          </a:prstGeom>
          <a:noFill/>
        </p:spPr>
        <p:txBody>
          <a:bodyPr wrap="square" rtlCol="0">
            <a:spAutoFit/>
          </a:bodyPr>
          <a:lstStyle/>
          <a:p>
            <a:r>
              <a:rPr lang="en-US" sz="1800" dirty="0"/>
              <a:t>Credit: </a:t>
            </a:r>
            <a:r>
              <a:rPr lang="en-US" sz="1800" i="1" dirty="0"/>
              <a:t>An automated training paradigm reveals long-term memory in planarians and its persistence through head regeneration</a:t>
            </a:r>
            <a:r>
              <a:rPr lang="en-US" sz="1800" b="1" i="1" dirty="0"/>
              <a:t>,</a:t>
            </a:r>
            <a:r>
              <a:rPr lang="en-US" sz="1800" dirty="0"/>
              <a:t> 2013</a:t>
            </a:r>
          </a:p>
        </p:txBody>
      </p:sp>
    </p:spTree>
    <p:extLst>
      <p:ext uri="{BB962C8B-B14F-4D97-AF65-F5344CB8AC3E}">
        <p14:creationId xmlns:p14="http://schemas.microsoft.com/office/powerpoint/2010/main" val="3824736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F007-6685-4DB4-BCB0-9D8514A8D5A0}"/>
              </a:ext>
            </a:extLst>
          </p:cNvPr>
          <p:cNvSpPr>
            <a:spLocks noGrp="1"/>
          </p:cNvSpPr>
          <p:nvPr>
            <p:ph type="title"/>
          </p:nvPr>
        </p:nvSpPr>
        <p:spPr/>
        <p:txBody>
          <a:bodyPr/>
          <a:lstStyle/>
          <a:p>
            <a:r>
              <a:rPr lang="en-US" dirty="0"/>
              <a:t>Layers</a:t>
            </a:r>
          </a:p>
        </p:txBody>
      </p:sp>
      <p:sp>
        <p:nvSpPr>
          <p:cNvPr id="3" name="Content Placeholder 2">
            <a:extLst>
              <a:ext uri="{FF2B5EF4-FFF2-40B4-BE49-F238E27FC236}">
                <a16:creationId xmlns:a16="http://schemas.microsoft.com/office/drawing/2014/main" id="{C878125A-5F67-4846-B390-BA02892D8EA9}"/>
              </a:ext>
            </a:extLst>
          </p:cNvPr>
          <p:cNvSpPr>
            <a:spLocks noGrp="1"/>
          </p:cNvSpPr>
          <p:nvPr>
            <p:ph idx="1"/>
          </p:nvPr>
        </p:nvSpPr>
        <p:spPr>
          <a:xfrm>
            <a:off x="685800" y="1676400"/>
            <a:ext cx="4876800" cy="4419600"/>
          </a:xfrm>
        </p:spPr>
        <p:txBody>
          <a:bodyPr/>
          <a:lstStyle/>
          <a:p>
            <a:r>
              <a:rPr lang="en-US" sz="2000" dirty="0"/>
              <a:t>The growing body acts as a layered piece of software.</a:t>
            </a:r>
          </a:p>
          <a:p>
            <a:pPr lvl="1">
              <a:spcBef>
                <a:spcPts val="0"/>
              </a:spcBef>
            </a:pPr>
            <a:r>
              <a:rPr lang="en-US" sz="1800" dirty="0"/>
              <a:t>The upper layer creates a pattern of </a:t>
            </a:r>
            <a:r>
              <a:rPr lang="en-US" sz="1800" i="1" dirty="0" err="1"/>
              <a:t>V</a:t>
            </a:r>
            <a:r>
              <a:rPr lang="en-US" sz="1800" baseline="-25000" dirty="0" err="1"/>
              <a:t>mem</a:t>
            </a:r>
            <a:r>
              <a:rPr lang="en-US" sz="1800" dirty="0"/>
              <a:t>.</a:t>
            </a:r>
          </a:p>
          <a:p>
            <a:pPr lvl="1">
              <a:spcBef>
                <a:spcPts val="0"/>
              </a:spcBef>
            </a:pPr>
            <a:r>
              <a:rPr lang="en-US" sz="1800" dirty="0"/>
              <a:t>The lower layer sees that pattern, and creates body shapes based on it.</a:t>
            </a:r>
          </a:p>
          <a:p>
            <a:pPr lvl="1">
              <a:spcBef>
                <a:spcPts val="0"/>
              </a:spcBef>
            </a:pPr>
            <a:r>
              <a:rPr lang="en-US" sz="1800" dirty="0"/>
              <a:t>Note that both layers are controlled by DNA, but it’s still a layered system.</a:t>
            </a:r>
          </a:p>
          <a:p>
            <a:r>
              <a:rPr lang="en-US" sz="2000" dirty="0"/>
              <a:t>“Neural” networks are part of one or both layers</a:t>
            </a:r>
          </a:p>
          <a:p>
            <a:pPr lvl="1">
              <a:spcBef>
                <a:spcPts val="0"/>
              </a:spcBef>
            </a:pPr>
            <a:r>
              <a:rPr lang="en-US" sz="1800" dirty="0"/>
              <a:t>In the upper layer, could decide what to build</a:t>
            </a:r>
          </a:p>
          <a:p>
            <a:pPr lvl="1">
              <a:spcBef>
                <a:spcPts val="0"/>
              </a:spcBef>
            </a:pPr>
            <a:r>
              <a:rPr lang="en-US" sz="1800" dirty="0"/>
              <a:t>In the lower layer, could implement “current state vs. desired state → what to do next”</a:t>
            </a:r>
          </a:p>
          <a:p>
            <a:pPr lvl="1">
              <a:spcBef>
                <a:spcPts val="0"/>
              </a:spcBef>
            </a:pPr>
            <a:r>
              <a:rPr lang="en-US" sz="1800" dirty="0"/>
              <a:t>Lower layer also outputs “All done” signal</a:t>
            </a:r>
          </a:p>
          <a:p>
            <a:endParaRPr lang="en-US" dirty="0"/>
          </a:p>
        </p:txBody>
      </p:sp>
      <p:sp>
        <p:nvSpPr>
          <p:cNvPr id="4" name="Footer Placeholder 3">
            <a:extLst>
              <a:ext uri="{FF2B5EF4-FFF2-40B4-BE49-F238E27FC236}">
                <a16:creationId xmlns:a16="http://schemas.microsoft.com/office/drawing/2014/main" id="{E8AD74FA-D849-4265-8D58-493EB7A3DCF7}"/>
              </a:ext>
            </a:extLst>
          </p:cNvPr>
          <p:cNvSpPr>
            <a:spLocks noGrp="1"/>
          </p:cNvSpPr>
          <p:nvPr>
            <p:ph type="ftr" sz="quarter" idx="11"/>
          </p:nvPr>
        </p:nvSpPr>
        <p:spPr/>
        <p:txBody>
          <a:bodyPr/>
          <a:lstStyle/>
          <a:p>
            <a:pPr>
              <a:defRPr/>
            </a:pPr>
            <a:r>
              <a:rPr lang="en-US" dirty="0"/>
              <a:t>Bioelectricity Joel Grodstein</a:t>
            </a:r>
          </a:p>
        </p:txBody>
      </p:sp>
      <p:sp>
        <p:nvSpPr>
          <p:cNvPr id="6" name="TextBox 5">
            <a:extLst>
              <a:ext uri="{FF2B5EF4-FFF2-40B4-BE49-F238E27FC236}">
                <a16:creationId xmlns:a16="http://schemas.microsoft.com/office/drawing/2014/main" id="{D1526F46-24B8-41D7-A479-B12E90AE0386}"/>
              </a:ext>
            </a:extLst>
          </p:cNvPr>
          <p:cNvSpPr txBox="1"/>
          <p:nvPr/>
        </p:nvSpPr>
        <p:spPr>
          <a:xfrm>
            <a:off x="6290734" y="2463800"/>
            <a:ext cx="2167467"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a:t>
            </a:r>
          </a:p>
        </p:txBody>
      </p:sp>
      <p:grpSp>
        <p:nvGrpSpPr>
          <p:cNvPr id="5" name="Group 4">
            <a:extLst>
              <a:ext uri="{FF2B5EF4-FFF2-40B4-BE49-F238E27FC236}">
                <a16:creationId xmlns:a16="http://schemas.microsoft.com/office/drawing/2014/main" id="{FCA7562C-D3CB-4AC7-A9B3-ADACEB57BA86}"/>
              </a:ext>
            </a:extLst>
          </p:cNvPr>
          <p:cNvGrpSpPr/>
          <p:nvPr/>
        </p:nvGrpSpPr>
        <p:grpSpPr>
          <a:xfrm>
            <a:off x="6239932" y="3445936"/>
            <a:ext cx="2523067" cy="2148593"/>
            <a:chOff x="6239932" y="3445936"/>
            <a:chExt cx="2523067" cy="2148593"/>
          </a:xfrm>
        </p:grpSpPr>
        <p:sp>
          <p:nvSpPr>
            <p:cNvPr id="10" name="TextBox 9">
              <a:extLst>
                <a:ext uri="{FF2B5EF4-FFF2-40B4-BE49-F238E27FC236}">
                  <a16:creationId xmlns:a16="http://schemas.microsoft.com/office/drawing/2014/main" id="{33B17081-A442-421A-960E-A63391896BDC}"/>
                </a:ext>
              </a:extLst>
            </p:cNvPr>
            <p:cNvSpPr txBox="1"/>
            <p:nvPr/>
          </p:nvSpPr>
          <p:spPr>
            <a:xfrm>
              <a:off x="6239932" y="4394200"/>
              <a:ext cx="2523067" cy="1200329"/>
            </a:xfrm>
            <a:prstGeom prst="rect">
              <a:avLst/>
            </a:prstGeom>
            <a:noFill/>
            <a:ln w="12700">
              <a:solidFill>
                <a:schemeClr val="accent2"/>
              </a:solidFill>
            </a:ln>
          </p:spPr>
          <p:txBody>
            <a:bodyPr wrap="square" rtlCol="0">
              <a:spAutoFit/>
            </a:bodyPr>
            <a:lstStyle/>
            <a:p>
              <a:pPr algn="ctr"/>
              <a:r>
                <a:rPr lang="en-US" dirty="0"/>
                <a:t>Differentiate cells following </a:t>
              </a:r>
              <a:r>
                <a:rPr lang="en-US" i="1" dirty="0" err="1"/>
                <a:t>V</a:t>
              </a:r>
              <a:r>
                <a:rPr lang="en-US" baseline="-25000" dirty="0" err="1"/>
                <a:t>mem</a:t>
              </a:r>
              <a:r>
                <a:rPr lang="en-US" dirty="0"/>
                <a:t> pattern</a:t>
              </a:r>
            </a:p>
          </p:txBody>
        </p:sp>
        <p:sp>
          <p:nvSpPr>
            <p:cNvPr id="11" name="Arrow: Down 10">
              <a:extLst>
                <a:ext uri="{FF2B5EF4-FFF2-40B4-BE49-F238E27FC236}">
                  <a16:creationId xmlns:a16="http://schemas.microsoft.com/office/drawing/2014/main" id="{70450EFC-3C68-4AA3-B474-A4C8A9D54BCB}"/>
                </a:ext>
              </a:extLst>
            </p:cNvPr>
            <p:cNvSpPr/>
            <p:nvPr/>
          </p:nvSpPr>
          <p:spPr>
            <a:xfrm>
              <a:off x="7281334" y="3445936"/>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5A85AD53-3E22-4C72-A034-627520D2C9A8}"/>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B89BD1-6B90-408F-947C-F8AF7AB778F6}"/>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grpSp>
        <p:nvGrpSpPr>
          <p:cNvPr id="12" name="Group 11">
            <a:extLst>
              <a:ext uri="{FF2B5EF4-FFF2-40B4-BE49-F238E27FC236}">
                <a16:creationId xmlns:a16="http://schemas.microsoft.com/office/drawing/2014/main" id="{FB6BB60F-9C65-4CFE-8931-C67B5EE3A940}"/>
              </a:ext>
            </a:extLst>
          </p:cNvPr>
          <p:cNvGrpSpPr/>
          <p:nvPr/>
        </p:nvGrpSpPr>
        <p:grpSpPr>
          <a:xfrm>
            <a:off x="6180665" y="3573532"/>
            <a:ext cx="2582334" cy="2878152"/>
            <a:chOff x="6180665" y="3573532"/>
            <a:chExt cx="2582334" cy="2878152"/>
          </a:xfrm>
        </p:grpSpPr>
        <p:sp>
          <p:nvSpPr>
            <p:cNvPr id="15" name="TextBox 14">
              <a:extLst>
                <a:ext uri="{FF2B5EF4-FFF2-40B4-BE49-F238E27FC236}">
                  <a16:creationId xmlns:a16="http://schemas.microsoft.com/office/drawing/2014/main" id="{BCA7AFAD-28BE-46F0-8FDA-7CD8CAE480B5}"/>
                </a:ext>
              </a:extLst>
            </p:cNvPr>
            <p:cNvSpPr txBox="1"/>
            <p:nvPr/>
          </p:nvSpPr>
          <p:spPr>
            <a:xfrm>
              <a:off x="6239932" y="4394200"/>
              <a:ext cx="2523067" cy="1100667"/>
            </a:xfrm>
            <a:prstGeom prst="rect">
              <a:avLst/>
            </a:prstGeom>
            <a:noFill/>
            <a:ln w="12700">
              <a:solidFill>
                <a:schemeClr val="accent2"/>
              </a:solidFill>
            </a:ln>
          </p:spPr>
          <p:txBody>
            <a:bodyPr wrap="square" rtlCol="0" anchor="ctr" anchorCtr="0">
              <a:noAutofit/>
            </a:bodyPr>
            <a:lstStyle/>
            <a:p>
              <a:pPr algn="ctr"/>
              <a:r>
                <a:rPr lang="en-US" dirty="0"/>
                <a:t>compare</a:t>
              </a:r>
            </a:p>
          </p:txBody>
        </p:sp>
        <p:sp>
          <p:nvSpPr>
            <p:cNvPr id="16" name="Arrow: Down 15">
              <a:extLst>
                <a:ext uri="{FF2B5EF4-FFF2-40B4-BE49-F238E27FC236}">
                  <a16:creationId xmlns:a16="http://schemas.microsoft.com/office/drawing/2014/main" id="{250F2FA4-5DC7-493A-801B-F0FB24242336}"/>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C8556-D1CE-4646-BADB-5F4CAFF954D5}"/>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8" name="TextBox 17">
              <a:extLst>
                <a:ext uri="{FF2B5EF4-FFF2-40B4-BE49-F238E27FC236}">
                  <a16:creationId xmlns:a16="http://schemas.microsoft.com/office/drawing/2014/main" id="{EE3BC477-9105-4CC2-907F-6E2B9B37C75C}"/>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sp>
          <p:nvSpPr>
            <p:cNvPr id="19" name="TextBox 18">
              <a:extLst>
                <a:ext uri="{FF2B5EF4-FFF2-40B4-BE49-F238E27FC236}">
                  <a16:creationId xmlns:a16="http://schemas.microsoft.com/office/drawing/2014/main" id="{A60217E7-E666-4240-B818-5C684C4C2747}"/>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20" name="Arrow: Down 19">
              <a:extLst>
                <a:ext uri="{FF2B5EF4-FFF2-40B4-BE49-F238E27FC236}">
                  <a16:creationId xmlns:a16="http://schemas.microsoft.com/office/drawing/2014/main" id="{BFA61DA1-FED9-4D52-A9C8-1ABF4AC74B96}"/>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92B2EE0-8AF6-44A9-99D1-E154FBF54EC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5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F007-6685-4DB4-BCB0-9D8514A8D5A0}"/>
              </a:ext>
            </a:extLst>
          </p:cNvPr>
          <p:cNvSpPr>
            <a:spLocks noGrp="1"/>
          </p:cNvSpPr>
          <p:nvPr>
            <p:ph type="title"/>
          </p:nvPr>
        </p:nvSpPr>
        <p:spPr/>
        <p:txBody>
          <a:bodyPr/>
          <a:lstStyle/>
          <a:p>
            <a:r>
              <a:rPr lang="en-US" dirty="0"/>
              <a:t>Layers</a:t>
            </a:r>
          </a:p>
        </p:txBody>
      </p:sp>
      <p:sp>
        <p:nvSpPr>
          <p:cNvPr id="3" name="Content Placeholder 2">
            <a:extLst>
              <a:ext uri="{FF2B5EF4-FFF2-40B4-BE49-F238E27FC236}">
                <a16:creationId xmlns:a16="http://schemas.microsoft.com/office/drawing/2014/main" id="{C878125A-5F67-4846-B390-BA02892D8EA9}"/>
              </a:ext>
            </a:extLst>
          </p:cNvPr>
          <p:cNvSpPr>
            <a:spLocks noGrp="1"/>
          </p:cNvSpPr>
          <p:nvPr>
            <p:ph idx="1"/>
          </p:nvPr>
        </p:nvSpPr>
        <p:spPr>
          <a:xfrm>
            <a:off x="614778" y="1969363"/>
            <a:ext cx="4876800" cy="3623570"/>
          </a:xfrm>
        </p:spPr>
        <p:txBody>
          <a:bodyPr/>
          <a:lstStyle/>
          <a:p>
            <a:r>
              <a:rPr lang="en-US" sz="2400" dirty="0"/>
              <a:t>Answer to “how do we build the </a:t>
            </a:r>
            <a:r>
              <a:rPr lang="en-US" sz="2400" i="1" dirty="0" err="1"/>
              <a:t>V</a:t>
            </a:r>
            <a:r>
              <a:rPr lang="en-US" sz="2400" baseline="-25000" dirty="0" err="1"/>
              <a:t>mem</a:t>
            </a:r>
            <a:r>
              <a:rPr lang="en-US" sz="2400" dirty="0"/>
              <a:t> pattern?”</a:t>
            </a:r>
          </a:p>
          <a:p>
            <a:r>
              <a:rPr lang="en-US" sz="2400" dirty="0"/>
              <a:t>Can we drill down into these two black boxes?</a:t>
            </a:r>
          </a:p>
          <a:p>
            <a:pPr lvl="1">
              <a:spcBef>
                <a:spcPts val="0"/>
              </a:spcBef>
            </a:pPr>
            <a:r>
              <a:rPr lang="en-US" sz="2000" dirty="0"/>
              <a:t>How might these machines be built?</a:t>
            </a:r>
          </a:p>
          <a:p>
            <a:pPr lvl="1">
              <a:spcBef>
                <a:spcPts val="0"/>
              </a:spcBef>
            </a:pPr>
            <a:r>
              <a:rPr lang="en-US" sz="2000" dirty="0"/>
              <a:t>What computations could they be implementing?</a:t>
            </a:r>
          </a:p>
          <a:p>
            <a:pPr>
              <a:spcBef>
                <a:spcPts val="0"/>
              </a:spcBef>
            </a:pPr>
            <a:r>
              <a:rPr lang="en-US" sz="2400" dirty="0"/>
              <a:t>Hint – we haven’t talked about neural networks yet</a:t>
            </a:r>
            <a:endParaRPr lang="en-US" sz="2200" dirty="0"/>
          </a:p>
          <a:p>
            <a:pPr marL="0" indent="0">
              <a:buNone/>
            </a:pPr>
            <a:endParaRPr lang="en-US" dirty="0"/>
          </a:p>
        </p:txBody>
      </p:sp>
      <p:sp>
        <p:nvSpPr>
          <p:cNvPr id="4" name="Footer Placeholder 3">
            <a:extLst>
              <a:ext uri="{FF2B5EF4-FFF2-40B4-BE49-F238E27FC236}">
                <a16:creationId xmlns:a16="http://schemas.microsoft.com/office/drawing/2014/main" id="{E8AD74FA-D849-4265-8D58-493EB7A3DCF7}"/>
              </a:ext>
            </a:extLst>
          </p:cNvPr>
          <p:cNvSpPr>
            <a:spLocks noGrp="1"/>
          </p:cNvSpPr>
          <p:nvPr>
            <p:ph type="ftr" sz="quarter" idx="11"/>
          </p:nvPr>
        </p:nvSpPr>
        <p:spPr/>
        <p:txBody>
          <a:bodyPr/>
          <a:lstStyle/>
          <a:p>
            <a:pPr>
              <a:defRPr/>
            </a:pPr>
            <a:r>
              <a:rPr lang="en-US" dirty="0"/>
              <a:t>Bioelectricity Joel Grodstein</a:t>
            </a:r>
          </a:p>
        </p:txBody>
      </p:sp>
      <p:sp>
        <p:nvSpPr>
          <p:cNvPr id="6" name="TextBox 5">
            <a:extLst>
              <a:ext uri="{FF2B5EF4-FFF2-40B4-BE49-F238E27FC236}">
                <a16:creationId xmlns:a16="http://schemas.microsoft.com/office/drawing/2014/main" id="{D1526F46-24B8-41D7-A479-B12E90AE0386}"/>
              </a:ext>
            </a:extLst>
          </p:cNvPr>
          <p:cNvSpPr txBox="1"/>
          <p:nvPr/>
        </p:nvSpPr>
        <p:spPr>
          <a:xfrm>
            <a:off x="6290734" y="2463800"/>
            <a:ext cx="2167467"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a:t>
            </a:r>
          </a:p>
        </p:txBody>
      </p:sp>
      <p:cxnSp>
        <p:nvCxnSpPr>
          <p:cNvPr id="13" name="Straight Connector 12">
            <a:extLst>
              <a:ext uri="{FF2B5EF4-FFF2-40B4-BE49-F238E27FC236}">
                <a16:creationId xmlns:a16="http://schemas.microsoft.com/office/drawing/2014/main" id="{5A85AD53-3E22-4C72-A034-627520D2C9A8}"/>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B89BD1-6B90-408F-947C-F8AF7AB778F6}"/>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grpSp>
        <p:nvGrpSpPr>
          <p:cNvPr id="12" name="Group 11">
            <a:extLst>
              <a:ext uri="{FF2B5EF4-FFF2-40B4-BE49-F238E27FC236}">
                <a16:creationId xmlns:a16="http://schemas.microsoft.com/office/drawing/2014/main" id="{FB6BB60F-9C65-4CFE-8931-C67B5EE3A940}"/>
              </a:ext>
            </a:extLst>
          </p:cNvPr>
          <p:cNvGrpSpPr/>
          <p:nvPr/>
        </p:nvGrpSpPr>
        <p:grpSpPr>
          <a:xfrm>
            <a:off x="6180665" y="3573532"/>
            <a:ext cx="2582334" cy="2878152"/>
            <a:chOff x="6180665" y="3573532"/>
            <a:chExt cx="2582334" cy="2878152"/>
          </a:xfrm>
        </p:grpSpPr>
        <p:sp>
          <p:nvSpPr>
            <p:cNvPr id="15" name="TextBox 14">
              <a:extLst>
                <a:ext uri="{FF2B5EF4-FFF2-40B4-BE49-F238E27FC236}">
                  <a16:creationId xmlns:a16="http://schemas.microsoft.com/office/drawing/2014/main" id="{BCA7AFAD-28BE-46F0-8FDA-7CD8CAE480B5}"/>
                </a:ext>
              </a:extLst>
            </p:cNvPr>
            <p:cNvSpPr txBox="1"/>
            <p:nvPr/>
          </p:nvSpPr>
          <p:spPr>
            <a:xfrm>
              <a:off x="6239932" y="4394200"/>
              <a:ext cx="2523067" cy="1100667"/>
            </a:xfrm>
            <a:prstGeom prst="rect">
              <a:avLst/>
            </a:prstGeom>
            <a:noFill/>
            <a:ln w="12700">
              <a:solidFill>
                <a:schemeClr val="accent2"/>
              </a:solidFill>
            </a:ln>
          </p:spPr>
          <p:txBody>
            <a:bodyPr wrap="square" rtlCol="0" anchor="ctr" anchorCtr="0">
              <a:noAutofit/>
            </a:bodyPr>
            <a:lstStyle/>
            <a:p>
              <a:pPr algn="ctr"/>
              <a:r>
                <a:rPr lang="en-US" dirty="0"/>
                <a:t>compare</a:t>
              </a:r>
            </a:p>
          </p:txBody>
        </p:sp>
        <p:sp>
          <p:nvSpPr>
            <p:cNvPr id="16" name="Arrow: Down 15">
              <a:extLst>
                <a:ext uri="{FF2B5EF4-FFF2-40B4-BE49-F238E27FC236}">
                  <a16:creationId xmlns:a16="http://schemas.microsoft.com/office/drawing/2014/main" id="{250F2FA4-5DC7-493A-801B-F0FB24242336}"/>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C8556-D1CE-4646-BADB-5F4CAFF954D5}"/>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8" name="TextBox 17">
              <a:extLst>
                <a:ext uri="{FF2B5EF4-FFF2-40B4-BE49-F238E27FC236}">
                  <a16:creationId xmlns:a16="http://schemas.microsoft.com/office/drawing/2014/main" id="{EE3BC477-9105-4CC2-907F-6E2B9B37C75C}"/>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sp>
          <p:nvSpPr>
            <p:cNvPr id="19" name="TextBox 18">
              <a:extLst>
                <a:ext uri="{FF2B5EF4-FFF2-40B4-BE49-F238E27FC236}">
                  <a16:creationId xmlns:a16="http://schemas.microsoft.com/office/drawing/2014/main" id="{A60217E7-E666-4240-B818-5C684C4C2747}"/>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20" name="Arrow: Down 19">
              <a:extLst>
                <a:ext uri="{FF2B5EF4-FFF2-40B4-BE49-F238E27FC236}">
                  <a16:creationId xmlns:a16="http://schemas.microsoft.com/office/drawing/2014/main" id="{BFA61DA1-FED9-4D52-A9C8-1ABF4AC74B96}"/>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92B2EE0-8AF6-44A9-99D1-E154FBF54EC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CC37170-7B9B-46DF-B276-E1F5B23F2639}"/>
              </a:ext>
            </a:extLst>
          </p:cNvPr>
          <p:cNvSpPr txBox="1"/>
          <p:nvPr/>
        </p:nvSpPr>
        <p:spPr>
          <a:xfrm>
            <a:off x="6265584" y="2483037"/>
            <a:ext cx="2230349"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 with GJs</a:t>
            </a:r>
          </a:p>
        </p:txBody>
      </p:sp>
    </p:spTree>
    <p:extLst>
      <p:ext uri="{BB962C8B-B14F-4D97-AF65-F5344CB8AC3E}">
        <p14:creationId xmlns:p14="http://schemas.microsoft.com/office/powerpoint/2010/main" val="16016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F68-450A-43CE-8853-6BF0172C7256}"/>
              </a:ext>
            </a:extLst>
          </p:cNvPr>
          <p:cNvSpPr>
            <a:spLocks noGrp="1"/>
          </p:cNvSpPr>
          <p:nvPr>
            <p:ph type="title"/>
          </p:nvPr>
        </p:nvSpPr>
        <p:spPr/>
        <p:txBody>
          <a:bodyPr/>
          <a:lstStyle/>
          <a:p>
            <a:r>
              <a:rPr lang="en-US" dirty="0"/>
              <a:t>What does this explain?</a:t>
            </a:r>
          </a:p>
        </p:txBody>
      </p:sp>
      <p:sp>
        <p:nvSpPr>
          <p:cNvPr id="3" name="Content Placeholder 2">
            <a:extLst>
              <a:ext uri="{FF2B5EF4-FFF2-40B4-BE49-F238E27FC236}">
                <a16:creationId xmlns:a16="http://schemas.microsoft.com/office/drawing/2014/main" id="{ECD27539-5391-49D7-90D4-0C9FD2FA0C7B}"/>
              </a:ext>
            </a:extLst>
          </p:cNvPr>
          <p:cNvSpPr>
            <a:spLocks noGrp="1"/>
          </p:cNvSpPr>
          <p:nvPr>
            <p:ph idx="1"/>
          </p:nvPr>
        </p:nvSpPr>
        <p:spPr/>
        <p:txBody>
          <a:bodyPr/>
          <a:lstStyle/>
          <a:p>
            <a:r>
              <a:rPr lang="en-US" sz="2200" dirty="0"/>
              <a:t>The repeated observation (tadpoles, </a:t>
            </a:r>
            <a:r>
              <a:rPr lang="en-US" sz="2200" dirty="0" err="1"/>
              <a:t>planaria</a:t>
            </a:r>
            <a:r>
              <a:rPr lang="en-US" sz="2200" dirty="0"/>
              <a:t>) that we can control shape by controlling </a:t>
            </a:r>
            <a:r>
              <a:rPr lang="en-US" sz="2200" i="1" dirty="0" err="1"/>
              <a:t>V</a:t>
            </a:r>
            <a:r>
              <a:rPr lang="en-US" sz="2200" baseline="-25000" dirty="0" err="1"/>
              <a:t>mem</a:t>
            </a:r>
            <a:endParaRPr lang="en-US" sz="2200" dirty="0"/>
          </a:p>
          <a:p>
            <a:r>
              <a:rPr lang="en-US" sz="2200" dirty="0"/>
              <a:t>Reimplementation of the same shape repeatedly (deer, crab, Emmons-Bell)</a:t>
            </a:r>
          </a:p>
          <a:p>
            <a:pPr lvl="1"/>
            <a:r>
              <a:rPr lang="en-US" sz="1800" dirty="0"/>
              <a:t>The top level is picking the shape (and remember last year’s shape, even if it’s “wrong”). The lower level is implementing that shape, over and over.</a:t>
            </a:r>
          </a:p>
          <a:p>
            <a:r>
              <a:rPr lang="en-US" sz="2200" dirty="0"/>
              <a:t>Some specific </a:t>
            </a:r>
            <a:r>
              <a:rPr lang="en-US" sz="2200" i="1" dirty="0" err="1"/>
              <a:t>V</a:t>
            </a:r>
            <a:r>
              <a:rPr lang="en-US" sz="2200" baseline="-25000" dirty="0" err="1"/>
              <a:t>mem</a:t>
            </a:r>
            <a:r>
              <a:rPr lang="en-US" sz="2200" dirty="0"/>
              <a:t> patterns (planarian head-tail reversal)</a:t>
            </a:r>
          </a:p>
          <a:p>
            <a:pPr marL="57150" indent="0">
              <a:buNone/>
            </a:pPr>
            <a:endParaRPr lang="en-US" sz="2200" dirty="0"/>
          </a:p>
        </p:txBody>
      </p:sp>
      <p:sp>
        <p:nvSpPr>
          <p:cNvPr id="4" name="Footer Placeholder 3">
            <a:extLst>
              <a:ext uri="{FF2B5EF4-FFF2-40B4-BE49-F238E27FC236}">
                <a16:creationId xmlns:a16="http://schemas.microsoft.com/office/drawing/2014/main" id="{FE354A21-1DF6-405C-B035-67BE80E6ACC5}"/>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1140025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80BF-B5CD-42BD-A055-9BB6E787F4A1}"/>
              </a:ext>
            </a:extLst>
          </p:cNvPr>
          <p:cNvSpPr>
            <a:spLocks noGrp="1"/>
          </p:cNvSpPr>
          <p:nvPr>
            <p:ph type="title"/>
          </p:nvPr>
        </p:nvSpPr>
        <p:spPr/>
        <p:txBody>
          <a:bodyPr/>
          <a:lstStyle/>
          <a:p>
            <a:r>
              <a:rPr lang="en-US" dirty="0"/>
              <a:t>What does this not explain?</a:t>
            </a:r>
          </a:p>
        </p:txBody>
      </p:sp>
      <p:sp>
        <p:nvSpPr>
          <p:cNvPr id="3" name="Content Placeholder 2">
            <a:extLst>
              <a:ext uri="{FF2B5EF4-FFF2-40B4-BE49-F238E27FC236}">
                <a16:creationId xmlns:a16="http://schemas.microsoft.com/office/drawing/2014/main" id="{B316AF7B-64E8-423C-BE34-8DD223A0BCF0}"/>
              </a:ext>
            </a:extLst>
          </p:cNvPr>
          <p:cNvSpPr>
            <a:spLocks noGrp="1"/>
          </p:cNvSpPr>
          <p:nvPr>
            <p:ph idx="1"/>
          </p:nvPr>
        </p:nvSpPr>
        <p:spPr/>
        <p:txBody>
          <a:bodyPr/>
          <a:lstStyle/>
          <a:p>
            <a:r>
              <a:rPr lang="en-US" dirty="0"/>
              <a:t>Where the shape is stored in the deer &amp; crab</a:t>
            </a:r>
          </a:p>
          <a:p>
            <a:r>
              <a:rPr lang="en-US" dirty="0"/>
              <a:t>Why it regenerates after a few years.</a:t>
            </a:r>
          </a:p>
          <a:p>
            <a:r>
              <a:rPr lang="en-US" dirty="0"/>
              <a:t>Most of the implementation details </a:t>
            </a:r>
            <a:r>
              <a:rPr lang="en-US" dirty="0">
                <a:sym typeface="Wingdings" panose="05000000000000000000" pitchFamily="2" charset="2"/>
              </a:rPr>
              <a:t></a:t>
            </a:r>
          </a:p>
          <a:p>
            <a:pPr lvl="1"/>
            <a:r>
              <a:rPr lang="en-US" dirty="0">
                <a:sym typeface="Wingdings" panose="05000000000000000000" pitchFamily="2" charset="2"/>
              </a:rPr>
              <a:t>and speaking of which…</a:t>
            </a:r>
            <a:endParaRPr lang="en-US" dirty="0"/>
          </a:p>
        </p:txBody>
      </p:sp>
      <p:sp>
        <p:nvSpPr>
          <p:cNvPr id="4" name="Footer Placeholder 3">
            <a:extLst>
              <a:ext uri="{FF2B5EF4-FFF2-40B4-BE49-F238E27FC236}">
                <a16:creationId xmlns:a16="http://schemas.microsoft.com/office/drawing/2014/main" id="{B53133BF-2F18-4CAF-8619-F77FEBA75532}"/>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17241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3B3B-53AF-402E-850F-0566743BFC3D}"/>
              </a:ext>
            </a:extLst>
          </p:cNvPr>
          <p:cNvSpPr>
            <a:spLocks noGrp="1"/>
          </p:cNvSpPr>
          <p:nvPr>
            <p:ph type="title"/>
          </p:nvPr>
        </p:nvSpPr>
        <p:spPr/>
        <p:txBody>
          <a:bodyPr/>
          <a:lstStyle/>
          <a:p>
            <a:r>
              <a:rPr lang="en-US" dirty="0"/>
              <a:t>Regenerative medicine</a:t>
            </a:r>
          </a:p>
        </p:txBody>
      </p:sp>
      <p:sp>
        <p:nvSpPr>
          <p:cNvPr id="3" name="Content Placeholder 2">
            <a:extLst>
              <a:ext uri="{FF2B5EF4-FFF2-40B4-BE49-F238E27FC236}">
                <a16:creationId xmlns:a16="http://schemas.microsoft.com/office/drawing/2014/main" id="{32DFAD6C-3B46-40B7-81EA-BF2553E173B8}"/>
              </a:ext>
            </a:extLst>
          </p:cNvPr>
          <p:cNvSpPr>
            <a:spLocks noGrp="1"/>
          </p:cNvSpPr>
          <p:nvPr>
            <p:ph idx="1"/>
          </p:nvPr>
        </p:nvSpPr>
        <p:spPr>
          <a:xfrm>
            <a:off x="304797" y="1676400"/>
            <a:ext cx="8458200" cy="4419600"/>
          </a:xfrm>
        </p:spPr>
        <p:txBody>
          <a:bodyPr/>
          <a:lstStyle/>
          <a:p>
            <a:r>
              <a:rPr lang="en-US" dirty="0"/>
              <a:t>Various diseases are best treated with organ transplants</a:t>
            </a:r>
          </a:p>
          <a:p>
            <a:pPr lvl="1">
              <a:spcBef>
                <a:spcPts val="0"/>
              </a:spcBef>
            </a:pPr>
            <a:r>
              <a:rPr lang="en-US" dirty="0"/>
              <a:t>Kidney transplants for diabetes</a:t>
            </a:r>
          </a:p>
          <a:p>
            <a:pPr lvl="1">
              <a:spcBef>
                <a:spcPts val="0"/>
              </a:spcBef>
            </a:pPr>
            <a:r>
              <a:rPr lang="en-US" dirty="0"/>
              <a:t>Liver (cirrhosis, hepatitis)</a:t>
            </a:r>
          </a:p>
          <a:p>
            <a:pPr lvl="1">
              <a:spcBef>
                <a:spcPts val="0"/>
              </a:spcBef>
            </a:pPr>
            <a:r>
              <a:rPr lang="en-US" dirty="0"/>
              <a:t>Heart (various heart diseases)</a:t>
            </a:r>
          </a:p>
          <a:p>
            <a:r>
              <a:rPr lang="en-US" dirty="0"/>
              <a:t>Organ transplants have problems</a:t>
            </a:r>
          </a:p>
          <a:p>
            <a:pPr lvl="1">
              <a:spcBef>
                <a:spcPts val="0"/>
              </a:spcBef>
            </a:pPr>
            <a:r>
              <a:rPr lang="en-US" dirty="0"/>
              <a:t>Typically far more requestors than available organs</a:t>
            </a:r>
          </a:p>
          <a:p>
            <a:pPr lvl="1">
              <a:spcBef>
                <a:spcPts val="0"/>
              </a:spcBef>
            </a:pPr>
            <a:r>
              <a:rPr lang="en-US" dirty="0"/>
              <a:t>Rejection is a constant problem</a:t>
            </a:r>
          </a:p>
          <a:p>
            <a:pPr lvl="1">
              <a:spcBef>
                <a:spcPts val="0"/>
              </a:spcBef>
            </a:pPr>
            <a:r>
              <a:rPr lang="en-US" dirty="0"/>
              <a:t>A lifetime of immune-suppressant drugs is no picnic</a:t>
            </a:r>
          </a:p>
          <a:p>
            <a:r>
              <a:rPr lang="en-US" dirty="0"/>
              <a:t>Is there a better way?</a:t>
            </a:r>
          </a:p>
          <a:p>
            <a:pPr lvl="1">
              <a:spcBef>
                <a:spcPts val="0"/>
              </a:spcBef>
            </a:pPr>
            <a:r>
              <a:rPr lang="en-US" dirty="0"/>
              <a:t>Regenerative medicine</a:t>
            </a:r>
          </a:p>
          <a:p>
            <a:endParaRPr lang="en-US" dirty="0"/>
          </a:p>
        </p:txBody>
      </p:sp>
      <p:sp>
        <p:nvSpPr>
          <p:cNvPr id="4" name="Footer Placeholder 3">
            <a:extLst>
              <a:ext uri="{FF2B5EF4-FFF2-40B4-BE49-F238E27FC236}">
                <a16:creationId xmlns:a16="http://schemas.microsoft.com/office/drawing/2014/main" id="{A93A2ECF-2E34-4E5E-88B0-CAA6C546F6EA}"/>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336929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6663-8411-4FD4-9C6E-CF705F62F64D}"/>
              </a:ext>
            </a:extLst>
          </p:cNvPr>
          <p:cNvSpPr>
            <a:spLocks noGrp="1"/>
          </p:cNvSpPr>
          <p:nvPr>
            <p:ph type="title"/>
          </p:nvPr>
        </p:nvSpPr>
        <p:spPr/>
        <p:txBody>
          <a:bodyPr/>
          <a:lstStyle/>
          <a:p>
            <a:r>
              <a:rPr lang="en-US" dirty="0"/>
              <a:t>Hypothesis #1, again</a:t>
            </a:r>
          </a:p>
        </p:txBody>
      </p:sp>
      <p:sp>
        <p:nvSpPr>
          <p:cNvPr id="3" name="Content Placeholder 2">
            <a:extLst>
              <a:ext uri="{FF2B5EF4-FFF2-40B4-BE49-F238E27FC236}">
                <a16:creationId xmlns:a16="http://schemas.microsoft.com/office/drawing/2014/main" id="{F2B4CCE1-8468-4C28-8A52-87B84F47AC41}"/>
              </a:ext>
            </a:extLst>
          </p:cNvPr>
          <p:cNvSpPr>
            <a:spLocks noGrp="1"/>
          </p:cNvSpPr>
          <p:nvPr>
            <p:ph idx="1"/>
          </p:nvPr>
        </p:nvSpPr>
        <p:spPr/>
        <p:txBody>
          <a:bodyPr/>
          <a:lstStyle/>
          <a:p>
            <a:r>
              <a:rPr lang="en-US" sz="2400" dirty="0"/>
              <a:t>What if:</a:t>
            </a:r>
          </a:p>
          <a:p>
            <a:pPr lvl="1">
              <a:spcBef>
                <a:spcPts val="0"/>
              </a:spcBef>
            </a:pPr>
            <a:r>
              <a:rPr lang="en-US" sz="2000" dirty="0"/>
              <a:t>There is an explicit set of growth rules stored in the DNA</a:t>
            </a:r>
          </a:p>
          <a:p>
            <a:pPr lvl="1">
              <a:spcBef>
                <a:spcPts val="0"/>
              </a:spcBef>
            </a:pPr>
            <a:r>
              <a:rPr lang="en-US" sz="2000" dirty="0"/>
              <a:t>The injuries during growth </a:t>
            </a:r>
            <a:r>
              <a:rPr lang="en-US" sz="2000" i="1" dirty="0"/>
              <a:t>change the growth rules</a:t>
            </a:r>
            <a:r>
              <a:rPr lang="en-US" sz="2000" dirty="0"/>
              <a:t>, leading to a new end result</a:t>
            </a:r>
          </a:p>
          <a:p>
            <a:pPr lvl="1">
              <a:spcBef>
                <a:spcPts val="0"/>
              </a:spcBef>
            </a:pPr>
            <a:r>
              <a:rPr lang="en-US" sz="2000" dirty="0"/>
              <a:t>When we regrow again, the changed rules then merely produce the same result over and over again</a:t>
            </a:r>
          </a:p>
          <a:p>
            <a:r>
              <a:rPr lang="en-US" sz="2400" dirty="0"/>
              <a:t>Is that reasonable?</a:t>
            </a:r>
          </a:p>
          <a:p>
            <a:pPr lvl="1">
              <a:spcBef>
                <a:spcPts val="0"/>
              </a:spcBef>
            </a:pPr>
            <a:r>
              <a:rPr lang="en-US" sz="2000" dirty="0"/>
              <a:t>Physical injuries do not really mutate DNA; they just mechanically break (e.g.,) bones</a:t>
            </a:r>
          </a:p>
          <a:p>
            <a:pPr lvl="1">
              <a:spcBef>
                <a:spcPts val="0"/>
              </a:spcBef>
            </a:pPr>
            <a:r>
              <a:rPr lang="en-US" sz="2000" dirty="0"/>
              <a:t>It is not reasonable to believe that, in future years, a little machine inside the organism somehow breaks their crushers again, at just the right time, the newly-correct shape</a:t>
            </a:r>
          </a:p>
          <a:p>
            <a:pPr>
              <a:spcBef>
                <a:spcPts val="0"/>
              </a:spcBef>
            </a:pPr>
            <a:r>
              <a:rPr lang="en-US" sz="2400" dirty="0"/>
              <a:t>So let’s look at another piece of data</a:t>
            </a:r>
          </a:p>
          <a:p>
            <a:endParaRPr lang="en-US" dirty="0"/>
          </a:p>
        </p:txBody>
      </p:sp>
      <p:sp>
        <p:nvSpPr>
          <p:cNvPr id="4" name="Footer Placeholder 3">
            <a:extLst>
              <a:ext uri="{FF2B5EF4-FFF2-40B4-BE49-F238E27FC236}">
                <a16:creationId xmlns:a16="http://schemas.microsoft.com/office/drawing/2014/main" id="{6DD151E7-C25A-43C0-ACA8-2D5A5C83CBCD}"/>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42887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AF6B-3F52-46E6-90A1-776C677E339E}"/>
              </a:ext>
            </a:extLst>
          </p:cNvPr>
          <p:cNvSpPr>
            <a:spLocks noGrp="1"/>
          </p:cNvSpPr>
          <p:nvPr>
            <p:ph type="title"/>
          </p:nvPr>
        </p:nvSpPr>
        <p:spPr>
          <a:xfrm>
            <a:off x="474131" y="304800"/>
            <a:ext cx="8348133" cy="1143000"/>
          </a:xfrm>
        </p:spPr>
        <p:txBody>
          <a:bodyPr/>
          <a:lstStyle/>
          <a:p>
            <a:r>
              <a:rPr lang="en-US" dirty="0"/>
              <a:t>Why are good theories hard to find?</a:t>
            </a:r>
          </a:p>
        </p:txBody>
      </p:sp>
      <p:sp>
        <p:nvSpPr>
          <p:cNvPr id="3" name="Content Placeholder 2">
            <a:extLst>
              <a:ext uri="{FF2B5EF4-FFF2-40B4-BE49-F238E27FC236}">
                <a16:creationId xmlns:a16="http://schemas.microsoft.com/office/drawing/2014/main" id="{EA3FB3EB-F299-425E-B814-CE19CE29F7D2}"/>
              </a:ext>
            </a:extLst>
          </p:cNvPr>
          <p:cNvSpPr>
            <a:spLocks noGrp="1"/>
          </p:cNvSpPr>
          <p:nvPr>
            <p:ph idx="1"/>
          </p:nvPr>
        </p:nvSpPr>
        <p:spPr>
          <a:xfrm>
            <a:off x="685800" y="1126067"/>
            <a:ext cx="7772400" cy="5359404"/>
          </a:xfrm>
        </p:spPr>
        <p:txBody>
          <a:bodyPr/>
          <a:lstStyle/>
          <a:p>
            <a:r>
              <a:rPr lang="en-US" sz="2400" dirty="0"/>
              <a:t>Why is it hard to come up with good theories?</a:t>
            </a:r>
          </a:p>
          <a:p>
            <a:pPr lvl="1">
              <a:spcBef>
                <a:spcPts val="0"/>
              </a:spcBef>
            </a:pPr>
            <a:r>
              <a:rPr lang="en-US" sz="2000" dirty="0"/>
              <a:t>you can’t hit what you can’t see</a:t>
            </a:r>
          </a:p>
          <a:p>
            <a:pPr lvl="1">
              <a:spcBef>
                <a:spcPts val="0"/>
              </a:spcBef>
            </a:pPr>
            <a:r>
              <a:rPr lang="en-US" sz="2000" dirty="0"/>
              <a:t>it’s hard to explain what you can’t dissect</a:t>
            </a:r>
          </a:p>
          <a:p>
            <a:r>
              <a:rPr lang="en-US" sz="2400" dirty="0"/>
              <a:t>Classic technique in biology:</a:t>
            </a:r>
          </a:p>
          <a:p>
            <a:pPr lvl="1">
              <a:spcBef>
                <a:spcPts val="0"/>
              </a:spcBef>
            </a:pPr>
            <a:r>
              <a:rPr lang="en-US" sz="2000" dirty="0"/>
              <a:t>kill a specimen</a:t>
            </a:r>
          </a:p>
          <a:p>
            <a:pPr lvl="1">
              <a:spcBef>
                <a:spcPts val="0"/>
              </a:spcBef>
            </a:pPr>
            <a:r>
              <a:rPr lang="en-US" sz="2000" dirty="0"/>
              <a:t>examine it under a microscope</a:t>
            </a:r>
          </a:p>
          <a:p>
            <a:pPr lvl="1">
              <a:spcBef>
                <a:spcPts val="0"/>
              </a:spcBef>
            </a:pPr>
            <a:r>
              <a:rPr lang="en-US" sz="2000" dirty="0"/>
              <a:t>Doesn’t work for bioelectricity</a:t>
            </a:r>
          </a:p>
          <a:p>
            <a:r>
              <a:rPr lang="en-US" sz="2400" dirty="0"/>
              <a:t>Consider a bioelectric memory cell</a:t>
            </a:r>
          </a:p>
          <a:p>
            <a:pPr lvl="1">
              <a:spcBef>
                <a:spcPts val="0"/>
              </a:spcBef>
            </a:pPr>
            <a:r>
              <a:rPr lang="en-US" sz="2000" dirty="0"/>
              <a:t>Can store either a 0 or a 1</a:t>
            </a:r>
          </a:p>
          <a:p>
            <a:pPr lvl="1">
              <a:spcBef>
                <a:spcPts val="0"/>
              </a:spcBef>
            </a:pPr>
            <a:r>
              <a:rPr lang="en-US" sz="2000" dirty="0"/>
              <a:t>The basic parts of the cell are identical either way</a:t>
            </a:r>
          </a:p>
          <a:p>
            <a:pPr lvl="1">
              <a:spcBef>
                <a:spcPts val="0"/>
              </a:spcBef>
            </a:pPr>
            <a:r>
              <a:rPr lang="en-US" sz="2000" dirty="0"/>
              <a:t>The only difference is the electricity, which you don’t see under a microscope</a:t>
            </a:r>
          </a:p>
          <a:p>
            <a:r>
              <a:rPr lang="en-US" sz="2400" dirty="0"/>
              <a:t>Measurement techniques are improving</a:t>
            </a:r>
          </a:p>
          <a:p>
            <a:pPr lvl="1">
              <a:spcBef>
                <a:spcPts val="0"/>
              </a:spcBef>
            </a:pPr>
            <a:r>
              <a:rPr lang="en-US" sz="2000" dirty="0"/>
              <a:t>but need much more improvement still</a:t>
            </a:r>
          </a:p>
          <a:p>
            <a:pPr lvl="1">
              <a:spcBef>
                <a:spcPts val="0"/>
              </a:spcBef>
            </a:pPr>
            <a:r>
              <a:rPr lang="en-US" sz="2000" dirty="0"/>
              <a:t>killing a cell destroys its bioelectrical state</a:t>
            </a:r>
          </a:p>
        </p:txBody>
      </p:sp>
      <p:sp>
        <p:nvSpPr>
          <p:cNvPr id="4" name="Footer Placeholder 3">
            <a:extLst>
              <a:ext uri="{FF2B5EF4-FFF2-40B4-BE49-F238E27FC236}">
                <a16:creationId xmlns:a16="http://schemas.microsoft.com/office/drawing/2014/main" id="{9C779497-43EB-4169-9BB7-6DDB9C71141E}"/>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323111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458-078A-4209-932A-19A64ACAC12C}"/>
              </a:ext>
            </a:extLst>
          </p:cNvPr>
          <p:cNvSpPr>
            <a:spLocks noGrp="1"/>
          </p:cNvSpPr>
          <p:nvPr>
            <p:ph type="title"/>
          </p:nvPr>
        </p:nvSpPr>
        <p:spPr/>
        <p:txBody>
          <a:bodyPr/>
          <a:lstStyle/>
          <a:p>
            <a:r>
              <a:rPr lang="en-US" dirty="0"/>
              <a:t>Divide and conquer</a:t>
            </a:r>
          </a:p>
        </p:txBody>
      </p:sp>
      <p:sp>
        <p:nvSpPr>
          <p:cNvPr id="3" name="Content Placeholder 2">
            <a:extLst>
              <a:ext uri="{FF2B5EF4-FFF2-40B4-BE49-F238E27FC236}">
                <a16:creationId xmlns:a16="http://schemas.microsoft.com/office/drawing/2014/main" id="{96F8CF53-B757-408C-B64B-AC7377E59A82}"/>
              </a:ext>
            </a:extLst>
          </p:cNvPr>
          <p:cNvSpPr>
            <a:spLocks noGrp="1"/>
          </p:cNvSpPr>
          <p:nvPr>
            <p:ph idx="1"/>
          </p:nvPr>
        </p:nvSpPr>
        <p:spPr/>
        <p:txBody>
          <a:bodyPr/>
          <a:lstStyle/>
          <a:p>
            <a:r>
              <a:rPr lang="en-US" dirty="0"/>
              <a:t>GJs allow cells to communicate when needed</a:t>
            </a:r>
          </a:p>
          <a:p>
            <a:pPr lvl="1">
              <a:spcBef>
                <a:spcPts val="0"/>
              </a:spcBef>
            </a:pPr>
            <a:r>
              <a:rPr lang="en-US" dirty="0"/>
              <a:t>to decide where your eyes are and where your nose is</a:t>
            </a:r>
          </a:p>
          <a:p>
            <a:r>
              <a:rPr lang="en-US" dirty="0"/>
              <a:t>Once that’s done, we can turn off some GJs</a:t>
            </a:r>
          </a:p>
          <a:p>
            <a:pPr lvl="1">
              <a:spcBef>
                <a:spcPts val="0"/>
              </a:spcBef>
            </a:pPr>
            <a:r>
              <a:rPr lang="en-US" dirty="0"/>
              <a:t>thus create smaller, independent subnetworks</a:t>
            </a:r>
          </a:p>
          <a:p>
            <a:pPr lvl="1">
              <a:spcBef>
                <a:spcPts val="0"/>
              </a:spcBef>
            </a:pPr>
            <a:r>
              <a:rPr lang="en-US" dirty="0"/>
              <a:t>now decide where your retina is vs. your iris</a:t>
            </a:r>
          </a:p>
          <a:p>
            <a:pPr lvl="1">
              <a:spcBef>
                <a:spcPts val="0"/>
              </a:spcBef>
            </a:pPr>
            <a:r>
              <a:rPr lang="en-US" dirty="0"/>
              <a:t>and septum vs. nose hair</a:t>
            </a:r>
          </a:p>
          <a:p>
            <a:r>
              <a:rPr lang="en-US" dirty="0"/>
              <a:t>I.e., solve a huge problem by divide and conquer.</a:t>
            </a:r>
          </a:p>
        </p:txBody>
      </p:sp>
      <p:sp>
        <p:nvSpPr>
          <p:cNvPr id="4" name="Footer Placeholder 3">
            <a:extLst>
              <a:ext uri="{FF2B5EF4-FFF2-40B4-BE49-F238E27FC236}">
                <a16:creationId xmlns:a16="http://schemas.microsoft.com/office/drawing/2014/main" id="{2ADEC6EC-20D8-4728-A7E5-E5D8959B6342}"/>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13560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F2A59-74B4-4546-B1FA-4E0E870BA685}"/>
              </a:ext>
            </a:extLst>
          </p:cNvPr>
          <p:cNvSpPr>
            <a:spLocks noGrp="1"/>
          </p:cNvSpPr>
          <p:nvPr>
            <p:ph idx="1"/>
          </p:nvPr>
        </p:nvSpPr>
        <p:spPr>
          <a:xfrm>
            <a:off x="2751662" y="812800"/>
            <a:ext cx="6273800" cy="4419600"/>
          </a:xfrm>
        </p:spPr>
        <p:txBody>
          <a:bodyPr/>
          <a:lstStyle/>
          <a:p>
            <a:r>
              <a:rPr lang="en-US" sz="2400" dirty="0"/>
              <a:t>There are feedbacks between the electrical and chemical networks</a:t>
            </a:r>
          </a:p>
          <a:p>
            <a:pPr lvl="1">
              <a:spcBef>
                <a:spcPts val="0"/>
              </a:spcBef>
            </a:pPr>
            <a:r>
              <a:rPr lang="en-US" sz="2000" dirty="0"/>
              <a:t>Cell voltage can turn on/off GJs, which pass ions</a:t>
            </a:r>
          </a:p>
          <a:p>
            <a:pPr lvl="1">
              <a:spcBef>
                <a:spcPts val="0"/>
              </a:spcBef>
            </a:pPr>
            <a:r>
              <a:rPr lang="en-US" sz="2000" dirty="0"/>
              <a:t>Ions can control ion channels, which control voltage; or can activate TFs</a:t>
            </a:r>
          </a:p>
          <a:p>
            <a:r>
              <a:rPr lang="en-US" sz="2400" dirty="0"/>
              <a:t>The feedback system can create patterns of ions and </a:t>
            </a:r>
            <a:r>
              <a:rPr lang="en-US" sz="2400" i="1" dirty="0"/>
              <a:t>V</a:t>
            </a:r>
            <a:endParaRPr lang="en-US" sz="2400" dirty="0"/>
          </a:p>
          <a:p>
            <a:pPr lvl="1">
              <a:spcBef>
                <a:spcPts val="0"/>
              </a:spcBef>
            </a:pPr>
            <a:r>
              <a:rPr lang="en-US" sz="2000" dirty="0"/>
              <a:t>very like reaction-diffusion</a:t>
            </a:r>
          </a:p>
          <a:p>
            <a:pPr lvl="1">
              <a:spcBef>
                <a:spcPts val="0"/>
              </a:spcBef>
            </a:pPr>
            <a:r>
              <a:rPr lang="en-US" sz="2000" dirty="0"/>
              <a:t>called </a:t>
            </a:r>
            <a:r>
              <a:rPr lang="en-US" sz="2000" i="1" dirty="0"/>
              <a:t>gating-</a:t>
            </a:r>
            <a:r>
              <a:rPr lang="en-US" sz="2000" i="1" dirty="0" err="1"/>
              <a:t>electrodiffusion</a:t>
            </a:r>
            <a:endParaRPr lang="en-US" sz="2000" i="1" dirty="0"/>
          </a:p>
          <a:p>
            <a:pPr>
              <a:spcBef>
                <a:spcPts val="0"/>
              </a:spcBef>
            </a:pPr>
            <a:r>
              <a:rPr lang="en-US" sz="2400" dirty="0"/>
              <a:t>See</a:t>
            </a:r>
            <a:r>
              <a:rPr lang="en-US" sz="2400" i="1" dirty="0"/>
              <a:t> The Chemical Basis of Morphogenesis</a:t>
            </a:r>
            <a:r>
              <a:rPr lang="en-US" sz="2400" dirty="0"/>
              <a:t>, Alan Turing 1952</a:t>
            </a:r>
          </a:p>
          <a:p>
            <a:pPr lvl="1">
              <a:spcBef>
                <a:spcPts val="0"/>
              </a:spcBef>
            </a:pPr>
            <a:r>
              <a:rPr lang="en-US" sz="2000" dirty="0"/>
              <a:t>Or Wikipedia</a:t>
            </a:r>
          </a:p>
        </p:txBody>
      </p:sp>
      <p:sp>
        <p:nvSpPr>
          <p:cNvPr id="4" name="Footer Placeholder 3">
            <a:extLst>
              <a:ext uri="{FF2B5EF4-FFF2-40B4-BE49-F238E27FC236}">
                <a16:creationId xmlns:a16="http://schemas.microsoft.com/office/drawing/2014/main" id="{B88E0F01-829A-49B4-B914-BDE1FF1DFF72}"/>
              </a:ext>
            </a:extLst>
          </p:cNvPr>
          <p:cNvSpPr>
            <a:spLocks noGrp="1"/>
          </p:cNvSpPr>
          <p:nvPr>
            <p:ph type="ftr" sz="quarter" idx="11"/>
          </p:nvPr>
        </p:nvSpPr>
        <p:spPr/>
        <p:txBody>
          <a:bodyPr/>
          <a:lstStyle/>
          <a:p>
            <a:pPr>
              <a:defRPr/>
            </a:pPr>
            <a:r>
              <a:rPr lang="en-US" dirty="0"/>
              <a:t>Bioelectricity Joel Grodstein</a:t>
            </a:r>
          </a:p>
        </p:txBody>
      </p:sp>
      <p:sp>
        <p:nvSpPr>
          <p:cNvPr id="5" name="Rectangle: Rounded Corners 4">
            <a:extLst>
              <a:ext uri="{FF2B5EF4-FFF2-40B4-BE49-F238E27FC236}">
                <a16:creationId xmlns:a16="http://schemas.microsoft.com/office/drawing/2014/main" id="{BBDF468D-8D40-4592-A863-692019989473}"/>
              </a:ext>
            </a:extLst>
          </p:cNvPr>
          <p:cNvSpPr/>
          <p:nvPr/>
        </p:nvSpPr>
        <p:spPr>
          <a:xfrm>
            <a:off x="215899" y="228599"/>
            <a:ext cx="1955800" cy="17779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r>
              <a:rPr lang="en-US" dirty="0">
                <a:solidFill>
                  <a:schemeClr val="accent2"/>
                </a:solidFill>
              </a:rPr>
              <a:t>Cell #1, </a:t>
            </a:r>
            <a:r>
              <a:rPr lang="en-US" i="1" dirty="0">
                <a:solidFill>
                  <a:schemeClr val="accent2"/>
                </a:solidFill>
              </a:rPr>
              <a:t>V</a:t>
            </a:r>
            <a:r>
              <a:rPr lang="en-US" baseline="-25000" dirty="0">
                <a:solidFill>
                  <a:schemeClr val="accent2"/>
                </a:solidFill>
              </a:rPr>
              <a:t>1</a:t>
            </a:r>
            <a:endParaRPr lang="en-US" dirty="0">
              <a:solidFill>
                <a:schemeClr val="accent2"/>
              </a:solidFill>
            </a:endParaRPr>
          </a:p>
        </p:txBody>
      </p:sp>
      <p:sp>
        <p:nvSpPr>
          <p:cNvPr id="6" name="Rectangle: Rounded Corners 5">
            <a:extLst>
              <a:ext uri="{FF2B5EF4-FFF2-40B4-BE49-F238E27FC236}">
                <a16:creationId xmlns:a16="http://schemas.microsoft.com/office/drawing/2014/main" id="{E0E72A4D-40BD-410A-A67D-D776B55213D5}"/>
              </a:ext>
            </a:extLst>
          </p:cNvPr>
          <p:cNvSpPr/>
          <p:nvPr/>
        </p:nvSpPr>
        <p:spPr>
          <a:xfrm>
            <a:off x="215899" y="2319866"/>
            <a:ext cx="1955800" cy="17779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b" anchorCtr="0"/>
          <a:lstStyle/>
          <a:p>
            <a:r>
              <a:rPr lang="en-US" dirty="0">
                <a:solidFill>
                  <a:schemeClr val="accent2"/>
                </a:solidFill>
              </a:rPr>
              <a:t>Cell #2, </a:t>
            </a:r>
            <a:r>
              <a:rPr lang="en-US" i="1" dirty="0">
                <a:solidFill>
                  <a:schemeClr val="accent2"/>
                </a:solidFill>
              </a:rPr>
              <a:t>V</a:t>
            </a:r>
            <a:r>
              <a:rPr lang="en-US" baseline="-25000" dirty="0">
                <a:solidFill>
                  <a:schemeClr val="accent2"/>
                </a:solidFill>
              </a:rPr>
              <a:t>2</a:t>
            </a:r>
            <a:endParaRPr lang="en-US" dirty="0">
              <a:solidFill>
                <a:schemeClr val="accent2"/>
              </a:solidFill>
            </a:endParaRPr>
          </a:p>
        </p:txBody>
      </p:sp>
      <p:cxnSp>
        <p:nvCxnSpPr>
          <p:cNvPr id="8" name="Straight Connector 7">
            <a:extLst>
              <a:ext uri="{FF2B5EF4-FFF2-40B4-BE49-F238E27FC236}">
                <a16:creationId xmlns:a16="http://schemas.microsoft.com/office/drawing/2014/main" id="{A50C9831-15F8-4112-8B60-E23CE4B6128F}"/>
              </a:ext>
            </a:extLst>
          </p:cNvPr>
          <p:cNvCxnSpPr/>
          <p:nvPr/>
        </p:nvCxnSpPr>
        <p:spPr>
          <a:xfrm>
            <a:off x="990600" y="2002367"/>
            <a:ext cx="0" cy="330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9FA24C-66CB-4AF3-A5A1-640173729BDE}"/>
              </a:ext>
            </a:extLst>
          </p:cNvPr>
          <p:cNvCxnSpPr/>
          <p:nvPr/>
        </p:nvCxnSpPr>
        <p:spPr>
          <a:xfrm>
            <a:off x="1337734" y="2002367"/>
            <a:ext cx="0" cy="330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4BA1487-D2B8-4C8E-8BA2-B95963756A24}"/>
              </a:ext>
            </a:extLst>
          </p:cNvPr>
          <p:cNvSpPr/>
          <p:nvPr/>
        </p:nvSpPr>
        <p:spPr>
          <a:xfrm>
            <a:off x="1024468" y="1862667"/>
            <a:ext cx="301752"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24963-A05C-43E1-97CE-081649E0E7D0}"/>
              </a:ext>
            </a:extLst>
          </p:cNvPr>
          <p:cNvSpPr/>
          <p:nvPr/>
        </p:nvSpPr>
        <p:spPr>
          <a:xfrm>
            <a:off x="1024467" y="1320800"/>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CE4AA-CD05-49AB-9321-6A6FFB3B1A72}"/>
              </a:ext>
            </a:extLst>
          </p:cNvPr>
          <p:cNvSpPr/>
          <p:nvPr/>
        </p:nvSpPr>
        <p:spPr>
          <a:xfrm>
            <a:off x="1617134" y="1549403"/>
            <a:ext cx="169333"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upload.wikimedia.org/wikipedia/commons/thumb/a/a4/Giant_Pufferfish_skin_pattern_detail.jpg/220px-Giant_Pufferfish_skin_pattern_detail.jpg">
            <a:extLst>
              <a:ext uri="{FF2B5EF4-FFF2-40B4-BE49-F238E27FC236}">
                <a16:creationId xmlns:a16="http://schemas.microsoft.com/office/drawing/2014/main" id="{9426E033-702A-4AB4-9DC7-78D11455B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4328583"/>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3" name="Double Bracket 12">
            <a:extLst>
              <a:ext uri="{FF2B5EF4-FFF2-40B4-BE49-F238E27FC236}">
                <a16:creationId xmlns:a16="http://schemas.microsoft.com/office/drawing/2014/main" id="{76430995-8BAC-43A0-BF1D-37CC12579DA1}"/>
              </a:ext>
            </a:extLst>
          </p:cNvPr>
          <p:cNvSpPr/>
          <p:nvPr/>
        </p:nvSpPr>
        <p:spPr>
          <a:xfrm rot="16200000">
            <a:off x="2034114" y="772582"/>
            <a:ext cx="292100" cy="372533"/>
          </a:xfrm>
          <a:prstGeom prst="bracketPair">
            <a:avLst/>
          </a:prstGeom>
          <a:solidFill>
            <a:schemeClr val="bg1"/>
          </a:solidFill>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Double Bracket 14">
            <a:extLst>
              <a:ext uri="{FF2B5EF4-FFF2-40B4-BE49-F238E27FC236}">
                <a16:creationId xmlns:a16="http://schemas.microsoft.com/office/drawing/2014/main" id="{4646A455-CC09-49E2-95A1-99CC17D49045}"/>
              </a:ext>
            </a:extLst>
          </p:cNvPr>
          <p:cNvSpPr/>
          <p:nvPr/>
        </p:nvSpPr>
        <p:spPr>
          <a:xfrm rot="16200000">
            <a:off x="2034112" y="3007786"/>
            <a:ext cx="292100" cy="372533"/>
          </a:xfrm>
          <a:prstGeom prst="bracketPair">
            <a:avLst/>
          </a:prstGeom>
          <a:solidFill>
            <a:schemeClr val="bg1"/>
          </a:solidFill>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3F2AE07-2F04-40ED-83D4-9B4B52499793}"/>
              </a:ext>
            </a:extLst>
          </p:cNvPr>
          <p:cNvCxnSpPr>
            <a:cxnSpLocks/>
          </p:cNvCxnSpPr>
          <p:nvPr/>
        </p:nvCxnSpPr>
        <p:spPr>
          <a:xfrm flipH="1">
            <a:off x="1464733" y="1811867"/>
            <a:ext cx="1684867"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CA7609-1FC7-4830-AB1F-C5BEA0A9884C}"/>
              </a:ext>
            </a:extLst>
          </p:cNvPr>
          <p:cNvCxnSpPr>
            <a:cxnSpLocks/>
          </p:cNvCxnSpPr>
          <p:nvPr/>
        </p:nvCxnSpPr>
        <p:spPr>
          <a:xfrm>
            <a:off x="1244600" y="3098800"/>
            <a:ext cx="643467"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3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 0 L 0 0.25 E" pathEditMode="relative" ptsTypes="">
                                      <p:cBhvr>
                                        <p:cTn id="16" dur="2000" fill="hold"/>
                                        <p:tgtEl>
                                          <p:spTgt spid="1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E527-4DB3-4DB8-AACD-AF73084597A7}"/>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4430FB86-67F8-40A4-BCED-45CFE6AB4308}"/>
              </a:ext>
            </a:extLst>
          </p:cNvPr>
          <p:cNvSpPr>
            <a:spLocks noGrp="1"/>
          </p:cNvSpPr>
          <p:nvPr>
            <p:ph idx="1"/>
          </p:nvPr>
        </p:nvSpPr>
        <p:spPr>
          <a:xfrm>
            <a:off x="685800" y="1430863"/>
            <a:ext cx="7772400" cy="4724404"/>
          </a:xfrm>
        </p:spPr>
        <p:txBody>
          <a:bodyPr/>
          <a:lstStyle/>
          <a:p>
            <a:r>
              <a:rPr lang="en-US" sz="2000" dirty="0"/>
              <a:t>Morphogenesis is a multi-step process</a:t>
            </a:r>
          </a:p>
          <a:p>
            <a:r>
              <a:rPr lang="en-US" sz="2000" dirty="0"/>
              <a:t>Step 1: DNA specifies a target shape that is then (at least in deer) stored elsewhere</a:t>
            </a:r>
          </a:p>
          <a:p>
            <a:r>
              <a:rPr lang="en-US" sz="2000" dirty="0"/>
              <a:t>Step 2: regeneration aims for the stored shape</a:t>
            </a:r>
          </a:p>
          <a:p>
            <a:pPr lvl="1">
              <a:spcBef>
                <a:spcPts val="0"/>
              </a:spcBef>
            </a:pPr>
            <a:r>
              <a:rPr lang="en-US" sz="1800" dirty="0"/>
              <a:t>but what is that format?</a:t>
            </a:r>
          </a:p>
          <a:p>
            <a:pPr lvl="1">
              <a:spcBef>
                <a:spcPts val="0"/>
              </a:spcBef>
            </a:pPr>
            <a:r>
              <a:rPr lang="en-US" sz="1800" i="1" dirty="0"/>
              <a:t>Suggestion: a pattern of </a:t>
            </a:r>
            <a:r>
              <a:rPr lang="en-US" sz="1800" i="1" dirty="0" err="1"/>
              <a:t>V</a:t>
            </a:r>
            <a:r>
              <a:rPr lang="en-US" sz="1800" baseline="-25000" dirty="0" err="1"/>
              <a:t>mem</a:t>
            </a:r>
            <a:endParaRPr lang="en-US" sz="1800" dirty="0"/>
          </a:p>
          <a:p>
            <a:r>
              <a:rPr lang="en-US" sz="2000" dirty="0"/>
              <a:t>Step 4: occasionally the stored shape gets refreshed from DNA in deer</a:t>
            </a:r>
          </a:p>
          <a:p>
            <a:r>
              <a:rPr lang="en-US" sz="2000" dirty="0"/>
              <a:t>For the technically minded, </a:t>
            </a:r>
            <a:r>
              <a:rPr lang="en-US" sz="2200" dirty="0"/>
              <a:t>step #3 is called an </a:t>
            </a:r>
            <a:r>
              <a:rPr lang="en-US" sz="2200" i="1" dirty="0"/>
              <a:t>inverse problem</a:t>
            </a:r>
            <a:endParaRPr lang="en-US" sz="2200" dirty="0"/>
          </a:p>
          <a:p>
            <a:pPr lvl="1">
              <a:spcBef>
                <a:spcPts val="0"/>
              </a:spcBef>
            </a:pPr>
            <a:r>
              <a:rPr lang="en-US" sz="1800" dirty="0"/>
              <a:t>inverse problems are hard</a:t>
            </a:r>
          </a:p>
          <a:p>
            <a:pPr lvl="1">
              <a:spcBef>
                <a:spcPts val="0"/>
              </a:spcBef>
            </a:pPr>
            <a:r>
              <a:rPr lang="en-US" sz="1800" dirty="0"/>
              <a:t>unless the function is simple (i.e., easy to invert)</a:t>
            </a:r>
          </a:p>
          <a:p>
            <a:endParaRPr lang="en-US" sz="2400" dirty="0"/>
          </a:p>
        </p:txBody>
      </p:sp>
      <p:sp>
        <p:nvSpPr>
          <p:cNvPr id="4" name="Footer Placeholder 3">
            <a:extLst>
              <a:ext uri="{FF2B5EF4-FFF2-40B4-BE49-F238E27FC236}">
                <a16:creationId xmlns:a16="http://schemas.microsoft.com/office/drawing/2014/main" id="{6859D90B-F90B-4960-B153-B4417FCD96C0}"/>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5835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D726-7ECF-4AA8-B31B-1AA1A5648476}"/>
              </a:ext>
            </a:extLst>
          </p:cNvPr>
          <p:cNvSpPr>
            <a:spLocks noGrp="1"/>
          </p:cNvSpPr>
          <p:nvPr>
            <p:ph type="title"/>
          </p:nvPr>
        </p:nvSpPr>
        <p:spPr/>
        <p:txBody>
          <a:bodyPr/>
          <a:lstStyle/>
          <a:p>
            <a:r>
              <a:rPr lang="en-US" dirty="0"/>
              <a:t>A hypothesis</a:t>
            </a:r>
          </a:p>
        </p:txBody>
      </p:sp>
      <p:sp>
        <p:nvSpPr>
          <p:cNvPr id="3" name="Content Placeholder 2">
            <a:extLst>
              <a:ext uri="{FF2B5EF4-FFF2-40B4-BE49-F238E27FC236}">
                <a16:creationId xmlns:a16="http://schemas.microsoft.com/office/drawing/2014/main" id="{69351C69-D508-4BB8-83D7-8025528196E5}"/>
              </a:ext>
            </a:extLst>
          </p:cNvPr>
          <p:cNvSpPr>
            <a:spLocks noGrp="1"/>
          </p:cNvSpPr>
          <p:nvPr>
            <p:ph idx="1"/>
          </p:nvPr>
        </p:nvSpPr>
        <p:spPr/>
        <p:txBody>
          <a:bodyPr/>
          <a:lstStyle/>
          <a:p>
            <a:r>
              <a:rPr lang="en-US" dirty="0"/>
              <a:t>The </a:t>
            </a:r>
            <a:r>
              <a:rPr lang="en-US" dirty="0" err="1"/>
              <a:t>planaria</a:t>
            </a:r>
            <a:r>
              <a:rPr lang="en-US" dirty="0"/>
              <a:t> is a remarkable animal</a:t>
            </a:r>
          </a:p>
          <a:p>
            <a:r>
              <a:rPr lang="en-US" dirty="0"/>
              <a:t>It is well studied</a:t>
            </a:r>
          </a:p>
          <a:p>
            <a:pPr lvl="1"/>
            <a:r>
              <a:rPr lang="en-US" dirty="0"/>
              <a:t>We have a lots of data</a:t>
            </a:r>
          </a:p>
          <a:p>
            <a:pPr lvl="1"/>
            <a:r>
              <a:rPr lang="en-US" dirty="0"/>
              <a:t>But we don’t have any proven theory for how it works!</a:t>
            </a:r>
          </a:p>
          <a:p>
            <a:r>
              <a:rPr lang="en-US" dirty="0"/>
              <a:t>Are we ready to put together some ideas?</a:t>
            </a:r>
          </a:p>
          <a:p>
            <a:endParaRPr lang="en-US" dirty="0"/>
          </a:p>
        </p:txBody>
      </p:sp>
      <p:sp>
        <p:nvSpPr>
          <p:cNvPr id="4" name="Footer Placeholder 3">
            <a:extLst>
              <a:ext uri="{FF2B5EF4-FFF2-40B4-BE49-F238E27FC236}">
                <a16:creationId xmlns:a16="http://schemas.microsoft.com/office/drawing/2014/main" id="{5BA23C0B-5C48-471C-894B-E98F33646A7C}"/>
              </a:ext>
            </a:extLst>
          </p:cNvPr>
          <p:cNvSpPr>
            <a:spLocks noGrp="1"/>
          </p:cNvSpPr>
          <p:nvPr>
            <p:ph type="ftr" sz="quarter" idx="11"/>
          </p:nvPr>
        </p:nvSpPr>
        <p:spPr/>
        <p:txBody>
          <a:bodyPr/>
          <a:lstStyle/>
          <a:p>
            <a:pPr>
              <a:defRPr/>
            </a:pPr>
            <a:r>
              <a:rPr lang="en-US" dirty="0"/>
              <a:t>Bioelectricity Joel Grodstein</a:t>
            </a:r>
          </a:p>
        </p:txBody>
      </p:sp>
      <p:sp>
        <p:nvSpPr>
          <p:cNvPr id="5" name="TextBox 4">
            <a:extLst>
              <a:ext uri="{FF2B5EF4-FFF2-40B4-BE49-F238E27FC236}">
                <a16:creationId xmlns:a16="http://schemas.microsoft.com/office/drawing/2014/main" id="{D6B21F74-E972-40D6-B0EC-077521F5205D}"/>
              </a:ext>
            </a:extLst>
          </p:cNvPr>
          <p:cNvSpPr txBox="1"/>
          <p:nvPr/>
        </p:nvSpPr>
        <p:spPr>
          <a:xfrm>
            <a:off x="6798734" y="4097867"/>
            <a:ext cx="1828800" cy="523220"/>
          </a:xfrm>
          <a:prstGeom prst="rect">
            <a:avLst/>
          </a:prstGeom>
          <a:solidFill>
            <a:schemeClr val="bg1"/>
          </a:solidFill>
        </p:spPr>
        <p:txBody>
          <a:bodyPr wrap="square" rtlCol="0">
            <a:spAutoFit/>
          </a:bodyPr>
          <a:lstStyle/>
          <a:p>
            <a:r>
              <a:rPr lang="en-US" sz="2800" dirty="0"/>
              <a:t>hopes?</a:t>
            </a:r>
          </a:p>
        </p:txBody>
      </p:sp>
      <p:sp>
        <p:nvSpPr>
          <p:cNvPr id="6" name="TextBox 5">
            <a:extLst>
              <a:ext uri="{FF2B5EF4-FFF2-40B4-BE49-F238E27FC236}">
                <a16:creationId xmlns:a16="http://schemas.microsoft.com/office/drawing/2014/main" id="{A3B371A8-B9C7-4D1A-8299-0992BEBE500A}"/>
              </a:ext>
            </a:extLst>
          </p:cNvPr>
          <p:cNvSpPr txBox="1"/>
          <p:nvPr/>
        </p:nvSpPr>
        <p:spPr>
          <a:xfrm>
            <a:off x="6527801" y="4588934"/>
            <a:ext cx="2074332" cy="523220"/>
          </a:xfrm>
          <a:prstGeom prst="rect">
            <a:avLst/>
          </a:prstGeom>
          <a:solidFill>
            <a:schemeClr val="bg1"/>
          </a:solidFill>
        </p:spPr>
        <p:txBody>
          <a:bodyPr wrap="square" rtlCol="0">
            <a:spAutoFit/>
          </a:bodyPr>
          <a:lstStyle/>
          <a:p>
            <a:r>
              <a:rPr lang="en-US" sz="2800" dirty="0"/>
              <a:t>hypotheses?</a:t>
            </a:r>
          </a:p>
        </p:txBody>
      </p:sp>
      <p:grpSp>
        <p:nvGrpSpPr>
          <p:cNvPr id="10" name="Group 9">
            <a:extLst>
              <a:ext uri="{FF2B5EF4-FFF2-40B4-BE49-F238E27FC236}">
                <a16:creationId xmlns:a16="http://schemas.microsoft.com/office/drawing/2014/main" id="{64B5D337-24E1-417A-9352-9FDA01ECF672}"/>
              </a:ext>
            </a:extLst>
          </p:cNvPr>
          <p:cNvGrpSpPr/>
          <p:nvPr/>
        </p:nvGrpSpPr>
        <p:grpSpPr>
          <a:xfrm>
            <a:off x="6087531" y="3750732"/>
            <a:ext cx="1357499" cy="220135"/>
            <a:chOff x="6223000" y="3793067"/>
            <a:chExt cx="1566333" cy="254000"/>
          </a:xfrm>
        </p:grpSpPr>
        <p:cxnSp>
          <p:nvCxnSpPr>
            <p:cNvPr id="8" name="Straight Connector 7">
              <a:extLst>
                <a:ext uri="{FF2B5EF4-FFF2-40B4-BE49-F238E27FC236}">
                  <a16:creationId xmlns:a16="http://schemas.microsoft.com/office/drawing/2014/main" id="{EEFC3493-278C-4FC2-A0B6-12603F8F55A9}"/>
                </a:ext>
              </a:extLst>
            </p:cNvPr>
            <p:cNvCxnSpPr/>
            <p:nvPr/>
          </p:nvCxnSpPr>
          <p:spPr>
            <a:xfrm>
              <a:off x="6223000" y="3793067"/>
              <a:ext cx="1566333" cy="254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9B063-0D1D-4438-80C2-DA59492DA0D8}"/>
                </a:ext>
              </a:extLst>
            </p:cNvPr>
            <p:cNvCxnSpPr>
              <a:cxnSpLocks/>
            </p:cNvCxnSpPr>
            <p:nvPr/>
          </p:nvCxnSpPr>
          <p:spPr>
            <a:xfrm flipH="1">
              <a:off x="6223000" y="3793067"/>
              <a:ext cx="1566333" cy="254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A5586C0-125D-4015-AD0B-B270A6E521A5}"/>
              </a:ext>
            </a:extLst>
          </p:cNvPr>
          <p:cNvGrpSpPr/>
          <p:nvPr/>
        </p:nvGrpSpPr>
        <p:grpSpPr>
          <a:xfrm>
            <a:off x="6680201" y="4301067"/>
            <a:ext cx="1566333" cy="254000"/>
            <a:chOff x="6223000" y="3793067"/>
            <a:chExt cx="1566333" cy="254000"/>
          </a:xfrm>
        </p:grpSpPr>
        <p:cxnSp>
          <p:nvCxnSpPr>
            <p:cNvPr id="12" name="Straight Connector 11">
              <a:extLst>
                <a:ext uri="{FF2B5EF4-FFF2-40B4-BE49-F238E27FC236}">
                  <a16:creationId xmlns:a16="http://schemas.microsoft.com/office/drawing/2014/main" id="{91EF1109-428F-4EE3-BB07-3E493C585DEA}"/>
                </a:ext>
              </a:extLst>
            </p:cNvPr>
            <p:cNvCxnSpPr/>
            <p:nvPr/>
          </p:nvCxnSpPr>
          <p:spPr>
            <a:xfrm>
              <a:off x="6223000" y="3793067"/>
              <a:ext cx="1566333" cy="254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4C2D97-CD56-4BB1-B299-CD2BAC93D632}"/>
                </a:ext>
              </a:extLst>
            </p:cNvPr>
            <p:cNvCxnSpPr>
              <a:cxnSpLocks/>
            </p:cNvCxnSpPr>
            <p:nvPr/>
          </p:nvCxnSpPr>
          <p:spPr>
            <a:xfrm flipH="1">
              <a:off x="6223000" y="3793067"/>
              <a:ext cx="1566333" cy="2540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11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4D08-03B3-4BF5-BF6B-FDE307C30900}"/>
              </a:ext>
            </a:extLst>
          </p:cNvPr>
          <p:cNvSpPr>
            <a:spLocks noGrp="1"/>
          </p:cNvSpPr>
          <p:nvPr>
            <p:ph type="title"/>
          </p:nvPr>
        </p:nvSpPr>
        <p:spPr/>
        <p:txBody>
          <a:bodyPr/>
          <a:lstStyle/>
          <a:p>
            <a:r>
              <a:rPr lang="en-US" dirty="0"/>
              <a:t>Image processing</a:t>
            </a:r>
          </a:p>
        </p:txBody>
      </p:sp>
      <p:sp>
        <p:nvSpPr>
          <p:cNvPr id="3" name="Content Placeholder 2">
            <a:extLst>
              <a:ext uri="{FF2B5EF4-FFF2-40B4-BE49-F238E27FC236}">
                <a16:creationId xmlns:a16="http://schemas.microsoft.com/office/drawing/2014/main" id="{F24D305D-681E-48CE-B685-988388E7CFED}"/>
              </a:ext>
            </a:extLst>
          </p:cNvPr>
          <p:cNvSpPr>
            <a:spLocks noGrp="1"/>
          </p:cNvSpPr>
          <p:nvPr>
            <p:ph idx="1"/>
          </p:nvPr>
        </p:nvSpPr>
        <p:spPr>
          <a:xfrm>
            <a:off x="719666" y="1405466"/>
            <a:ext cx="7721601" cy="1405468"/>
          </a:xfrm>
        </p:spPr>
        <p:txBody>
          <a:bodyPr/>
          <a:lstStyle/>
          <a:p>
            <a:r>
              <a:rPr lang="en-US" dirty="0"/>
              <a:t>Deep artificial neural networks (ANN) usually process images in layers</a:t>
            </a:r>
          </a:p>
          <a:p>
            <a:pPr lvl="1"/>
            <a:r>
              <a:rPr lang="en-US" dirty="0"/>
              <a:t>Each layer works at a slightly higher level</a:t>
            </a:r>
          </a:p>
        </p:txBody>
      </p:sp>
      <p:sp>
        <p:nvSpPr>
          <p:cNvPr id="4" name="Footer Placeholder 3">
            <a:extLst>
              <a:ext uri="{FF2B5EF4-FFF2-40B4-BE49-F238E27FC236}">
                <a16:creationId xmlns:a16="http://schemas.microsoft.com/office/drawing/2014/main" id="{21A27297-138C-40CA-B8B2-31537FA0569B}"/>
              </a:ext>
            </a:extLst>
          </p:cNvPr>
          <p:cNvSpPr>
            <a:spLocks noGrp="1"/>
          </p:cNvSpPr>
          <p:nvPr>
            <p:ph type="ftr" sz="quarter" idx="11"/>
          </p:nvPr>
        </p:nvSpPr>
        <p:spPr>
          <a:xfrm>
            <a:off x="5147736" y="6474647"/>
            <a:ext cx="2937933" cy="215444"/>
          </a:xfrm>
        </p:spPr>
        <p:txBody>
          <a:bodyPr/>
          <a:lstStyle/>
          <a:p>
            <a:pPr>
              <a:defRPr/>
            </a:pPr>
            <a:r>
              <a:rPr lang="en-US" dirty="0"/>
              <a:t>Bioelectricity Joel Grodstein</a:t>
            </a:r>
          </a:p>
        </p:txBody>
      </p:sp>
      <p:pic>
        <p:nvPicPr>
          <p:cNvPr id="6" name="Picture 5">
            <a:extLst>
              <a:ext uri="{FF2B5EF4-FFF2-40B4-BE49-F238E27FC236}">
                <a16:creationId xmlns:a16="http://schemas.microsoft.com/office/drawing/2014/main" id="{6C23BA5E-AC68-4109-AFDD-8398C249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538" y="3012015"/>
            <a:ext cx="4953653" cy="3024717"/>
          </a:xfrm>
          <a:prstGeom prst="rect">
            <a:avLst/>
          </a:prstGeom>
        </p:spPr>
      </p:pic>
      <p:sp>
        <p:nvSpPr>
          <p:cNvPr id="10" name="TextBox 9">
            <a:extLst>
              <a:ext uri="{FF2B5EF4-FFF2-40B4-BE49-F238E27FC236}">
                <a16:creationId xmlns:a16="http://schemas.microsoft.com/office/drawing/2014/main" id="{919D7CA4-D6E0-42D5-BFBD-E0EBDF188C45}"/>
              </a:ext>
            </a:extLst>
          </p:cNvPr>
          <p:cNvSpPr txBox="1"/>
          <p:nvPr/>
        </p:nvSpPr>
        <p:spPr>
          <a:xfrm>
            <a:off x="203200" y="6372018"/>
            <a:ext cx="4326467" cy="369332"/>
          </a:xfrm>
          <a:prstGeom prst="rect">
            <a:avLst/>
          </a:prstGeom>
          <a:noFill/>
        </p:spPr>
        <p:txBody>
          <a:bodyPr wrap="square" rtlCol="0">
            <a:spAutoFit/>
          </a:bodyPr>
          <a:lstStyle/>
          <a:p>
            <a:r>
              <a:rPr lang="en-US" sz="1800" dirty="0"/>
              <a:t>Credit: </a:t>
            </a:r>
            <a:r>
              <a:rPr lang="en-US" sz="1800" i="1" dirty="0"/>
              <a:t>The bioelectric code… </a:t>
            </a:r>
            <a:r>
              <a:rPr lang="en-US" sz="1800" dirty="0"/>
              <a:t>(Justin </a:t>
            </a:r>
            <a:r>
              <a:rPr lang="en-US" sz="1800" dirty="0" err="1"/>
              <a:t>Guay</a:t>
            </a:r>
            <a:r>
              <a:rPr lang="en-US" sz="1800" dirty="0"/>
              <a:t>)</a:t>
            </a:r>
          </a:p>
        </p:txBody>
      </p:sp>
      <p:sp>
        <p:nvSpPr>
          <p:cNvPr id="5" name="TextBox 4">
            <a:extLst>
              <a:ext uri="{FF2B5EF4-FFF2-40B4-BE49-F238E27FC236}">
                <a16:creationId xmlns:a16="http://schemas.microsoft.com/office/drawing/2014/main" id="{BD0DDFC9-14BC-46C7-9722-7D6C4556E587}"/>
              </a:ext>
            </a:extLst>
          </p:cNvPr>
          <p:cNvSpPr txBox="1"/>
          <p:nvPr/>
        </p:nvSpPr>
        <p:spPr>
          <a:xfrm>
            <a:off x="387927" y="443345"/>
            <a:ext cx="2022764" cy="461665"/>
          </a:xfrm>
          <a:prstGeom prst="rect">
            <a:avLst/>
          </a:prstGeom>
          <a:noFill/>
          <a:ln w="28575">
            <a:solidFill>
              <a:srgbClr val="FF0000"/>
            </a:solidFill>
          </a:ln>
        </p:spPr>
        <p:txBody>
          <a:bodyPr wrap="square" rtlCol="0">
            <a:spAutoFit/>
          </a:bodyPr>
          <a:lstStyle/>
          <a:p>
            <a:r>
              <a:rPr lang="en-US" b="1" dirty="0">
                <a:solidFill>
                  <a:srgbClr val="FF0000"/>
                </a:solidFill>
              </a:rPr>
              <a:t>BACKUP</a:t>
            </a:r>
          </a:p>
        </p:txBody>
      </p:sp>
    </p:spTree>
    <p:extLst>
      <p:ext uri="{BB962C8B-B14F-4D97-AF65-F5344CB8AC3E}">
        <p14:creationId xmlns:p14="http://schemas.microsoft.com/office/powerpoint/2010/main" val="2385550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F007-6685-4DB4-BCB0-9D8514A8D5A0}"/>
              </a:ext>
            </a:extLst>
          </p:cNvPr>
          <p:cNvSpPr>
            <a:spLocks noGrp="1"/>
          </p:cNvSpPr>
          <p:nvPr>
            <p:ph type="title"/>
          </p:nvPr>
        </p:nvSpPr>
        <p:spPr/>
        <p:txBody>
          <a:bodyPr/>
          <a:lstStyle/>
          <a:p>
            <a:r>
              <a:rPr lang="en-US" dirty="0"/>
              <a:t>ANN inside animals?</a:t>
            </a:r>
          </a:p>
        </p:txBody>
      </p:sp>
      <p:sp>
        <p:nvSpPr>
          <p:cNvPr id="3" name="Content Placeholder 2">
            <a:extLst>
              <a:ext uri="{FF2B5EF4-FFF2-40B4-BE49-F238E27FC236}">
                <a16:creationId xmlns:a16="http://schemas.microsoft.com/office/drawing/2014/main" id="{C878125A-5F67-4846-B390-BA02892D8EA9}"/>
              </a:ext>
            </a:extLst>
          </p:cNvPr>
          <p:cNvSpPr>
            <a:spLocks noGrp="1"/>
          </p:cNvSpPr>
          <p:nvPr>
            <p:ph idx="1"/>
          </p:nvPr>
        </p:nvSpPr>
        <p:spPr>
          <a:xfrm>
            <a:off x="614778" y="1969363"/>
            <a:ext cx="4876800" cy="3623570"/>
          </a:xfrm>
        </p:spPr>
        <p:txBody>
          <a:bodyPr/>
          <a:lstStyle/>
          <a:p>
            <a:r>
              <a:rPr lang="en-US" sz="2400" dirty="0"/>
              <a:t>Hypothesis: ANNs can simplify &amp; abstract the shape images</a:t>
            </a:r>
          </a:p>
          <a:p>
            <a:r>
              <a:rPr lang="en-US" sz="2400" dirty="0"/>
              <a:t>Any evidence for this?</a:t>
            </a:r>
          </a:p>
          <a:p>
            <a:r>
              <a:rPr lang="en-US" sz="2400" dirty="0"/>
              <a:t>Not really </a:t>
            </a:r>
            <a:r>
              <a:rPr lang="en-US" sz="2400" dirty="0">
                <a:sym typeface="Wingdings" panose="05000000000000000000" pitchFamily="2" charset="2"/>
              </a:rPr>
              <a:t>. But…</a:t>
            </a:r>
            <a:endParaRPr lang="en-US" sz="2400" dirty="0"/>
          </a:p>
          <a:p>
            <a:pPr lvl="1"/>
            <a:r>
              <a:rPr lang="en-US" sz="2000" dirty="0"/>
              <a:t>less data for the deer for keep?</a:t>
            </a:r>
          </a:p>
          <a:p>
            <a:pPr lvl="1"/>
            <a:r>
              <a:rPr lang="en-US" sz="2000" dirty="0"/>
              <a:t>comparison is easier at a high level?</a:t>
            </a:r>
          </a:p>
          <a:p>
            <a:r>
              <a:rPr lang="en-US" sz="2400" dirty="0"/>
              <a:t>And one more piece of data…</a:t>
            </a:r>
          </a:p>
          <a:p>
            <a:endParaRPr lang="en-US" sz="2400" dirty="0"/>
          </a:p>
          <a:p>
            <a:pPr lvl="1"/>
            <a:endParaRPr lang="en-US" sz="2000" dirty="0"/>
          </a:p>
          <a:p>
            <a:endParaRPr lang="en-US" sz="2400" dirty="0"/>
          </a:p>
          <a:p>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E8AD74FA-D849-4265-8D58-493EB7A3DCF7}"/>
              </a:ext>
            </a:extLst>
          </p:cNvPr>
          <p:cNvSpPr>
            <a:spLocks noGrp="1"/>
          </p:cNvSpPr>
          <p:nvPr>
            <p:ph type="ftr" sz="quarter" idx="11"/>
          </p:nvPr>
        </p:nvSpPr>
        <p:spPr/>
        <p:txBody>
          <a:bodyPr/>
          <a:lstStyle/>
          <a:p>
            <a:pPr>
              <a:defRPr/>
            </a:pPr>
            <a:r>
              <a:rPr lang="en-US" dirty="0"/>
              <a:t>Bioelectricity Joel Grodstein</a:t>
            </a:r>
          </a:p>
        </p:txBody>
      </p:sp>
      <p:cxnSp>
        <p:nvCxnSpPr>
          <p:cNvPr id="13" name="Straight Connector 12">
            <a:extLst>
              <a:ext uri="{FF2B5EF4-FFF2-40B4-BE49-F238E27FC236}">
                <a16:creationId xmlns:a16="http://schemas.microsoft.com/office/drawing/2014/main" id="{5A85AD53-3E22-4C72-A034-627520D2C9A8}"/>
              </a:ext>
            </a:extLst>
          </p:cNvPr>
          <p:cNvCxnSpPr/>
          <p:nvPr/>
        </p:nvCxnSpPr>
        <p:spPr>
          <a:xfrm>
            <a:off x="6273800" y="3826933"/>
            <a:ext cx="2413000" cy="0"/>
          </a:xfrm>
          <a:prstGeom prst="line">
            <a:avLst/>
          </a:prstGeom>
          <a:ln w="28575">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B89BD1-6B90-408F-947C-F8AF7AB778F6}"/>
              </a:ext>
            </a:extLst>
          </p:cNvPr>
          <p:cNvSpPr txBox="1"/>
          <p:nvPr/>
        </p:nvSpPr>
        <p:spPr>
          <a:xfrm>
            <a:off x="8195733" y="3437467"/>
            <a:ext cx="719667" cy="461665"/>
          </a:xfrm>
          <a:prstGeom prst="rect">
            <a:avLst/>
          </a:prstGeom>
          <a:noFill/>
        </p:spPr>
        <p:txBody>
          <a:bodyPr wrap="square" rtlCol="0">
            <a:spAutoFit/>
          </a:bodyPr>
          <a:lstStyle/>
          <a:p>
            <a:r>
              <a:rPr lang="en-US" dirty="0"/>
              <a:t>API</a:t>
            </a:r>
          </a:p>
        </p:txBody>
      </p:sp>
      <p:sp>
        <p:nvSpPr>
          <p:cNvPr id="16" name="Arrow: Down 15">
            <a:extLst>
              <a:ext uri="{FF2B5EF4-FFF2-40B4-BE49-F238E27FC236}">
                <a16:creationId xmlns:a16="http://schemas.microsoft.com/office/drawing/2014/main" id="{250F2FA4-5DC7-493A-801B-F0FB24242336}"/>
              </a:ext>
            </a:extLst>
          </p:cNvPr>
          <p:cNvSpPr/>
          <p:nvPr/>
        </p:nvSpPr>
        <p:spPr>
          <a:xfrm>
            <a:off x="8036247" y="3573532"/>
            <a:ext cx="262466" cy="795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FA61DA1-FED9-4D52-A9C8-1ABF4AC74B96}"/>
              </a:ext>
            </a:extLst>
          </p:cNvPr>
          <p:cNvSpPr/>
          <p:nvPr/>
        </p:nvSpPr>
        <p:spPr>
          <a:xfrm>
            <a:off x="6498070" y="4136065"/>
            <a:ext cx="242971" cy="290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C8556-D1CE-4646-BADB-5F4CAFF954D5}"/>
              </a:ext>
            </a:extLst>
          </p:cNvPr>
          <p:cNvSpPr txBox="1"/>
          <p:nvPr/>
        </p:nvSpPr>
        <p:spPr>
          <a:xfrm>
            <a:off x="7746999" y="4275670"/>
            <a:ext cx="897468" cy="400110"/>
          </a:xfrm>
          <a:prstGeom prst="rect">
            <a:avLst/>
          </a:prstGeom>
          <a:noFill/>
        </p:spPr>
        <p:txBody>
          <a:bodyPr wrap="square" rtlCol="0">
            <a:spAutoFit/>
          </a:bodyPr>
          <a:lstStyle/>
          <a:p>
            <a:r>
              <a:rPr lang="en-US" sz="2000" dirty="0"/>
              <a:t>target</a:t>
            </a:r>
          </a:p>
        </p:txBody>
      </p:sp>
      <p:sp>
        <p:nvSpPr>
          <p:cNvPr id="18" name="TextBox 17">
            <a:extLst>
              <a:ext uri="{FF2B5EF4-FFF2-40B4-BE49-F238E27FC236}">
                <a16:creationId xmlns:a16="http://schemas.microsoft.com/office/drawing/2014/main" id="{EE3BC477-9105-4CC2-907F-6E2B9B37C75C}"/>
              </a:ext>
            </a:extLst>
          </p:cNvPr>
          <p:cNvSpPr txBox="1"/>
          <p:nvPr/>
        </p:nvSpPr>
        <p:spPr>
          <a:xfrm>
            <a:off x="6180665" y="4343403"/>
            <a:ext cx="939801" cy="400110"/>
          </a:xfrm>
          <a:prstGeom prst="rect">
            <a:avLst/>
          </a:prstGeom>
          <a:noFill/>
        </p:spPr>
        <p:txBody>
          <a:bodyPr wrap="square" rtlCol="0">
            <a:spAutoFit/>
          </a:bodyPr>
          <a:lstStyle/>
          <a:p>
            <a:r>
              <a:rPr lang="en-US" sz="2000" dirty="0"/>
              <a:t>current</a:t>
            </a:r>
          </a:p>
        </p:txBody>
      </p:sp>
      <p:grpSp>
        <p:nvGrpSpPr>
          <p:cNvPr id="8" name="Group 7">
            <a:extLst>
              <a:ext uri="{FF2B5EF4-FFF2-40B4-BE49-F238E27FC236}">
                <a16:creationId xmlns:a16="http://schemas.microsoft.com/office/drawing/2014/main" id="{5A43DE30-2D83-484E-8DF8-73C1EC182F9B}"/>
              </a:ext>
            </a:extLst>
          </p:cNvPr>
          <p:cNvGrpSpPr/>
          <p:nvPr/>
        </p:nvGrpSpPr>
        <p:grpSpPr>
          <a:xfrm>
            <a:off x="6266565" y="4403078"/>
            <a:ext cx="2523067" cy="2057484"/>
            <a:chOff x="6239932" y="4394200"/>
            <a:chExt cx="2523067" cy="2057484"/>
          </a:xfrm>
        </p:grpSpPr>
        <p:sp>
          <p:nvSpPr>
            <p:cNvPr id="15" name="TextBox 14">
              <a:extLst>
                <a:ext uri="{FF2B5EF4-FFF2-40B4-BE49-F238E27FC236}">
                  <a16:creationId xmlns:a16="http://schemas.microsoft.com/office/drawing/2014/main" id="{BCA7AFAD-28BE-46F0-8FDA-7CD8CAE480B5}"/>
                </a:ext>
              </a:extLst>
            </p:cNvPr>
            <p:cNvSpPr txBox="1"/>
            <p:nvPr/>
          </p:nvSpPr>
          <p:spPr>
            <a:xfrm>
              <a:off x="6239932" y="4394200"/>
              <a:ext cx="2523067" cy="1100667"/>
            </a:xfrm>
            <a:prstGeom prst="rect">
              <a:avLst/>
            </a:prstGeom>
            <a:noFill/>
            <a:ln w="12700">
              <a:noFill/>
            </a:ln>
          </p:spPr>
          <p:txBody>
            <a:bodyPr wrap="square" rtlCol="0" anchor="ctr" anchorCtr="0">
              <a:noAutofit/>
            </a:bodyPr>
            <a:lstStyle/>
            <a:p>
              <a:pPr algn="ctr"/>
              <a:r>
                <a:rPr lang="en-US" dirty="0"/>
                <a:t>compare</a:t>
              </a:r>
            </a:p>
          </p:txBody>
        </p:sp>
        <p:sp>
          <p:nvSpPr>
            <p:cNvPr id="19" name="TextBox 18">
              <a:extLst>
                <a:ext uri="{FF2B5EF4-FFF2-40B4-BE49-F238E27FC236}">
                  <a16:creationId xmlns:a16="http://schemas.microsoft.com/office/drawing/2014/main" id="{A60217E7-E666-4240-B818-5C684C4C2747}"/>
                </a:ext>
              </a:extLst>
            </p:cNvPr>
            <p:cNvSpPr txBox="1"/>
            <p:nvPr/>
          </p:nvSpPr>
          <p:spPr>
            <a:xfrm>
              <a:off x="6742614" y="5620687"/>
              <a:ext cx="1455086" cy="830997"/>
            </a:xfrm>
            <a:prstGeom prst="rect">
              <a:avLst/>
            </a:prstGeom>
            <a:noFill/>
          </p:spPr>
          <p:txBody>
            <a:bodyPr wrap="square" rtlCol="0">
              <a:spAutoFit/>
            </a:bodyPr>
            <a:lstStyle/>
            <a:p>
              <a:pPr algn="ctr"/>
              <a:r>
                <a:rPr lang="en-US" dirty="0"/>
                <a:t>growth directions</a:t>
              </a:r>
            </a:p>
          </p:txBody>
        </p:sp>
        <p:sp>
          <p:nvSpPr>
            <p:cNvPr id="21" name="Arrow: Down 20">
              <a:extLst>
                <a:ext uri="{FF2B5EF4-FFF2-40B4-BE49-F238E27FC236}">
                  <a16:creationId xmlns:a16="http://schemas.microsoft.com/office/drawing/2014/main" id="{E92B2EE0-8AF6-44A9-99D1-E154FBF54ECF}"/>
                </a:ext>
              </a:extLst>
            </p:cNvPr>
            <p:cNvSpPr/>
            <p:nvPr/>
          </p:nvSpPr>
          <p:spPr>
            <a:xfrm>
              <a:off x="7373484" y="5231220"/>
              <a:ext cx="218164" cy="612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7C33C5D-AEF6-4B39-B1CC-AD542F740606}"/>
              </a:ext>
            </a:extLst>
          </p:cNvPr>
          <p:cNvSpPr txBox="1"/>
          <p:nvPr/>
        </p:nvSpPr>
        <p:spPr>
          <a:xfrm>
            <a:off x="7733929" y="4715520"/>
            <a:ext cx="852257" cy="461665"/>
          </a:xfrm>
          <a:prstGeom prst="rect">
            <a:avLst/>
          </a:prstGeom>
          <a:noFill/>
          <a:ln>
            <a:solidFill>
              <a:schemeClr val="accent2"/>
            </a:solidFill>
          </a:ln>
        </p:spPr>
        <p:txBody>
          <a:bodyPr wrap="square" rtlCol="0">
            <a:spAutoFit/>
          </a:bodyPr>
          <a:lstStyle/>
          <a:p>
            <a:r>
              <a:rPr lang="en-US" dirty="0"/>
              <a:t>ANN</a:t>
            </a:r>
          </a:p>
        </p:txBody>
      </p:sp>
      <p:sp>
        <p:nvSpPr>
          <p:cNvPr id="24" name="TextBox 23">
            <a:extLst>
              <a:ext uri="{FF2B5EF4-FFF2-40B4-BE49-F238E27FC236}">
                <a16:creationId xmlns:a16="http://schemas.microsoft.com/office/drawing/2014/main" id="{DCD835B2-827E-497C-88E1-22531B82F908}"/>
              </a:ext>
            </a:extLst>
          </p:cNvPr>
          <p:cNvSpPr txBox="1"/>
          <p:nvPr/>
        </p:nvSpPr>
        <p:spPr>
          <a:xfrm>
            <a:off x="6265584" y="2483037"/>
            <a:ext cx="2230349" cy="830997"/>
          </a:xfrm>
          <a:prstGeom prst="rect">
            <a:avLst/>
          </a:prstGeom>
          <a:noFill/>
          <a:ln w="12700">
            <a:solidFill>
              <a:schemeClr val="accent2"/>
            </a:solidFill>
          </a:ln>
        </p:spPr>
        <p:txBody>
          <a:bodyPr wrap="square" rtlCol="0">
            <a:spAutoFit/>
          </a:bodyPr>
          <a:lstStyle/>
          <a:p>
            <a:pPr algn="ctr"/>
            <a:r>
              <a:rPr lang="en-US" dirty="0"/>
              <a:t>Create </a:t>
            </a:r>
            <a:r>
              <a:rPr lang="en-US" i="1" dirty="0" err="1"/>
              <a:t>V</a:t>
            </a:r>
            <a:r>
              <a:rPr lang="en-US" baseline="-25000" dirty="0" err="1"/>
              <a:t>mem</a:t>
            </a:r>
            <a:r>
              <a:rPr lang="en-US" dirty="0"/>
              <a:t> pattern with GJs</a:t>
            </a:r>
          </a:p>
        </p:txBody>
      </p:sp>
      <p:sp>
        <p:nvSpPr>
          <p:cNvPr id="25" name="TextBox 24">
            <a:extLst>
              <a:ext uri="{FF2B5EF4-FFF2-40B4-BE49-F238E27FC236}">
                <a16:creationId xmlns:a16="http://schemas.microsoft.com/office/drawing/2014/main" id="{A8B7529E-AC22-41B1-95AA-80FD87DCA7BD}"/>
              </a:ext>
            </a:extLst>
          </p:cNvPr>
          <p:cNvSpPr txBox="1"/>
          <p:nvPr/>
        </p:nvSpPr>
        <p:spPr>
          <a:xfrm>
            <a:off x="6306103" y="4708124"/>
            <a:ext cx="852257" cy="461665"/>
          </a:xfrm>
          <a:prstGeom prst="rect">
            <a:avLst/>
          </a:prstGeom>
          <a:noFill/>
          <a:ln>
            <a:solidFill>
              <a:schemeClr val="accent2"/>
            </a:solidFill>
          </a:ln>
        </p:spPr>
        <p:txBody>
          <a:bodyPr wrap="square" rtlCol="0">
            <a:spAutoFit/>
          </a:bodyPr>
          <a:lstStyle/>
          <a:p>
            <a:r>
              <a:rPr lang="en-US" dirty="0"/>
              <a:t>ANN</a:t>
            </a:r>
          </a:p>
        </p:txBody>
      </p:sp>
      <p:sp>
        <p:nvSpPr>
          <p:cNvPr id="22" name="TextBox 21">
            <a:extLst>
              <a:ext uri="{FF2B5EF4-FFF2-40B4-BE49-F238E27FC236}">
                <a16:creationId xmlns:a16="http://schemas.microsoft.com/office/drawing/2014/main" id="{2307D902-3F6E-4954-A459-F3C3B79500F0}"/>
              </a:ext>
            </a:extLst>
          </p:cNvPr>
          <p:cNvSpPr txBox="1"/>
          <p:nvPr/>
        </p:nvSpPr>
        <p:spPr>
          <a:xfrm>
            <a:off x="387927" y="443345"/>
            <a:ext cx="1514764" cy="461665"/>
          </a:xfrm>
          <a:prstGeom prst="rect">
            <a:avLst/>
          </a:prstGeom>
          <a:noFill/>
          <a:ln w="28575">
            <a:solidFill>
              <a:srgbClr val="FF0000"/>
            </a:solidFill>
          </a:ln>
        </p:spPr>
        <p:txBody>
          <a:bodyPr wrap="square" rtlCol="0">
            <a:spAutoFit/>
          </a:bodyPr>
          <a:lstStyle/>
          <a:p>
            <a:r>
              <a:rPr lang="en-US" b="1" dirty="0">
                <a:solidFill>
                  <a:srgbClr val="FF0000"/>
                </a:solidFill>
              </a:rPr>
              <a:t>BACKUP</a:t>
            </a:r>
          </a:p>
        </p:txBody>
      </p:sp>
    </p:spTree>
    <p:extLst>
      <p:ext uri="{BB962C8B-B14F-4D97-AF65-F5344CB8AC3E}">
        <p14:creationId xmlns:p14="http://schemas.microsoft.com/office/powerpoint/2010/main" val="32326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42" presetClass="path" presetSubtype="0" accel="50000" decel="50000" fill="hold" nodeType="withEffect">
                                  <p:stCondLst>
                                    <p:cond delay="0"/>
                                  </p:stCondLst>
                                  <p:childTnLst>
                                    <p:animMotion origin="layout" path="M -3.88889E-6 3.7037E-7 L -3.88889E-6 0.05208 " pathEditMode="relative" rAng="0" ptsTypes="AA">
                                      <p:cBhvr>
                                        <p:cTn id="12" dur="2000" fill="hold"/>
                                        <p:tgtEl>
                                          <p:spTgt spid="8"/>
                                        </p:tgtEl>
                                        <p:attrNameLst>
                                          <p:attrName>ppt_x</p:attrName>
                                          <p:attrName>ppt_y</p:attrName>
                                        </p:attrNameLst>
                                      </p:cBhvr>
                                      <p:rCtr x="0" y="259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926AC-9AE0-4A60-8777-964836539A0E}"/>
              </a:ext>
            </a:extLst>
          </p:cNvPr>
          <p:cNvSpPr>
            <a:spLocks noGrp="1"/>
          </p:cNvSpPr>
          <p:nvPr>
            <p:ph idx="1"/>
          </p:nvPr>
        </p:nvSpPr>
        <p:spPr>
          <a:xfrm>
            <a:off x="973666" y="4428068"/>
            <a:ext cx="7484533" cy="1413932"/>
          </a:xfrm>
        </p:spPr>
        <p:txBody>
          <a:bodyPr/>
          <a:lstStyle/>
          <a:p>
            <a:r>
              <a:rPr lang="en-US" sz="2000" dirty="0"/>
              <a:t>A simple character-recognition neural network also picks the most likely character for any input image</a:t>
            </a:r>
          </a:p>
          <a:p>
            <a:r>
              <a:rPr lang="en-US" sz="2000" dirty="0"/>
              <a:t>Many stabilization processes are modeled as a free-energy landscape</a:t>
            </a:r>
          </a:p>
        </p:txBody>
      </p:sp>
      <p:sp>
        <p:nvSpPr>
          <p:cNvPr id="4" name="Footer Placeholder 3">
            <a:extLst>
              <a:ext uri="{FF2B5EF4-FFF2-40B4-BE49-F238E27FC236}">
                <a16:creationId xmlns:a16="http://schemas.microsoft.com/office/drawing/2014/main" id="{7B416448-2F75-4B01-9DEA-374F31C0A4BD}"/>
              </a:ext>
            </a:extLst>
          </p:cNvPr>
          <p:cNvSpPr>
            <a:spLocks noGrp="1"/>
          </p:cNvSpPr>
          <p:nvPr>
            <p:ph type="ftr" sz="quarter" idx="11"/>
          </p:nvPr>
        </p:nvSpPr>
        <p:spPr>
          <a:xfrm>
            <a:off x="6053674" y="6477006"/>
            <a:ext cx="2895600" cy="215444"/>
          </a:xfrm>
        </p:spPr>
        <p:txBody>
          <a:bodyPr>
            <a:spAutoFit/>
          </a:bodyPr>
          <a:lstStyle/>
          <a:p>
            <a:pPr>
              <a:defRPr/>
            </a:pPr>
            <a:r>
              <a:rPr lang="en-US" dirty="0"/>
              <a:t>Bioelectricity Joel Grodstein</a:t>
            </a:r>
          </a:p>
        </p:txBody>
      </p:sp>
      <p:pic>
        <p:nvPicPr>
          <p:cNvPr id="12" name="Picture 11">
            <a:extLst>
              <a:ext uri="{FF2B5EF4-FFF2-40B4-BE49-F238E27FC236}">
                <a16:creationId xmlns:a16="http://schemas.microsoft.com/office/drawing/2014/main" id="{CB0448D8-366C-46EB-9890-6CE906353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71"/>
            <a:ext cx="6493933" cy="4117154"/>
          </a:xfrm>
          <a:prstGeom prst="rect">
            <a:avLst/>
          </a:prstGeom>
        </p:spPr>
      </p:pic>
      <p:sp>
        <p:nvSpPr>
          <p:cNvPr id="7" name="TextBox 6">
            <a:extLst>
              <a:ext uri="{FF2B5EF4-FFF2-40B4-BE49-F238E27FC236}">
                <a16:creationId xmlns:a16="http://schemas.microsoft.com/office/drawing/2014/main" id="{09D3268C-1B8D-43DC-9E68-39699D0F2F9D}"/>
              </a:ext>
            </a:extLst>
          </p:cNvPr>
          <p:cNvSpPr txBox="1"/>
          <p:nvPr/>
        </p:nvSpPr>
        <p:spPr>
          <a:xfrm>
            <a:off x="203200" y="6160350"/>
            <a:ext cx="8322733" cy="646331"/>
          </a:xfrm>
          <a:prstGeom prst="rect">
            <a:avLst/>
          </a:prstGeom>
          <a:noFill/>
        </p:spPr>
        <p:txBody>
          <a:bodyPr wrap="square" rtlCol="0">
            <a:spAutoFit/>
          </a:bodyPr>
          <a:lstStyle/>
          <a:p>
            <a:r>
              <a:rPr lang="en-US" sz="1800" dirty="0"/>
              <a:t>Credit: </a:t>
            </a:r>
            <a:r>
              <a:rPr lang="en-US" sz="1800" i="1" dirty="0"/>
              <a:t>The bioelectric code: an ancient computational medium for dynamic control of growth and form</a:t>
            </a:r>
            <a:r>
              <a:rPr lang="en-US" sz="1800" b="1" i="1" dirty="0"/>
              <a:t>,</a:t>
            </a:r>
            <a:r>
              <a:rPr lang="en-US" sz="1800" dirty="0"/>
              <a:t> 2018</a:t>
            </a:r>
          </a:p>
        </p:txBody>
      </p:sp>
      <p:sp>
        <p:nvSpPr>
          <p:cNvPr id="6" name="TextBox 5">
            <a:extLst>
              <a:ext uri="{FF2B5EF4-FFF2-40B4-BE49-F238E27FC236}">
                <a16:creationId xmlns:a16="http://schemas.microsoft.com/office/drawing/2014/main" id="{EC2D79A0-6048-4697-8E83-1DA9E332B16E}"/>
              </a:ext>
            </a:extLst>
          </p:cNvPr>
          <p:cNvSpPr txBox="1"/>
          <p:nvPr/>
        </p:nvSpPr>
        <p:spPr>
          <a:xfrm>
            <a:off x="6696378" y="443345"/>
            <a:ext cx="2022764" cy="461665"/>
          </a:xfrm>
          <a:prstGeom prst="rect">
            <a:avLst/>
          </a:prstGeom>
          <a:noFill/>
          <a:ln w="28575">
            <a:solidFill>
              <a:srgbClr val="FF0000"/>
            </a:solidFill>
          </a:ln>
        </p:spPr>
        <p:txBody>
          <a:bodyPr wrap="square" rtlCol="0">
            <a:spAutoFit/>
          </a:bodyPr>
          <a:lstStyle/>
          <a:p>
            <a:r>
              <a:rPr lang="en-US" b="1" dirty="0">
                <a:solidFill>
                  <a:srgbClr val="FF0000"/>
                </a:solidFill>
              </a:rPr>
              <a:t>BACKUP</a:t>
            </a:r>
          </a:p>
        </p:txBody>
      </p:sp>
    </p:spTree>
    <p:extLst>
      <p:ext uri="{BB962C8B-B14F-4D97-AF65-F5344CB8AC3E}">
        <p14:creationId xmlns:p14="http://schemas.microsoft.com/office/powerpoint/2010/main" val="1618264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9E98-F661-4A89-AF1D-69DF0AAADBD1}"/>
              </a:ext>
            </a:extLst>
          </p:cNvPr>
          <p:cNvSpPr>
            <a:spLocks noGrp="1"/>
          </p:cNvSpPr>
          <p:nvPr>
            <p:ph type="title"/>
          </p:nvPr>
        </p:nvSpPr>
        <p:spPr/>
        <p:txBody>
          <a:bodyPr/>
          <a:lstStyle/>
          <a:p>
            <a:r>
              <a:rPr lang="en-US" dirty="0"/>
              <a:t>Theories?</a:t>
            </a:r>
          </a:p>
        </p:txBody>
      </p:sp>
      <p:sp>
        <p:nvSpPr>
          <p:cNvPr id="3" name="Content Placeholder 2">
            <a:extLst>
              <a:ext uri="{FF2B5EF4-FFF2-40B4-BE49-F238E27FC236}">
                <a16:creationId xmlns:a16="http://schemas.microsoft.com/office/drawing/2014/main" id="{49DC3A05-94CB-4496-BFEC-72D1BDDFC0E0}"/>
              </a:ext>
            </a:extLst>
          </p:cNvPr>
          <p:cNvSpPr>
            <a:spLocks noGrp="1"/>
          </p:cNvSpPr>
          <p:nvPr>
            <p:ph idx="1"/>
          </p:nvPr>
        </p:nvSpPr>
        <p:spPr>
          <a:xfrm>
            <a:off x="685800" y="1185323"/>
            <a:ext cx="8144934" cy="5122344"/>
          </a:xfrm>
        </p:spPr>
        <p:txBody>
          <a:bodyPr/>
          <a:lstStyle/>
          <a:p>
            <a:r>
              <a:rPr lang="en-US" sz="2400" dirty="0"/>
              <a:t>For an organism that can regrow itself from chopped-up pieces, choosing a target is almost mandatory</a:t>
            </a:r>
          </a:p>
          <a:p>
            <a:pPr lvl="1">
              <a:spcBef>
                <a:spcPts val="0"/>
              </a:spcBef>
            </a:pPr>
            <a:r>
              <a:rPr lang="en-US" sz="2000" dirty="0"/>
              <a:t>Seems like one worm is storing multiple targets?!</a:t>
            </a:r>
          </a:p>
          <a:p>
            <a:r>
              <a:rPr lang="en-US" sz="2400" dirty="0"/>
              <a:t>Hopfield networks</a:t>
            </a:r>
          </a:p>
          <a:p>
            <a:pPr lvl="1">
              <a:spcBef>
                <a:spcPts val="0"/>
              </a:spcBef>
            </a:pPr>
            <a:r>
              <a:rPr lang="en-US" sz="2000" dirty="0"/>
              <a:t>Neural-network variant with similar capabilities</a:t>
            </a:r>
          </a:p>
          <a:p>
            <a:pPr lvl="1">
              <a:spcBef>
                <a:spcPts val="0"/>
              </a:spcBef>
            </a:pPr>
            <a:r>
              <a:rPr lang="en-US" sz="2000" dirty="0"/>
              <a:t>Stores several stable states; finds the nearest one to a given input</a:t>
            </a:r>
          </a:p>
          <a:p>
            <a:pPr lvl="1">
              <a:spcBef>
                <a:spcPts val="0"/>
              </a:spcBef>
            </a:pPr>
            <a:r>
              <a:rPr lang="en-US" sz="2000" dirty="0"/>
              <a:t>Perhaps the Hopfield network gives us the target that a linear mechanism implements?</a:t>
            </a:r>
          </a:p>
          <a:p>
            <a:pPr lvl="1">
              <a:spcBef>
                <a:spcPts val="0"/>
              </a:spcBef>
            </a:pPr>
            <a:r>
              <a:rPr lang="en-US" sz="2000" dirty="0"/>
              <a:t>Perhaps some weights are stored as GJ conductivity, and the octanol thus changes them</a:t>
            </a:r>
          </a:p>
          <a:p>
            <a:pPr lvl="1">
              <a:spcBef>
                <a:spcPts val="0"/>
              </a:spcBef>
            </a:pPr>
            <a:r>
              <a:rPr lang="en-US" sz="2000" dirty="0"/>
              <a:t>But why would a </a:t>
            </a:r>
            <a:r>
              <a:rPr lang="en-US" sz="2000" dirty="0" err="1"/>
              <a:t>planaria</a:t>
            </a:r>
            <a:r>
              <a:rPr lang="en-US" sz="2000" dirty="0"/>
              <a:t> store </a:t>
            </a:r>
            <a:r>
              <a:rPr lang="en-US" sz="2000" i="1" dirty="0"/>
              <a:t>multiple</a:t>
            </a:r>
            <a:r>
              <a:rPr lang="en-US" sz="2000" dirty="0"/>
              <a:t> states?</a:t>
            </a:r>
          </a:p>
          <a:p>
            <a:r>
              <a:rPr lang="en-US" sz="2400" dirty="0"/>
              <a:t>Did their “G. </a:t>
            </a:r>
            <a:r>
              <a:rPr lang="en-US" sz="2400" dirty="0" err="1"/>
              <a:t>dorotocephala</a:t>
            </a:r>
            <a:r>
              <a:rPr lang="en-US" sz="2400" dirty="0"/>
              <a:t>” have cells from other worms? Would that matter?</a:t>
            </a:r>
          </a:p>
          <a:p>
            <a:r>
              <a:rPr lang="en-US" sz="2400" dirty="0"/>
              <a:t>Reversion to initial shape is similar to deer</a:t>
            </a:r>
          </a:p>
        </p:txBody>
      </p:sp>
      <p:sp>
        <p:nvSpPr>
          <p:cNvPr id="4" name="Footer Placeholder 3">
            <a:extLst>
              <a:ext uri="{FF2B5EF4-FFF2-40B4-BE49-F238E27FC236}">
                <a16:creationId xmlns:a16="http://schemas.microsoft.com/office/drawing/2014/main" id="{5B9BEB7B-BF92-4C97-988B-6B30150295AD}"/>
              </a:ext>
            </a:extLst>
          </p:cNvPr>
          <p:cNvSpPr>
            <a:spLocks noGrp="1"/>
          </p:cNvSpPr>
          <p:nvPr>
            <p:ph type="ftr" sz="quarter" idx="11"/>
          </p:nvPr>
        </p:nvSpPr>
        <p:spPr/>
        <p:txBody>
          <a:bodyPr/>
          <a:lstStyle/>
          <a:p>
            <a:pPr>
              <a:defRPr/>
            </a:pPr>
            <a:r>
              <a:rPr lang="en-US" dirty="0"/>
              <a:t>Bioelectricity Joel Grodstein</a:t>
            </a:r>
          </a:p>
        </p:txBody>
      </p:sp>
      <p:sp>
        <p:nvSpPr>
          <p:cNvPr id="6" name="TextBox 5">
            <a:extLst>
              <a:ext uri="{FF2B5EF4-FFF2-40B4-BE49-F238E27FC236}">
                <a16:creationId xmlns:a16="http://schemas.microsoft.com/office/drawing/2014/main" id="{76F43E26-705E-4E01-B63C-BBD8BC6098FF}"/>
              </a:ext>
            </a:extLst>
          </p:cNvPr>
          <p:cNvSpPr txBox="1"/>
          <p:nvPr/>
        </p:nvSpPr>
        <p:spPr>
          <a:xfrm>
            <a:off x="6696378" y="443345"/>
            <a:ext cx="2022764" cy="461665"/>
          </a:xfrm>
          <a:prstGeom prst="rect">
            <a:avLst/>
          </a:prstGeom>
          <a:noFill/>
          <a:ln w="28575">
            <a:solidFill>
              <a:srgbClr val="FF0000"/>
            </a:solidFill>
          </a:ln>
        </p:spPr>
        <p:txBody>
          <a:bodyPr wrap="square" rtlCol="0">
            <a:spAutoFit/>
          </a:bodyPr>
          <a:lstStyle/>
          <a:p>
            <a:r>
              <a:rPr lang="en-US" b="1" dirty="0">
                <a:solidFill>
                  <a:srgbClr val="FF0000"/>
                </a:solidFill>
              </a:rPr>
              <a:t>BACKUP</a:t>
            </a:r>
          </a:p>
        </p:txBody>
      </p:sp>
    </p:spTree>
    <p:extLst>
      <p:ext uri="{BB962C8B-B14F-4D97-AF65-F5344CB8AC3E}">
        <p14:creationId xmlns:p14="http://schemas.microsoft.com/office/powerpoint/2010/main" val="345381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5557-6B12-4E83-9EA9-4ABC5D960ECE}"/>
              </a:ext>
            </a:extLst>
          </p:cNvPr>
          <p:cNvSpPr>
            <a:spLocks noGrp="1"/>
          </p:cNvSpPr>
          <p:nvPr>
            <p:ph type="title"/>
          </p:nvPr>
        </p:nvSpPr>
        <p:spPr/>
        <p:txBody>
          <a:bodyPr/>
          <a:lstStyle/>
          <a:p>
            <a:r>
              <a:rPr lang="en-US" dirty="0"/>
              <a:t>Regenerative medicine</a:t>
            </a:r>
          </a:p>
        </p:txBody>
      </p:sp>
      <p:sp>
        <p:nvSpPr>
          <p:cNvPr id="3" name="Content Placeholder 2">
            <a:extLst>
              <a:ext uri="{FF2B5EF4-FFF2-40B4-BE49-F238E27FC236}">
                <a16:creationId xmlns:a16="http://schemas.microsoft.com/office/drawing/2014/main" id="{BA0C3D4A-4068-4211-8C70-02BB5BCD7BE7}"/>
              </a:ext>
            </a:extLst>
          </p:cNvPr>
          <p:cNvSpPr>
            <a:spLocks noGrp="1"/>
          </p:cNvSpPr>
          <p:nvPr>
            <p:ph idx="1"/>
          </p:nvPr>
        </p:nvSpPr>
        <p:spPr>
          <a:xfrm>
            <a:off x="685800" y="1625598"/>
            <a:ext cx="7772400" cy="4419600"/>
          </a:xfrm>
        </p:spPr>
        <p:txBody>
          <a:bodyPr/>
          <a:lstStyle/>
          <a:p>
            <a:r>
              <a:rPr lang="en-US" sz="2400" dirty="0"/>
              <a:t>Not quite ready for prime time yet</a:t>
            </a:r>
          </a:p>
          <a:p>
            <a:r>
              <a:rPr lang="en-US" sz="2400" dirty="0"/>
              <a:t>Hope #1</a:t>
            </a:r>
          </a:p>
          <a:p>
            <a:pPr lvl="1">
              <a:spcBef>
                <a:spcPts val="0"/>
              </a:spcBef>
            </a:pPr>
            <a:r>
              <a:rPr lang="en-US" sz="2000" dirty="0"/>
              <a:t>Start with induced pluripotent stem cells and grow organs in vitro</a:t>
            </a:r>
          </a:p>
          <a:p>
            <a:pPr lvl="1">
              <a:spcBef>
                <a:spcPts val="0"/>
              </a:spcBef>
            </a:pPr>
            <a:r>
              <a:rPr lang="en-US" sz="2000" dirty="0"/>
              <a:t>Precisely controlling every detail of growing a kidney in a lab seems impossible</a:t>
            </a:r>
          </a:p>
          <a:p>
            <a:pPr lvl="1">
              <a:spcBef>
                <a:spcPts val="0"/>
              </a:spcBef>
            </a:pPr>
            <a:r>
              <a:rPr lang="en-US" sz="2000" dirty="0"/>
              <a:t>We need a high-level API</a:t>
            </a:r>
          </a:p>
          <a:p>
            <a:r>
              <a:rPr lang="en-US" sz="2400" dirty="0"/>
              <a:t>Hope #2:</a:t>
            </a:r>
          </a:p>
          <a:p>
            <a:pPr lvl="1">
              <a:spcBef>
                <a:spcPts val="0"/>
              </a:spcBef>
            </a:pPr>
            <a:r>
              <a:rPr lang="en-US" sz="2000" dirty="0"/>
              <a:t>stimulate the body to regrow its own organs</a:t>
            </a:r>
          </a:p>
          <a:p>
            <a:pPr lvl="1">
              <a:spcBef>
                <a:spcPts val="0"/>
              </a:spcBef>
            </a:pPr>
            <a:r>
              <a:rPr lang="en-US" sz="2000" dirty="0"/>
              <a:t>adult humans don’t really do that</a:t>
            </a:r>
          </a:p>
          <a:p>
            <a:pPr marL="457200" lvl="1" indent="0">
              <a:spcBef>
                <a:spcPts val="0"/>
              </a:spcBef>
              <a:buNone/>
            </a:pPr>
            <a:endParaRPr lang="en-US" sz="2000" dirty="0"/>
          </a:p>
        </p:txBody>
      </p:sp>
      <p:sp>
        <p:nvSpPr>
          <p:cNvPr id="4" name="Footer Placeholder 3">
            <a:extLst>
              <a:ext uri="{FF2B5EF4-FFF2-40B4-BE49-F238E27FC236}">
                <a16:creationId xmlns:a16="http://schemas.microsoft.com/office/drawing/2014/main" id="{086167CB-1311-43AB-8981-CD922EDBEC4E}"/>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1135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492A-AC91-4F17-840F-99E89E799099}"/>
              </a:ext>
            </a:extLst>
          </p:cNvPr>
          <p:cNvSpPr>
            <a:spLocks noGrp="1"/>
          </p:cNvSpPr>
          <p:nvPr>
            <p:ph type="title"/>
          </p:nvPr>
        </p:nvSpPr>
        <p:spPr/>
        <p:txBody>
          <a:bodyPr/>
          <a:lstStyle/>
          <a:p>
            <a:r>
              <a:rPr lang="en-US" dirty="0"/>
              <a:t>Build whatever goes here</a:t>
            </a:r>
          </a:p>
        </p:txBody>
      </p:sp>
      <p:sp>
        <p:nvSpPr>
          <p:cNvPr id="3" name="Content Placeholder 2">
            <a:extLst>
              <a:ext uri="{FF2B5EF4-FFF2-40B4-BE49-F238E27FC236}">
                <a16:creationId xmlns:a16="http://schemas.microsoft.com/office/drawing/2014/main" id="{178BEA3D-76D0-464A-8472-B5E36F41216C}"/>
              </a:ext>
            </a:extLst>
          </p:cNvPr>
          <p:cNvSpPr>
            <a:spLocks noGrp="1"/>
          </p:cNvSpPr>
          <p:nvPr>
            <p:ph idx="1"/>
          </p:nvPr>
        </p:nvSpPr>
        <p:spPr>
          <a:xfrm>
            <a:off x="685800" y="1676400"/>
            <a:ext cx="7772400" cy="1028299"/>
          </a:xfrm>
        </p:spPr>
        <p:txBody>
          <a:bodyPr/>
          <a:lstStyle/>
          <a:p>
            <a:r>
              <a:rPr lang="en-US" sz="2400" dirty="0"/>
              <a:t>They induced leg regrowth in an </a:t>
            </a:r>
            <a:r>
              <a:rPr lang="en-US" sz="2400" i="1" dirty="0"/>
              <a:t>adult</a:t>
            </a:r>
            <a:r>
              <a:rPr lang="en-US" sz="2400" dirty="0"/>
              <a:t> frog by imposing an embryonic </a:t>
            </a:r>
            <a:r>
              <a:rPr lang="en-US" sz="2400" i="1" dirty="0" err="1"/>
              <a:t>V</a:t>
            </a:r>
            <a:r>
              <a:rPr lang="en-US" sz="2400" baseline="-25000" dirty="0" err="1"/>
              <a:t>mem</a:t>
            </a:r>
            <a:r>
              <a:rPr lang="en-US" sz="2400" dirty="0"/>
              <a:t> pattern and then letting it sit for 7 weeks.</a:t>
            </a:r>
          </a:p>
          <a:p>
            <a:endParaRPr lang="en-US" dirty="0"/>
          </a:p>
        </p:txBody>
      </p:sp>
      <p:sp>
        <p:nvSpPr>
          <p:cNvPr id="4" name="Footer Placeholder 3">
            <a:extLst>
              <a:ext uri="{FF2B5EF4-FFF2-40B4-BE49-F238E27FC236}">
                <a16:creationId xmlns:a16="http://schemas.microsoft.com/office/drawing/2014/main" id="{95BAAE9A-352E-4E1B-AE90-4EFDA1D6E7FB}"/>
              </a:ext>
            </a:extLst>
          </p:cNvPr>
          <p:cNvSpPr>
            <a:spLocks noGrp="1"/>
          </p:cNvSpPr>
          <p:nvPr>
            <p:ph type="ftr" sz="quarter" idx="11"/>
          </p:nvPr>
        </p:nvSpPr>
        <p:spPr/>
        <p:txBody>
          <a:bodyPr/>
          <a:lstStyle/>
          <a:p>
            <a:pPr>
              <a:defRPr/>
            </a:pPr>
            <a:r>
              <a:rPr lang="en-US" dirty="0"/>
              <a:t>Bioelectricity Joel Grodstein</a:t>
            </a:r>
          </a:p>
        </p:txBody>
      </p:sp>
      <p:pic>
        <p:nvPicPr>
          <p:cNvPr id="8" name="Picture 7">
            <a:extLst>
              <a:ext uri="{FF2B5EF4-FFF2-40B4-BE49-F238E27FC236}">
                <a16:creationId xmlns:a16="http://schemas.microsoft.com/office/drawing/2014/main" id="{2CC2F286-5160-4BE0-9C8E-5D77D817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09" y="3088277"/>
            <a:ext cx="2667544" cy="2956388"/>
          </a:xfrm>
          <a:prstGeom prst="rect">
            <a:avLst/>
          </a:prstGeom>
        </p:spPr>
      </p:pic>
      <p:sp>
        <p:nvSpPr>
          <p:cNvPr id="9" name="TextBox 8">
            <a:extLst>
              <a:ext uri="{FF2B5EF4-FFF2-40B4-BE49-F238E27FC236}">
                <a16:creationId xmlns:a16="http://schemas.microsoft.com/office/drawing/2014/main" id="{477A2947-4905-434D-9097-E920C786D8B6}"/>
              </a:ext>
            </a:extLst>
          </p:cNvPr>
          <p:cNvSpPr txBox="1"/>
          <p:nvPr/>
        </p:nvSpPr>
        <p:spPr>
          <a:xfrm>
            <a:off x="3365884" y="5487550"/>
            <a:ext cx="5585612" cy="646331"/>
          </a:xfrm>
          <a:prstGeom prst="rect">
            <a:avLst/>
          </a:prstGeom>
          <a:noFill/>
        </p:spPr>
        <p:txBody>
          <a:bodyPr wrap="square" rtlCol="0">
            <a:spAutoFit/>
          </a:bodyPr>
          <a:lstStyle/>
          <a:p>
            <a:r>
              <a:rPr lang="en-US" sz="1800" dirty="0"/>
              <a:t>Credit: </a:t>
            </a:r>
            <a:r>
              <a:rPr lang="en-US" sz="1800" i="1" dirty="0"/>
              <a:t>Cracking the bioelectric code: probing endogenous ionic controls of pattern formulation</a:t>
            </a:r>
            <a:r>
              <a:rPr lang="en-US" sz="1800" dirty="0"/>
              <a:t>, 2013</a:t>
            </a:r>
          </a:p>
        </p:txBody>
      </p:sp>
      <p:sp>
        <p:nvSpPr>
          <p:cNvPr id="10" name="Content Placeholder 2">
            <a:extLst>
              <a:ext uri="{FF2B5EF4-FFF2-40B4-BE49-F238E27FC236}">
                <a16:creationId xmlns:a16="http://schemas.microsoft.com/office/drawing/2014/main" id="{2B1C81A9-30D1-4C35-8AC6-7B99CB57B833}"/>
              </a:ext>
            </a:extLst>
          </p:cNvPr>
          <p:cNvSpPr txBox="1">
            <a:spLocks/>
          </p:cNvSpPr>
          <p:nvPr/>
        </p:nvSpPr>
        <p:spPr bwMode="auto">
          <a:xfrm>
            <a:off x="3408145" y="2608447"/>
            <a:ext cx="5485598" cy="213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Original work: they found a drug cocktail that affected </a:t>
            </a:r>
            <a:r>
              <a:rPr lang="en-US" sz="2400" i="1" kern="0" dirty="0" err="1"/>
              <a:t>V</a:t>
            </a:r>
            <a:r>
              <a:rPr lang="en-US" sz="2400" kern="0" baseline="-25000" dirty="0" err="1"/>
              <a:t>mem</a:t>
            </a:r>
            <a:r>
              <a:rPr lang="en-US" sz="2400" kern="0" dirty="0"/>
              <a:t> and induced regrowth of an amputated tail</a:t>
            </a:r>
          </a:p>
          <a:p>
            <a:r>
              <a:rPr lang="en-US" sz="2400" kern="0" dirty="0"/>
              <a:t>Then the same cocktail also worked for leg regrowth</a:t>
            </a:r>
          </a:p>
          <a:p>
            <a:endParaRPr lang="en-US" kern="0" dirty="0"/>
          </a:p>
        </p:txBody>
      </p:sp>
    </p:spTree>
    <p:extLst>
      <p:ext uri="{BB962C8B-B14F-4D97-AF65-F5344CB8AC3E}">
        <p14:creationId xmlns:p14="http://schemas.microsoft.com/office/powerpoint/2010/main" val="303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1A99-0089-4D35-8B98-CC045FA762E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375DDAED-AD3B-488C-A1C4-EFA2FCBD6F10}"/>
              </a:ext>
            </a:extLst>
          </p:cNvPr>
          <p:cNvSpPr>
            <a:spLocks noGrp="1"/>
          </p:cNvSpPr>
          <p:nvPr>
            <p:ph idx="1"/>
          </p:nvPr>
        </p:nvSpPr>
        <p:spPr>
          <a:xfrm>
            <a:off x="570390" y="1481092"/>
            <a:ext cx="8271934" cy="4199467"/>
          </a:xfrm>
        </p:spPr>
        <p:txBody>
          <a:bodyPr/>
          <a:lstStyle/>
          <a:p>
            <a:r>
              <a:rPr lang="en-US" sz="2400" dirty="0"/>
              <a:t>Morphogenesis is a big cool mystery</a:t>
            </a:r>
          </a:p>
          <a:p>
            <a:pPr lvl="1">
              <a:spcBef>
                <a:spcPts val="0"/>
              </a:spcBef>
            </a:pPr>
            <a:r>
              <a:rPr lang="en-US" sz="2000" dirty="0"/>
              <a:t>If we understand it, we may understand regenerative medicine</a:t>
            </a:r>
          </a:p>
          <a:p>
            <a:pPr>
              <a:spcBef>
                <a:spcPts val="600"/>
              </a:spcBef>
            </a:pPr>
            <a:r>
              <a:rPr lang="en-US" sz="2400" dirty="0"/>
              <a:t>Observations:</a:t>
            </a:r>
          </a:p>
          <a:p>
            <a:pPr lvl="1">
              <a:spcBef>
                <a:spcPts val="0"/>
              </a:spcBef>
            </a:pPr>
            <a:r>
              <a:rPr lang="en-US" sz="2000" dirty="0"/>
              <a:t>planaria and tadpoles can regrow organs</a:t>
            </a:r>
          </a:p>
          <a:p>
            <a:pPr lvl="1">
              <a:spcBef>
                <a:spcPts val="0"/>
              </a:spcBef>
            </a:pPr>
            <a:r>
              <a:rPr lang="en-US" sz="2000" dirty="0"/>
              <a:t>what can we learn from them?</a:t>
            </a:r>
          </a:p>
          <a:p>
            <a:r>
              <a:rPr lang="en-US" sz="2400" dirty="0"/>
              <a:t>Our plan for morphogenesis:</a:t>
            </a:r>
          </a:p>
          <a:p>
            <a:pPr lvl="1">
              <a:spcBef>
                <a:spcPts val="0"/>
              </a:spcBef>
            </a:pPr>
            <a:r>
              <a:rPr lang="en-US" sz="2000" dirty="0"/>
              <a:t>Look at the weird, wonderful things that animals can do</a:t>
            </a:r>
          </a:p>
          <a:p>
            <a:pPr lvl="1">
              <a:spcBef>
                <a:spcPts val="0"/>
              </a:spcBef>
            </a:pPr>
            <a:r>
              <a:rPr lang="en-US" sz="2000" dirty="0"/>
              <a:t>Hypothesize: what algorithms are they using?</a:t>
            </a:r>
          </a:p>
          <a:p>
            <a:pPr lvl="1">
              <a:spcBef>
                <a:spcPts val="0"/>
              </a:spcBef>
            </a:pPr>
            <a:r>
              <a:rPr lang="en-US" sz="2000" dirty="0"/>
              <a:t>Might it be bioelectrical?</a:t>
            </a:r>
          </a:p>
          <a:p>
            <a:pPr lvl="1">
              <a:spcBef>
                <a:spcPts val="0"/>
              </a:spcBef>
            </a:pPr>
            <a:endParaRPr lang="en-US" sz="2000" dirty="0"/>
          </a:p>
        </p:txBody>
      </p:sp>
      <p:sp>
        <p:nvSpPr>
          <p:cNvPr id="4" name="Footer Placeholder 3">
            <a:extLst>
              <a:ext uri="{FF2B5EF4-FFF2-40B4-BE49-F238E27FC236}">
                <a16:creationId xmlns:a16="http://schemas.microsoft.com/office/drawing/2014/main" id="{8F9333DD-3556-4973-965A-7F11E261C248}"/>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1770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C59F-4308-4207-8E61-4706E125E86B}"/>
              </a:ext>
            </a:extLst>
          </p:cNvPr>
          <p:cNvSpPr>
            <a:spLocks noGrp="1"/>
          </p:cNvSpPr>
          <p:nvPr>
            <p:ph type="title"/>
          </p:nvPr>
        </p:nvSpPr>
        <p:spPr/>
        <p:txBody>
          <a:bodyPr/>
          <a:lstStyle/>
          <a:p>
            <a:r>
              <a:rPr lang="en-US" dirty="0"/>
              <a:t>Why is morphogenesis hard?</a:t>
            </a:r>
          </a:p>
        </p:txBody>
      </p:sp>
      <p:sp>
        <p:nvSpPr>
          <p:cNvPr id="3" name="Content Placeholder 2">
            <a:extLst>
              <a:ext uri="{FF2B5EF4-FFF2-40B4-BE49-F238E27FC236}">
                <a16:creationId xmlns:a16="http://schemas.microsoft.com/office/drawing/2014/main" id="{8C5F7777-7114-447F-849E-55E7BC765E33}"/>
              </a:ext>
            </a:extLst>
          </p:cNvPr>
          <p:cNvSpPr>
            <a:spLocks noGrp="1"/>
          </p:cNvSpPr>
          <p:nvPr>
            <p:ph idx="1"/>
          </p:nvPr>
        </p:nvSpPr>
        <p:spPr>
          <a:xfrm>
            <a:off x="781212" y="3284738"/>
            <a:ext cx="7772400" cy="3189910"/>
          </a:xfrm>
        </p:spPr>
        <p:txBody>
          <a:bodyPr/>
          <a:lstStyle/>
          <a:p>
            <a:pPr>
              <a:spcBef>
                <a:spcPts val="0"/>
              </a:spcBef>
            </a:pPr>
            <a:r>
              <a:rPr lang="en-US" sz="2000" dirty="0"/>
              <a:t>The game of evolution is not so much about inventing new proteins, but rather about assembling the same ones in new ways (Rafael </a:t>
            </a:r>
            <a:r>
              <a:rPr lang="en-US" sz="2000" dirty="0" err="1"/>
              <a:t>Yuste</a:t>
            </a:r>
            <a:r>
              <a:rPr lang="en-US" sz="2000" dirty="0"/>
              <a:t>)</a:t>
            </a:r>
          </a:p>
          <a:p>
            <a:r>
              <a:rPr lang="en-US" sz="2000" dirty="0"/>
              <a:t>DNA just creates protein, not structure</a:t>
            </a:r>
          </a:p>
          <a:p>
            <a:pPr lvl="1">
              <a:spcBef>
                <a:spcPts val="0"/>
              </a:spcBef>
            </a:pPr>
            <a:r>
              <a:rPr lang="en-US" sz="1800" dirty="0"/>
              <a:t>Similar DNA sequences encode very differently-shaped animals</a:t>
            </a:r>
          </a:p>
          <a:p>
            <a:pPr lvl="1">
              <a:spcBef>
                <a:spcPts val="0"/>
              </a:spcBef>
            </a:pPr>
            <a:r>
              <a:rPr lang="en-US" sz="1800" dirty="0"/>
              <a:t>No clue how to look at a genome and predict animal shape</a:t>
            </a:r>
          </a:p>
          <a:p>
            <a:pPr lvl="1">
              <a:spcBef>
                <a:spcPts val="0"/>
              </a:spcBef>
            </a:pPr>
            <a:r>
              <a:rPr lang="en-US" sz="1800" dirty="0"/>
              <a:t>Or to determine which DNA sequence will create an arbitrary shape</a:t>
            </a:r>
          </a:p>
          <a:p>
            <a:r>
              <a:rPr lang="en-US" sz="2000" dirty="0"/>
              <a:t>Is there a higher-level interpretation somewhere?</a:t>
            </a:r>
          </a:p>
          <a:p>
            <a:pPr lvl="1">
              <a:spcBef>
                <a:spcPts val="0"/>
              </a:spcBef>
            </a:pPr>
            <a:r>
              <a:rPr lang="en-US" sz="1800" dirty="0"/>
              <a:t>A string of 3 billion DNA bases is daunting</a:t>
            </a:r>
          </a:p>
          <a:p>
            <a:pPr lvl="1">
              <a:spcBef>
                <a:spcPts val="0"/>
              </a:spcBef>
            </a:pPr>
            <a:r>
              <a:rPr lang="en-US" sz="1800" dirty="0"/>
              <a:t>A high-level API would be really nice!</a:t>
            </a:r>
          </a:p>
          <a:p>
            <a:pPr>
              <a:spcBef>
                <a:spcPts val="0"/>
              </a:spcBef>
            </a:pPr>
            <a:endParaRPr lang="en-US" sz="2400" dirty="0"/>
          </a:p>
          <a:p>
            <a:endParaRPr lang="en-US" dirty="0"/>
          </a:p>
        </p:txBody>
      </p:sp>
      <p:sp>
        <p:nvSpPr>
          <p:cNvPr id="4" name="Footer Placeholder 3">
            <a:extLst>
              <a:ext uri="{FF2B5EF4-FFF2-40B4-BE49-F238E27FC236}">
                <a16:creationId xmlns:a16="http://schemas.microsoft.com/office/drawing/2014/main" id="{6DE7A32D-AD94-4F1C-B9AA-D4DDD5D42F29}"/>
              </a:ext>
            </a:extLst>
          </p:cNvPr>
          <p:cNvSpPr>
            <a:spLocks noGrp="1"/>
          </p:cNvSpPr>
          <p:nvPr>
            <p:ph type="ftr" sz="quarter" idx="11"/>
          </p:nvPr>
        </p:nvSpPr>
        <p:spPr/>
        <p:txBody>
          <a:bodyPr/>
          <a:lstStyle/>
          <a:p>
            <a:pPr>
              <a:defRPr/>
            </a:pPr>
            <a:r>
              <a:rPr lang="en-US" dirty="0"/>
              <a:t>Bioelectricity Joel Grodstein</a:t>
            </a:r>
          </a:p>
        </p:txBody>
      </p:sp>
      <p:graphicFrame>
        <p:nvGraphicFramePr>
          <p:cNvPr id="5" name="Table 4">
            <a:extLst>
              <a:ext uri="{FF2B5EF4-FFF2-40B4-BE49-F238E27FC236}">
                <a16:creationId xmlns:a16="http://schemas.microsoft.com/office/drawing/2014/main" id="{2CDE4833-A6B0-45CD-AFC9-4EAD2013BBAD}"/>
              </a:ext>
            </a:extLst>
          </p:cNvPr>
          <p:cNvGraphicFramePr>
            <a:graphicFrameLocks noGrp="1"/>
          </p:cNvGraphicFramePr>
          <p:nvPr>
            <p:extLst>
              <p:ext uri="{D42A27DB-BD31-4B8C-83A1-F6EECF244321}">
                <p14:modId xmlns:p14="http://schemas.microsoft.com/office/powerpoint/2010/main" val="1435510268"/>
              </p:ext>
            </p:extLst>
          </p:nvPr>
        </p:nvGraphicFramePr>
        <p:xfrm>
          <a:off x="1532878" y="2045067"/>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40265394"/>
                    </a:ext>
                  </a:extLst>
                </a:gridCol>
                <a:gridCol w="2032000">
                  <a:extLst>
                    <a:ext uri="{9D8B030D-6E8A-4147-A177-3AD203B41FA5}">
                      <a16:colId xmlns:a16="http://schemas.microsoft.com/office/drawing/2014/main" val="2840298874"/>
                    </a:ext>
                  </a:extLst>
                </a:gridCol>
                <a:gridCol w="2032000">
                  <a:extLst>
                    <a:ext uri="{9D8B030D-6E8A-4147-A177-3AD203B41FA5}">
                      <a16:colId xmlns:a16="http://schemas.microsoft.com/office/drawing/2014/main" val="2878765627"/>
                    </a:ext>
                  </a:extLst>
                </a:gridCol>
              </a:tblGrid>
              <a:tr h="370840">
                <a:tc>
                  <a:txBody>
                    <a:bodyPr/>
                    <a:lstStyle/>
                    <a:p>
                      <a:endParaRPr lang="en-US" dirty="0"/>
                    </a:p>
                  </a:txBody>
                  <a:tcPr/>
                </a:tc>
                <a:tc>
                  <a:txBody>
                    <a:bodyPr/>
                    <a:lstStyle/>
                    <a:p>
                      <a:r>
                        <a:rPr lang="en-US" dirty="0"/>
                        <a:t>Hydra</a:t>
                      </a:r>
                    </a:p>
                  </a:txBody>
                  <a:tcPr/>
                </a:tc>
                <a:tc>
                  <a:txBody>
                    <a:bodyPr/>
                    <a:lstStyle/>
                    <a:p>
                      <a:r>
                        <a:rPr lang="en-US" dirty="0"/>
                        <a:t>Human</a:t>
                      </a:r>
                    </a:p>
                  </a:txBody>
                  <a:tcPr/>
                </a:tc>
                <a:extLst>
                  <a:ext uri="{0D108BD9-81ED-4DB2-BD59-A6C34878D82A}">
                    <a16:rowId xmlns:a16="http://schemas.microsoft.com/office/drawing/2014/main" val="2387575684"/>
                  </a:ext>
                </a:extLst>
              </a:tr>
              <a:tr h="370840">
                <a:tc>
                  <a:txBody>
                    <a:bodyPr/>
                    <a:lstStyle/>
                    <a:p>
                      <a:r>
                        <a:rPr lang="en-US" dirty="0"/>
                        <a:t>Genes</a:t>
                      </a:r>
                    </a:p>
                  </a:txBody>
                  <a:tcPr/>
                </a:tc>
                <a:tc>
                  <a:txBody>
                    <a:bodyPr/>
                    <a:lstStyle/>
                    <a:p>
                      <a:r>
                        <a:rPr lang="en-US" dirty="0"/>
                        <a:t>20K</a:t>
                      </a:r>
                    </a:p>
                  </a:txBody>
                  <a:tcPr/>
                </a:tc>
                <a:tc>
                  <a:txBody>
                    <a:bodyPr/>
                    <a:lstStyle/>
                    <a:p>
                      <a:r>
                        <a:rPr lang="en-US" dirty="0"/>
                        <a:t>30K</a:t>
                      </a:r>
                    </a:p>
                  </a:txBody>
                  <a:tcPr/>
                </a:tc>
                <a:extLst>
                  <a:ext uri="{0D108BD9-81ED-4DB2-BD59-A6C34878D82A}">
                    <a16:rowId xmlns:a16="http://schemas.microsoft.com/office/drawing/2014/main" val="3173502603"/>
                  </a:ext>
                </a:extLst>
              </a:tr>
              <a:tr h="370840">
                <a:tc>
                  <a:txBody>
                    <a:bodyPr/>
                    <a:lstStyle/>
                    <a:p>
                      <a:r>
                        <a:rPr lang="en-US" dirty="0"/>
                        <a:t>Neurons</a:t>
                      </a:r>
                    </a:p>
                  </a:txBody>
                  <a:tcPr/>
                </a:tc>
                <a:tc>
                  <a:txBody>
                    <a:bodyPr/>
                    <a:lstStyle/>
                    <a:p>
                      <a:r>
                        <a:rPr lang="en-US" dirty="0"/>
                        <a:t>1000</a:t>
                      </a:r>
                    </a:p>
                  </a:txBody>
                  <a:tcPr/>
                </a:tc>
                <a:tc>
                  <a:txBody>
                    <a:bodyPr/>
                    <a:lstStyle/>
                    <a:p>
                      <a:r>
                        <a:rPr lang="en-US" dirty="0"/>
                        <a:t>100 billion</a:t>
                      </a:r>
                    </a:p>
                  </a:txBody>
                  <a:tcPr/>
                </a:tc>
                <a:extLst>
                  <a:ext uri="{0D108BD9-81ED-4DB2-BD59-A6C34878D82A}">
                    <a16:rowId xmlns:a16="http://schemas.microsoft.com/office/drawing/2014/main" val="2563272514"/>
                  </a:ext>
                </a:extLst>
              </a:tr>
            </a:tbl>
          </a:graphicData>
        </a:graphic>
      </p:graphicFrame>
      <p:sp>
        <p:nvSpPr>
          <p:cNvPr id="6" name="Content Placeholder 2">
            <a:extLst>
              <a:ext uri="{FF2B5EF4-FFF2-40B4-BE49-F238E27FC236}">
                <a16:creationId xmlns:a16="http://schemas.microsoft.com/office/drawing/2014/main" id="{E9CEEB7A-4491-4FCF-A1FF-73115916E121}"/>
              </a:ext>
            </a:extLst>
          </p:cNvPr>
          <p:cNvSpPr txBox="1">
            <a:spLocks/>
          </p:cNvSpPr>
          <p:nvPr/>
        </p:nvSpPr>
        <p:spPr bwMode="auto">
          <a:xfrm>
            <a:off x="791570" y="1464815"/>
            <a:ext cx="7772400" cy="47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kern="0" dirty="0"/>
              <a:t>If babies can do it, how hard can it be?</a:t>
            </a:r>
          </a:p>
          <a:p>
            <a:endParaRPr lang="en-US" kern="0" dirty="0"/>
          </a:p>
        </p:txBody>
      </p:sp>
    </p:spTree>
    <p:extLst>
      <p:ext uri="{BB962C8B-B14F-4D97-AF65-F5344CB8AC3E}">
        <p14:creationId xmlns:p14="http://schemas.microsoft.com/office/powerpoint/2010/main" val="2424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5925-090E-46EC-A9BC-EAC25A6D253C}"/>
              </a:ext>
            </a:extLst>
          </p:cNvPr>
          <p:cNvSpPr>
            <a:spLocks noGrp="1"/>
          </p:cNvSpPr>
          <p:nvPr>
            <p:ph type="title"/>
          </p:nvPr>
        </p:nvSpPr>
        <p:spPr>
          <a:xfrm>
            <a:off x="575732" y="304800"/>
            <a:ext cx="8009467" cy="1143000"/>
          </a:xfrm>
        </p:spPr>
        <p:txBody>
          <a:bodyPr/>
          <a:lstStyle/>
          <a:p>
            <a:r>
              <a:rPr lang="en-US" sz="4000" dirty="0"/>
              <a:t>Hypothesis #1</a:t>
            </a:r>
          </a:p>
        </p:txBody>
      </p:sp>
      <p:sp>
        <p:nvSpPr>
          <p:cNvPr id="3" name="Content Placeholder 2">
            <a:extLst>
              <a:ext uri="{FF2B5EF4-FFF2-40B4-BE49-F238E27FC236}">
                <a16:creationId xmlns:a16="http://schemas.microsoft.com/office/drawing/2014/main" id="{D5C5B8F7-4362-4DA6-81D8-75CDC65BBDCC}"/>
              </a:ext>
            </a:extLst>
          </p:cNvPr>
          <p:cNvSpPr>
            <a:spLocks noGrp="1"/>
          </p:cNvSpPr>
          <p:nvPr>
            <p:ph idx="1"/>
          </p:nvPr>
        </p:nvSpPr>
        <p:spPr>
          <a:xfrm>
            <a:off x="685800" y="1481659"/>
            <a:ext cx="7772400" cy="4419600"/>
          </a:xfrm>
        </p:spPr>
        <p:txBody>
          <a:bodyPr/>
          <a:lstStyle/>
          <a:p>
            <a:r>
              <a:rPr lang="en-US" sz="2400" dirty="0"/>
              <a:t>Maybe the DNA is just a set of (very intricate) instructions</a:t>
            </a:r>
          </a:p>
          <a:p>
            <a:pPr lvl="1">
              <a:spcBef>
                <a:spcPts val="0"/>
              </a:spcBef>
            </a:pPr>
            <a:r>
              <a:rPr lang="en-US" sz="2000" dirty="0"/>
              <a:t>Like building Legoland from 37T Legos!</a:t>
            </a:r>
          </a:p>
          <a:p>
            <a:pPr>
              <a:spcBef>
                <a:spcPts val="600"/>
              </a:spcBef>
            </a:pPr>
            <a:r>
              <a:rPr lang="en-US" sz="2400" dirty="0"/>
              <a:t>Twins</a:t>
            </a:r>
          </a:p>
          <a:p>
            <a:pPr lvl="1">
              <a:spcBef>
                <a:spcPts val="0"/>
              </a:spcBef>
            </a:pPr>
            <a:r>
              <a:rPr lang="en-US" sz="2000" dirty="0"/>
              <a:t>When an embryo splits into twins, each twin grows perfectly</a:t>
            </a:r>
          </a:p>
          <a:p>
            <a:pPr lvl="1">
              <a:spcBef>
                <a:spcPts val="0"/>
              </a:spcBef>
            </a:pPr>
            <a:r>
              <a:rPr lang="en-US" sz="2000" dirty="0"/>
              <a:t>Do you think that identical twins have identical fingerprints?</a:t>
            </a:r>
          </a:p>
          <a:p>
            <a:pPr lvl="1">
              <a:spcBef>
                <a:spcPts val="0"/>
              </a:spcBef>
            </a:pPr>
            <a:r>
              <a:rPr lang="en-US" sz="2000" dirty="0"/>
              <a:t>(Albert </a:t>
            </a:r>
            <a:r>
              <a:rPr lang="en-US" sz="2000" dirty="0" err="1"/>
              <a:t>Ebeneezer</a:t>
            </a:r>
            <a:r>
              <a:rPr lang="en-US" sz="2000" dirty="0"/>
              <a:t> Fox and </a:t>
            </a:r>
            <a:r>
              <a:rPr lang="en-US" sz="2000" dirty="0" err="1"/>
              <a:t>Ebeneezer</a:t>
            </a:r>
            <a:r>
              <a:rPr lang="en-US" sz="2000" dirty="0"/>
              <a:t> Albert Fox, born 1857)</a:t>
            </a:r>
          </a:p>
          <a:p>
            <a:pPr lvl="1">
              <a:spcBef>
                <a:spcPts val="0"/>
              </a:spcBef>
            </a:pPr>
            <a:r>
              <a:rPr lang="en-US" sz="2000" dirty="0"/>
              <a:t>Running the same set of instructions should produce the same results</a:t>
            </a:r>
          </a:p>
          <a:p>
            <a:pPr>
              <a:spcBef>
                <a:spcPts val="600"/>
              </a:spcBef>
            </a:pPr>
            <a:r>
              <a:rPr lang="en-US" sz="2400" dirty="0"/>
              <a:t>We’ll look at some data &amp; then revisit this hypothesis</a:t>
            </a:r>
          </a:p>
        </p:txBody>
      </p:sp>
      <p:sp>
        <p:nvSpPr>
          <p:cNvPr id="4" name="Footer Placeholder 3">
            <a:extLst>
              <a:ext uri="{FF2B5EF4-FFF2-40B4-BE49-F238E27FC236}">
                <a16:creationId xmlns:a16="http://schemas.microsoft.com/office/drawing/2014/main" id="{7631282C-7384-46F4-85C5-176EC30B3F9A}"/>
              </a:ext>
            </a:extLst>
          </p:cNvPr>
          <p:cNvSpPr>
            <a:spLocks noGrp="1"/>
          </p:cNvSpPr>
          <p:nvPr>
            <p:ph type="ftr" sz="quarter" idx="11"/>
          </p:nvPr>
        </p:nvSpPr>
        <p:spPr/>
        <p:txBody>
          <a:bodyPr/>
          <a:lstStyle/>
          <a:p>
            <a:pPr>
              <a:defRPr/>
            </a:pPr>
            <a:r>
              <a:rPr lang="en-US" dirty="0"/>
              <a:t>Bioelectricity Joel Grodstein</a:t>
            </a:r>
          </a:p>
        </p:txBody>
      </p:sp>
    </p:spTree>
    <p:extLst>
      <p:ext uri="{BB962C8B-B14F-4D97-AF65-F5344CB8AC3E}">
        <p14:creationId xmlns:p14="http://schemas.microsoft.com/office/powerpoint/2010/main" val="235135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53BF-A13C-487F-9A82-CA5EAFC82137}"/>
              </a:ext>
            </a:extLst>
          </p:cNvPr>
          <p:cNvSpPr>
            <a:spLocks noGrp="1"/>
          </p:cNvSpPr>
          <p:nvPr>
            <p:ph type="title"/>
          </p:nvPr>
        </p:nvSpPr>
        <p:spPr/>
        <p:txBody>
          <a:bodyPr/>
          <a:lstStyle/>
          <a:p>
            <a:r>
              <a:rPr lang="en-US" i="1" dirty="0"/>
              <a:t>Picasso tadpoles</a:t>
            </a:r>
            <a:endParaRPr lang="en-US" dirty="0"/>
          </a:p>
        </p:txBody>
      </p:sp>
      <p:sp>
        <p:nvSpPr>
          <p:cNvPr id="3" name="Content Placeholder 2">
            <a:extLst>
              <a:ext uri="{FF2B5EF4-FFF2-40B4-BE49-F238E27FC236}">
                <a16:creationId xmlns:a16="http://schemas.microsoft.com/office/drawing/2014/main" id="{842E5C6E-DC90-4CAB-8470-4488A1906E25}"/>
              </a:ext>
            </a:extLst>
          </p:cNvPr>
          <p:cNvSpPr>
            <a:spLocks noGrp="1"/>
          </p:cNvSpPr>
          <p:nvPr>
            <p:ph idx="1"/>
          </p:nvPr>
        </p:nvSpPr>
        <p:spPr>
          <a:xfrm>
            <a:off x="219456" y="1258495"/>
            <a:ext cx="7885016" cy="1910833"/>
          </a:xfrm>
        </p:spPr>
        <p:txBody>
          <a:bodyPr/>
          <a:lstStyle/>
          <a:p>
            <a:r>
              <a:rPr lang="en-US" sz="2400" dirty="0"/>
              <a:t>Inject one cell of a two-celled embryo with </a:t>
            </a:r>
            <a:r>
              <a:rPr lang="en-US" sz="2400" i="1" dirty="0" err="1"/>
              <a:t>V</a:t>
            </a:r>
            <a:r>
              <a:rPr lang="en-US" sz="2400" baseline="-25000" dirty="0" err="1"/>
              <a:t>mem</a:t>
            </a:r>
            <a:r>
              <a:rPr lang="en-US" sz="2400" dirty="0"/>
              <a:t>-disturbing mRNA → one-sided growth defects</a:t>
            </a:r>
          </a:p>
          <a:p>
            <a:r>
              <a:rPr lang="en-US" sz="2400" dirty="0"/>
              <a:t>Defects largely correct themselves over 170 days</a:t>
            </a:r>
          </a:p>
          <a:p>
            <a:pPr lvl="1">
              <a:spcBef>
                <a:spcPts val="0"/>
              </a:spcBef>
            </a:pPr>
            <a:r>
              <a:rPr lang="en-US" sz="2000" dirty="0"/>
              <a:t>mRNA is diluted as cells multiply</a:t>
            </a:r>
          </a:p>
          <a:p>
            <a:pPr lvl="1">
              <a:spcBef>
                <a:spcPts val="0"/>
              </a:spcBef>
            </a:pPr>
            <a:r>
              <a:rPr lang="en-US" sz="2000" dirty="0"/>
              <a:t>Eye location corrects, though eye functionality does not</a:t>
            </a:r>
          </a:p>
          <a:p>
            <a:endParaRPr lang="en-US" sz="2400" dirty="0"/>
          </a:p>
        </p:txBody>
      </p:sp>
      <p:sp>
        <p:nvSpPr>
          <p:cNvPr id="4" name="Footer Placeholder 3">
            <a:extLst>
              <a:ext uri="{FF2B5EF4-FFF2-40B4-BE49-F238E27FC236}">
                <a16:creationId xmlns:a16="http://schemas.microsoft.com/office/drawing/2014/main" id="{96B8D8FF-6D8C-421C-9F43-60DDED28D204}"/>
              </a:ext>
            </a:extLst>
          </p:cNvPr>
          <p:cNvSpPr>
            <a:spLocks noGrp="1"/>
          </p:cNvSpPr>
          <p:nvPr>
            <p:ph type="ftr" sz="quarter" idx="11"/>
          </p:nvPr>
        </p:nvSpPr>
        <p:spPr/>
        <p:txBody>
          <a:bodyPr/>
          <a:lstStyle/>
          <a:p>
            <a:pPr>
              <a:defRPr/>
            </a:pPr>
            <a:r>
              <a:rPr lang="en-US" dirty="0"/>
              <a:t>Bioelectricity Joel Grodstein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299" y="3192766"/>
            <a:ext cx="5282351" cy="1709598"/>
          </a:xfrm>
          <a:prstGeom prst="rect">
            <a:avLst/>
          </a:prstGeom>
        </p:spPr>
      </p:pic>
      <p:sp>
        <p:nvSpPr>
          <p:cNvPr id="6" name="TextBox 5">
            <a:extLst>
              <a:ext uri="{FF2B5EF4-FFF2-40B4-BE49-F238E27FC236}">
                <a16:creationId xmlns:a16="http://schemas.microsoft.com/office/drawing/2014/main" id="{FC77126E-4355-4C14-97B6-ECABC1503116}"/>
              </a:ext>
            </a:extLst>
          </p:cNvPr>
          <p:cNvSpPr txBox="1"/>
          <p:nvPr/>
        </p:nvSpPr>
        <p:spPr>
          <a:xfrm>
            <a:off x="219456" y="5867418"/>
            <a:ext cx="7918704" cy="923330"/>
          </a:xfrm>
          <a:prstGeom prst="rect">
            <a:avLst/>
          </a:prstGeom>
          <a:noFill/>
        </p:spPr>
        <p:txBody>
          <a:bodyPr wrap="square" rtlCol="0">
            <a:spAutoFit/>
          </a:bodyPr>
          <a:lstStyle/>
          <a:p>
            <a:r>
              <a:rPr lang="en-US" sz="1800" dirty="0"/>
              <a:t>Credit: </a:t>
            </a:r>
            <a:r>
              <a:rPr lang="en-US" sz="1800" i="1" dirty="0"/>
              <a:t>Normalized Shape and Location of Perturbed Craniofacial Structures in the </a:t>
            </a:r>
            <a:r>
              <a:rPr lang="en-US" sz="1800" i="1" dirty="0" err="1"/>
              <a:t>Xenopus</a:t>
            </a:r>
            <a:r>
              <a:rPr lang="en-US" sz="1800" i="1" dirty="0"/>
              <a:t> Tadpole Reveal an Innate Ability to Achieve Correct Morphology</a:t>
            </a:r>
            <a:r>
              <a:rPr lang="en-US" sz="1800" dirty="0"/>
              <a:t>, </a:t>
            </a:r>
            <a:r>
              <a:rPr lang="en-US" sz="1800" dirty="0" err="1"/>
              <a:t>Dev.Dynamics</a:t>
            </a:r>
            <a:r>
              <a:rPr lang="en-US" sz="1800" dirty="0"/>
              <a:t> 2012</a:t>
            </a:r>
          </a:p>
        </p:txBody>
      </p:sp>
      <p:sp>
        <p:nvSpPr>
          <p:cNvPr id="7" name="Content Placeholder 2">
            <a:extLst>
              <a:ext uri="{FF2B5EF4-FFF2-40B4-BE49-F238E27FC236}">
                <a16:creationId xmlns:a16="http://schemas.microsoft.com/office/drawing/2014/main" id="{D4ACD549-1E98-47F4-9596-E3F8C049045C}"/>
              </a:ext>
            </a:extLst>
          </p:cNvPr>
          <p:cNvSpPr txBox="1">
            <a:spLocks/>
          </p:cNvSpPr>
          <p:nvPr/>
        </p:nvSpPr>
        <p:spPr bwMode="auto">
          <a:xfrm>
            <a:off x="291956" y="4856085"/>
            <a:ext cx="7885016" cy="78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t>Are Picasso tadpoles consistent with hypothesis #1?</a:t>
            </a:r>
          </a:p>
          <a:p>
            <a:pPr lvl="1">
              <a:spcBef>
                <a:spcPts val="0"/>
              </a:spcBef>
            </a:pPr>
            <a:r>
              <a:rPr lang="en-US" sz="2000" dirty="0"/>
              <a:t>Difficult to see how </a:t>
            </a:r>
          </a:p>
        </p:txBody>
      </p:sp>
      <p:sp>
        <p:nvSpPr>
          <p:cNvPr id="8" name="Rectangle 7">
            <a:extLst>
              <a:ext uri="{FF2B5EF4-FFF2-40B4-BE49-F238E27FC236}">
                <a16:creationId xmlns:a16="http://schemas.microsoft.com/office/drawing/2014/main" id="{83BAEB7C-05F0-482A-8E05-784BB6713D30}"/>
              </a:ext>
            </a:extLst>
          </p:cNvPr>
          <p:cNvSpPr/>
          <p:nvPr/>
        </p:nvSpPr>
        <p:spPr>
          <a:xfrm>
            <a:off x="4838330" y="3222594"/>
            <a:ext cx="3275860" cy="1722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3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47073</TotalTime>
  <Words>4425</Words>
  <Application>Microsoft Office PowerPoint</Application>
  <PresentationFormat>On-screen Show (4:3)</PresentationFormat>
  <Paragraphs>568</Paragraphs>
  <Slides>50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Times New Roman</vt:lpstr>
      <vt:lpstr>Default Design</vt:lpstr>
      <vt:lpstr>EE 123 Bioelectricity</vt:lpstr>
      <vt:lpstr>Big picture of the course</vt:lpstr>
      <vt:lpstr>PowerPoint Presentation</vt:lpstr>
      <vt:lpstr>Regenerative medicine</vt:lpstr>
      <vt:lpstr>Regenerative medicine</vt:lpstr>
      <vt:lpstr>The Big Picture</vt:lpstr>
      <vt:lpstr>Why is morphogenesis hard?</vt:lpstr>
      <vt:lpstr>Hypothesis #1</vt:lpstr>
      <vt:lpstr>Picasso tadpoles</vt:lpstr>
      <vt:lpstr>Hypothesis #2</vt:lpstr>
      <vt:lpstr>Electric tadpoles</vt:lpstr>
      <vt:lpstr>Yes, it’s the voltage</vt:lpstr>
      <vt:lpstr>Layers</vt:lpstr>
      <vt:lpstr>The amazing planaria</vt:lpstr>
      <vt:lpstr>PowerPoint Presentation</vt:lpstr>
      <vt:lpstr>PowerPoint Presentation</vt:lpstr>
      <vt:lpstr>Electricity is involved again</vt:lpstr>
      <vt:lpstr>Building the outer layer</vt:lpstr>
      <vt:lpstr>Gap junctions and neurons</vt:lpstr>
      <vt:lpstr>PowerPoint Presentation</vt:lpstr>
      <vt:lpstr>PowerPoint Presentation</vt:lpstr>
      <vt:lpstr>The miracle of Bambi</vt:lpstr>
      <vt:lpstr>PowerPoint Presentation</vt:lpstr>
      <vt:lpstr>Where is the deer hiding its memory?</vt:lpstr>
      <vt:lpstr>The amazing planaria: head shape </vt:lpstr>
      <vt:lpstr>Theories?</vt:lpstr>
      <vt:lpstr>Primitive cognition</vt:lpstr>
      <vt:lpstr>More weird stories: crabs</vt:lpstr>
      <vt:lpstr>More amazing planaria feats</vt:lpstr>
      <vt:lpstr>Layered systems are awesome</vt:lpstr>
      <vt:lpstr>Where do we go from here?</vt:lpstr>
      <vt:lpstr>Background material</vt:lpstr>
      <vt:lpstr>Debate</vt:lpstr>
      <vt:lpstr>BACKUP</vt:lpstr>
      <vt:lpstr>More amazing planaria feats</vt:lpstr>
      <vt:lpstr>Layers</vt:lpstr>
      <vt:lpstr>Layers</vt:lpstr>
      <vt:lpstr>What does this explain?</vt:lpstr>
      <vt:lpstr>What does this not explain?</vt:lpstr>
      <vt:lpstr>Hypothesis #1, again</vt:lpstr>
      <vt:lpstr>Why are good theories hard to find?</vt:lpstr>
      <vt:lpstr>Divide and conquer</vt:lpstr>
      <vt:lpstr>PowerPoint Presentation</vt:lpstr>
      <vt:lpstr>Hypothesis #3</vt:lpstr>
      <vt:lpstr>A hypothesis</vt:lpstr>
      <vt:lpstr>Image processing</vt:lpstr>
      <vt:lpstr>ANN inside animals?</vt:lpstr>
      <vt:lpstr>PowerPoint Presentation</vt:lpstr>
      <vt:lpstr>Theories?</vt:lpstr>
      <vt:lpstr>Build whatever goes here</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with biological parts</dc:title>
  <dc:creator>joelg</dc:creator>
  <cp:lastModifiedBy>Grodstein, Joel</cp:lastModifiedBy>
  <cp:revision>1482</cp:revision>
  <cp:lastPrinted>2019-01-28T14:26:35Z</cp:lastPrinted>
  <dcterms:created xsi:type="dcterms:W3CDTF">2002-09-07T18:50:54Z</dcterms:created>
  <dcterms:modified xsi:type="dcterms:W3CDTF">2020-10-12T21:09:52Z</dcterms:modified>
</cp:coreProperties>
</file>