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291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ostass/Desktop/results%20(4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ostass/Downloads/result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ostass/Downloads/results%20(4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ostass/Desktop/results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(4).xlsx]results (4)!PivotTable3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(4)'!$H$6:$H$7</c:f>
              <c:strCache>
                <c:ptCount val="1"/>
                <c:pt idx="0">
                  <c:v>May '05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(4)'!$G$8:$G$10</c:f>
              <c:strCache>
                <c:ptCount val="2"/>
                <c:pt idx="0">
                  <c:v>Store 1</c:v>
                </c:pt>
                <c:pt idx="1">
                  <c:v>Store 2</c:v>
                </c:pt>
              </c:strCache>
            </c:strRef>
          </c:cat>
          <c:val>
            <c:numRef>
              <c:f>'results (4)'!$H$8:$H$10</c:f>
              <c:numCache>
                <c:formatCode>General</c:formatCode>
                <c:ptCount val="2"/>
                <c:pt idx="0">
                  <c:v>558</c:v>
                </c:pt>
                <c:pt idx="1">
                  <c:v>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3-7D4B-ABBB-CA1EDBDAF225}"/>
            </c:ext>
          </c:extLst>
        </c:ser>
        <c:ser>
          <c:idx val="1"/>
          <c:order val="1"/>
          <c:tx>
            <c:strRef>
              <c:f>'results (4)'!$I$6:$I$7</c:f>
              <c:strCache>
                <c:ptCount val="1"/>
                <c:pt idx="0">
                  <c:v>June '05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(4)'!$G$8:$G$10</c:f>
              <c:strCache>
                <c:ptCount val="2"/>
                <c:pt idx="0">
                  <c:v>Store 1</c:v>
                </c:pt>
                <c:pt idx="1">
                  <c:v>Store 2</c:v>
                </c:pt>
              </c:strCache>
            </c:strRef>
          </c:cat>
          <c:val>
            <c:numRef>
              <c:f>'results (4)'!$I$8:$I$10</c:f>
              <c:numCache>
                <c:formatCode>General</c:formatCode>
                <c:ptCount val="2"/>
                <c:pt idx="0">
                  <c:v>1163</c:v>
                </c:pt>
                <c:pt idx="1">
                  <c:v>1148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C3-7D4B-ABBB-CA1EDBDAF225}"/>
            </c:ext>
          </c:extLst>
        </c:ser>
        <c:ser>
          <c:idx val="2"/>
          <c:order val="2"/>
          <c:tx>
            <c:strRef>
              <c:f>'results (4)'!$J$6:$J$7</c:f>
              <c:strCache>
                <c:ptCount val="1"/>
                <c:pt idx="0">
                  <c:v>July '05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(4)'!$G$8:$G$10</c:f>
              <c:strCache>
                <c:ptCount val="2"/>
                <c:pt idx="0">
                  <c:v>Store 1</c:v>
                </c:pt>
                <c:pt idx="1">
                  <c:v>Store 2</c:v>
                </c:pt>
              </c:strCache>
            </c:strRef>
          </c:cat>
          <c:val>
            <c:numRef>
              <c:f>'results (4)'!$J$8:$J$10</c:f>
              <c:numCache>
                <c:formatCode>General</c:formatCode>
                <c:ptCount val="2"/>
                <c:pt idx="0">
                  <c:v>3342</c:v>
                </c:pt>
                <c:pt idx="1">
                  <c:v>3367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C3-7D4B-ABBB-CA1EDBDAF225}"/>
            </c:ext>
          </c:extLst>
        </c:ser>
        <c:ser>
          <c:idx val="3"/>
          <c:order val="3"/>
          <c:tx>
            <c:strRef>
              <c:f>'results (4)'!$K$6:$K$7</c:f>
              <c:strCache>
                <c:ptCount val="1"/>
                <c:pt idx="0">
                  <c:v>August '05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(4)'!$G$8:$G$10</c:f>
              <c:strCache>
                <c:ptCount val="2"/>
                <c:pt idx="0">
                  <c:v>Store 1</c:v>
                </c:pt>
                <c:pt idx="1">
                  <c:v>Store 2</c:v>
                </c:pt>
              </c:strCache>
            </c:strRef>
          </c:cat>
          <c:val>
            <c:numRef>
              <c:f>'results (4)'!$K$8:$K$10</c:f>
              <c:numCache>
                <c:formatCode>General</c:formatCode>
                <c:ptCount val="2"/>
                <c:pt idx="0">
                  <c:v>2892</c:v>
                </c:pt>
                <c:pt idx="1">
                  <c:v>2794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C3-7D4B-ABBB-CA1EDBDAF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322271"/>
        <c:axId val="685323903"/>
      </c:barChart>
      <c:catAx>
        <c:axId val="68532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5323903"/>
        <c:crosses val="autoZero"/>
        <c:auto val="1"/>
        <c:lblAlgn val="ctr"/>
        <c:lblOffset val="100"/>
        <c:noMultiLvlLbl val="0"/>
      </c:catAx>
      <c:valAx>
        <c:axId val="68532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532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(1).xlsx]Sheet3!PivotTable3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Sheet3!$A$4:$A$48</c:f>
              <c:multiLvlStrCache>
                <c:ptCount val="34"/>
                <c:lvl>
                  <c:pt idx="0">
                    <c:v>February</c:v>
                  </c:pt>
                  <c:pt idx="1">
                    <c:v>March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February</c:v>
                  </c:pt>
                  <c:pt idx="5">
                    <c:v>March</c:v>
                  </c:pt>
                  <c:pt idx="6">
                    <c:v>April</c:v>
                  </c:pt>
                  <c:pt idx="7">
                    <c:v>February</c:v>
                  </c:pt>
                  <c:pt idx="8">
                    <c:v>March</c:v>
                  </c:pt>
                  <c:pt idx="9">
                    <c:v>April</c:v>
                  </c:pt>
                  <c:pt idx="10">
                    <c:v>May</c:v>
                  </c:pt>
                  <c:pt idx="11">
                    <c:v>February</c:v>
                  </c:pt>
                  <c:pt idx="12">
                    <c:v>March</c:v>
                  </c:pt>
                  <c:pt idx="13">
                    <c:v>April</c:v>
                  </c:pt>
                  <c:pt idx="14">
                    <c:v>February</c:v>
                  </c:pt>
                  <c:pt idx="15">
                    <c:v>March</c:v>
                  </c:pt>
                  <c:pt idx="16">
                    <c:v>April</c:v>
                  </c:pt>
                  <c:pt idx="17">
                    <c:v>February</c:v>
                  </c:pt>
                  <c:pt idx="18">
                    <c:v>March</c:v>
                  </c:pt>
                  <c:pt idx="19">
                    <c:v>April</c:v>
                  </c:pt>
                  <c:pt idx="20">
                    <c:v>May</c:v>
                  </c:pt>
                  <c:pt idx="21">
                    <c:v>February</c:v>
                  </c:pt>
                  <c:pt idx="22">
                    <c:v>March</c:v>
                  </c:pt>
                  <c:pt idx="23">
                    <c:v>April</c:v>
                  </c:pt>
                  <c:pt idx="24">
                    <c:v>May</c:v>
                  </c:pt>
                  <c:pt idx="25">
                    <c:v>February</c:v>
                  </c:pt>
                  <c:pt idx="26">
                    <c:v>March</c:v>
                  </c:pt>
                  <c:pt idx="27">
                    <c:v>April</c:v>
                  </c:pt>
                  <c:pt idx="28">
                    <c:v>February</c:v>
                  </c:pt>
                  <c:pt idx="29">
                    <c:v>March</c:v>
                  </c:pt>
                  <c:pt idx="30">
                    <c:v>April</c:v>
                  </c:pt>
                  <c:pt idx="31">
                    <c:v>February</c:v>
                  </c:pt>
                  <c:pt idx="32">
                    <c:v>March</c:v>
                  </c:pt>
                  <c:pt idx="33">
                    <c:v>April</c:v>
                  </c:pt>
                </c:lvl>
                <c:lvl>
                  <c:pt idx="0">
                    <c:v>Ana Bradley</c:v>
                  </c:pt>
                  <c:pt idx="4">
                    <c:v>Clara Shaw</c:v>
                  </c:pt>
                  <c:pt idx="7">
                    <c:v>Curtis Irby</c:v>
                  </c:pt>
                  <c:pt idx="11">
                    <c:v>Eleanor Hunt</c:v>
                  </c:pt>
                  <c:pt idx="14">
                    <c:v>Karl Seal</c:v>
                  </c:pt>
                  <c:pt idx="17">
                    <c:v>Marcia Dean</c:v>
                  </c:pt>
                  <c:pt idx="21">
                    <c:v>Marion Snyder</c:v>
                  </c:pt>
                  <c:pt idx="25">
                    <c:v>Mike Way</c:v>
                  </c:pt>
                  <c:pt idx="28">
                    <c:v>Rhonda Kennedy</c:v>
                  </c:pt>
                  <c:pt idx="31">
                    <c:v>Tommy Collazo</c:v>
                  </c:pt>
                </c:lvl>
              </c:multiLvlStrCache>
            </c:multiLvlStrRef>
          </c:cat>
          <c:val>
            <c:numRef>
              <c:f>Sheet3!$B$4:$B$48</c:f>
              <c:numCache>
                <c:formatCode>General</c:formatCode>
                <c:ptCount val="34"/>
                <c:pt idx="0">
                  <c:v>19.96</c:v>
                </c:pt>
                <c:pt idx="1">
                  <c:v>71.84</c:v>
                </c:pt>
                <c:pt idx="2">
                  <c:v>72.88</c:v>
                </c:pt>
                <c:pt idx="3">
                  <c:v>2.99</c:v>
                </c:pt>
                <c:pt idx="4">
                  <c:v>22.94</c:v>
                </c:pt>
                <c:pt idx="5">
                  <c:v>72.84</c:v>
                </c:pt>
                <c:pt idx="6">
                  <c:v>93.82</c:v>
                </c:pt>
                <c:pt idx="7">
                  <c:v>22.94</c:v>
                </c:pt>
                <c:pt idx="8">
                  <c:v>86.83</c:v>
                </c:pt>
                <c:pt idx="9">
                  <c:v>54.86</c:v>
                </c:pt>
                <c:pt idx="10">
                  <c:v>2.99</c:v>
                </c:pt>
                <c:pt idx="11">
                  <c:v>22.95</c:v>
                </c:pt>
                <c:pt idx="12">
                  <c:v>87.82</c:v>
                </c:pt>
                <c:pt idx="13">
                  <c:v>100.78</c:v>
                </c:pt>
                <c:pt idx="14">
                  <c:v>41.91</c:v>
                </c:pt>
                <c:pt idx="15">
                  <c:v>76.87</c:v>
                </c:pt>
                <c:pt idx="16">
                  <c:v>89.8</c:v>
                </c:pt>
                <c:pt idx="17">
                  <c:v>37.92</c:v>
                </c:pt>
                <c:pt idx="18">
                  <c:v>53.9</c:v>
                </c:pt>
                <c:pt idx="19">
                  <c:v>73.8</c:v>
                </c:pt>
                <c:pt idx="20">
                  <c:v>0.99</c:v>
                </c:pt>
                <c:pt idx="21">
                  <c:v>44.92</c:v>
                </c:pt>
                <c:pt idx="22">
                  <c:v>58.88</c:v>
                </c:pt>
                <c:pt idx="23">
                  <c:v>85.82</c:v>
                </c:pt>
                <c:pt idx="24">
                  <c:v>4.99</c:v>
                </c:pt>
                <c:pt idx="25">
                  <c:v>35.94</c:v>
                </c:pt>
                <c:pt idx="26">
                  <c:v>64.849999999999994</c:v>
                </c:pt>
                <c:pt idx="27">
                  <c:v>61.88</c:v>
                </c:pt>
                <c:pt idx="28">
                  <c:v>19.96</c:v>
                </c:pt>
                <c:pt idx="29">
                  <c:v>74.849999999999994</c:v>
                </c:pt>
                <c:pt idx="30">
                  <c:v>96.81</c:v>
                </c:pt>
                <c:pt idx="31">
                  <c:v>25.93</c:v>
                </c:pt>
                <c:pt idx="32">
                  <c:v>67.88</c:v>
                </c:pt>
                <c:pt idx="33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3-CB44-83E2-2F153927B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67669743"/>
        <c:axId val="1800505631"/>
      </c:barChart>
      <c:catAx>
        <c:axId val="1767669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Month</a:t>
                </a:r>
                <a:r>
                  <a:rPr lang="de-DE" dirty="0"/>
                  <a:t> &amp; Name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of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the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customer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0.42842959396914765"/>
              <c:y val="0.93234342095318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00505631"/>
        <c:crosses val="autoZero"/>
        <c:auto val="1"/>
        <c:lblAlgn val="ctr"/>
        <c:lblOffset val="100"/>
        <c:noMultiLvlLbl val="0"/>
      </c:catAx>
      <c:valAx>
        <c:axId val="180050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Payment </a:t>
                </a:r>
                <a:r>
                  <a:rPr lang="de-DE" dirty="0" err="1"/>
                  <a:t>amount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6.9084628670120895E-3"/>
              <c:y val="0.322030820191624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766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(4).xlsx]Sheet1!PivotTable4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Sheet1!$A$4:$A$20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Sheet1!$B$4:$B$20</c:f>
              <c:numCache>
                <c:formatCode>General</c:formatCode>
                <c:ptCount val="16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3830.15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5-D448-8486-DDCA45E45811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rent_demand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Sheet1!$A$4:$A$20</c:f>
              <c:strCache>
                <c:ptCount val="16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Sheet1!$C$4:$C$20</c:f>
              <c:numCache>
                <c:formatCode>General</c:formatCode>
                <c:ptCount val="16"/>
                <c:pt idx="0">
                  <c:v>1081</c:v>
                </c:pt>
                <c:pt idx="1">
                  <c:v>998</c:v>
                </c:pt>
                <c:pt idx="2">
                  <c:v>1065</c:v>
                </c:pt>
                <c:pt idx="3">
                  <c:v>953</c:v>
                </c:pt>
                <c:pt idx="4">
                  <c:v>851</c:v>
                </c:pt>
                <c:pt idx="5">
                  <c:v>864</c:v>
                </c:pt>
                <c:pt idx="6">
                  <c:v>1013</c:v>
                </c:pt>
                <c:pt idx="7">
                  <c:v>953</c:v>
                </c:pt>
                <c:pt idx="8">
                  <c:v>884</c:v>
                </c:pt>
                <c:pt idx="9">
                  <c:v>988</c:v>
                </c:pt>
                <c:pt idx="10">
                  <c:v>937</c:v>
                </c:pt>
                <c:pt idx="11">
                  <c:v>773</c:v>
                </c:pt>
                <c:pt idx="12">
                  <c:v>860</c:v>
                </c:pt>
                <c:pt idx="13">
                  <c:v>861</c:v>
                </c:pt>
                <c:pt idx="14">
                  <c:v>765</c:v>
                </c:pt>
                <c:pt idx="15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95-D448-8486-DDCA45E45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155487"/>
        <c:axId val="1802806735"/>
      </c:barChart>
      <c:catAx>
        <c:axId val="1803155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02806735"/>
        <c:crosses val="autoZero"/>
        <c:auto val="1"/>
        <c:lblAlgn val="ctr"/>
        <c:lblOffset val="100"/>
        <c:noMultiLvlLbl val="0"/>
      </c:catAx>
      <c:valAx>
        <c:axId val="180280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Sales</a:t>
                </a:r>
                <a:r>
                  <a:rPr lang="de-DE" dirty="0"/>
                  <a:t> &amp; </a:t>
                </a:r>
                <a:r>
                  <a:rPr lang="de-DE" dirty="0" err="1"/>
                  <a:t>rentd</a:t>
                </a:r>
                <a:r>
                  <a:rPr lang="de-DE" dirty="0"/>
                  <a:t> </a:t>
                </a:r>
                <a:r>
                  <a:rPr lang="de-DE" dirty="0" err="1"/>
                  <a:t>emand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0315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(1).csv]results (1)!PivotTable6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'results (1)'!$H$6:$H$7</c:f>
              <c:strCache>
                <c:ptCount val="1"/>
                <c:pt idx="0">
                  <c:v>3-4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(1)'!$G$8:$G$14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'results (1)'!$H$8:$H$14</c:f>
              <c:numCache>
                <c:formatCode>General</c:formatCode>
                <c:ptCount val="6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9-C845-902B-268121DB797D}"/>
            </c:ext>
          </c:extLst>
        </c:ser>
        <c:ser>
          <c:idx val="1"/>
          <c:order val="1"/>
          <c:tx>
            <c:strRef>
              <c:f>'results (1)'!$I$6:$I$7</c:f>
              <c:strCache>
                <c:ptCount val="1"/>
                <c:pt idx="0">
                  <c:v>4-5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(1)'!$G$8:$G$14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'results (1)'!$I$8:$I$14</c:f>
              <c:numCache>
                <c:formatCode>General</c:formatCode>
                <c:ptCount val="6"/>
                <c:pt idx="0">
                  <c:v>12</c:v>
                </c:pt>
                <c:pt idx="1">
                  <c:v>18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79-C845-902B-268121DB797D}"/>
            </c:ext>
          </c:extLst>
        </c:ser>
        <c:ser>
          <c:idx val="2"/>
          <c:order val="2"/>
          <c:tx>
            <c:strRef>
              <c:f>'results (1)'!$J$6:$J$7</c:f>
              <c:strCache>
                <c:ptCount val="1"/>
                <c:pt idx="0">
                  <c:v>5-6 Days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(1)'!$G$8:$G$14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'results (1)'!$J$8:$J$14</c:f>
              <c:numCache>
                <c:formatCode>General</c:formatCode>
                <c:ptCount val="6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  <c:pt idx="4">
                  <c:v>20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79-C845-902B-268121DB797D}"/>
            </c:ext>
          </c:extLst>
        </c:ser>
        <c:ser>
          <c:idx val="3"/>
          <c:order val="3"/>
          <c:tx>
            <c:strRef>
              <c:f>'results (1)'!$K$6:$K$7</c:f>
              <c:strCache>
                <c:ptCount val="1"/>
                <c:pt idx="0">
                  <c:v>6-7 Days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(1)'!$G$8:$G$14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'results (1)'!$K$8:$K$14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79-C845-902B-268121DB7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80282175"/>
        <c:axId val="680283807"/>
      </c:barChart>
      <c:catAx>
        <c:axId val="680282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0283807"/>
        <c:crosses val="autoZero"/>
        <c:auto val="1"/>
        <c:lblAlgn val="ctr"/>
        <c:lblOffset val="100"/>
        <c:noMultiLvlLbl val="0"/>
      </c:catAx>
      <c:valAx>
        <c:axId val="68028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028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0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1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48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5B02-065B-D34C-A59A-B4B87036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1: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in total </a:t>
            </a:r>
            <a:r>
              <a:rPr lang="de-DE" dirty="0" err="1"/>
              <a:t>rentals</a:t>
            </a:r>
            <a:r>
              <a:rPr lang="de-DE" dirty="0"/>
              <a:t> per </a:t>
            </a:r>
            <a:r>
              <a:rPr lang="de-DE" dirty="0" err="1"/>
              <a:t>month</a:t>
            </a:r>
            <a:r>
              <a:rPr lang="de-DE" dirty="0"/>
              <a:t>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5FB345EA-188B-1540-B455-60D48BF73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00726"/>
              </p:ext>
            </p:extLst>
          </p:nvPr>
        </p:nvGraphicFramePr>
        <p:xfrm>
          <a:off x="581025" y="2096430"/>
          <a:ext cx="7871599" cy="405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8FCAFA3C-DAD5-2441-A398-0EEAD12C443F}"/>
              </a:ext>
            </a:extLst>
          </p:cNvPr>
          <p:cNvSpPr txBox="1"/>
          <p:nvPr/>
        </p:nvSpPr>
        <p:spPr>
          <a:xfrm>
            <a:off x="8764859" y="2096429"/>
            <a:ext cx="299967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Stores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similarly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July</a:t>
            </a:r>
            <a:r>
              <a:rPr lang="de-DE" dirty="0"/>
              <a:t> was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in 2005.</a:t>
            </a:r>
          </a:p>
        </p:txBody>
      </p:sp>
    </p:spTree>
    <p:extLst>
      <p:ext uri="{BB962C8B-B14F-4D97-AF65-F5344CB8AC3E}">
        <p14:creationId xmlns:p14="http://schemas.microsoft.com/office/powerpoint/2010/main" val="27400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D93EF-781E-484B-9E04-8252E239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2: 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10 </a:t>
            </a:r>
            <a:r>
              <a:rPr lang="de-DE" dirty="0" err="1"/>
              <a:t>paying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per </a:t>
            </a:r>
            <a:r>
              <a:rPr lang="de-DE" dirty="0" err="1"/>
              <a:t>month</a:t>
            </a:r>
            <a:r>
              <a:rPr lang="de-DE" dirty="0"/>
              <a:t>?</a:t>
            </a:r>
          </a:p>
        </p:txBody>
      </p:sp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id="{0EEB8BED-1BD4-4C4D-AB9F-51E16FD98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091508"/>
              </p:ext>
            </p:extLst>
          </p:nvPr>
        </p:nvGraphicFramePr>
        <p:xfrm>
          <a:off x="367990" y="2181225"/>
          <a:ext cx="11429999" cy="296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E1E8310-5595-8347-8AAE-686C07BA3D19}"/>
              </a:ext>
            </a:extLst>
          </p:cNvPr>
          <p:cNvSpPr txBox="1"/>
          <p:nvPr/>
        </p:nvSpPr>
        <p:spPr>
          <a:xfrm>
            <a:off x="468351" y="5409674"/>
            <a:ext cx="1132963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,  </a:t>
            </a:r>
            <a:r>
              <a:rPr lang="de-DE" dirty="0" err="1"/>
              <a:t>that</a:t>
            </a:r>
            <a:r>
              <a:rPr lang="de-DE" dirty="0"/>
              <a:t> May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rentals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Top10 </a:t>
            </a:r>
            <a:r>
              <a:rPr lang="de-DE" dirty="0" err="1"/>
              <a:t>customers</a:t>
            </a:r>
            <a:r>
              <a:rPr lang="de-DE" dirty="0"/>
              <a:t>. This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. The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April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23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66A27-02B9-9B46-B2F7-B4ACCD26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3: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and</a:t>
            </a:r>
            <a:r>
              <a:rPr lang="de-DE" dirty="0"/>
              <a:t> least </a:t>
            </a:r>
            <a:r>
              <a:rPr lang="de-DE" dirty="0" err="1"/>
              <a:t>rented</a:t>
            </a:r>
            <a:r>
              <a:rPr lang="de-DE" dirty="0"/>
              <a:t> (in-</a:t>
            </a:r>
            <a:r>
              <a:rPr lang="de-DE" dirty="0" err="1"/>
              <a:t>demand</a:t>
            </a:r>
            <a:r>
              <a:rPr lang="de-DE" dirty="0"/>
              <a:t>) </a:t>
            </a:r>
            <a:r>
              <a:rPr lang="de-DE" dirty="0" err="1"/>
              <a:t>genres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total </a:t>
            </a:r>
            <a:r>
              <a:rPr lang="de-DE" dirty="0" err="1"/>
              <a:t>sales</a:t>
            </a:r>
            <a:r>
              <a:rPr lang="de-DE"/>
              <a:t>?</a:t>
            </a:r>
            <a:endParaRPr lang="de-DE" dirty="0"/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3DF6B48F-A61B-6949-B0E9-6396CD320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57465"/>
              </p:ext>
            </p:extLst>
          </p:nvPr>
        </p:nvGraphicFramePr>
        <p:xfrm>
          <a:off x="241608" y="1891294"/>
          <a:ext cx="11708779" cy="3250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468EF83-BE37-F14E-A4D5-8AEC6E2D95A8}"/>
              </a:ext>
            </a:extLst>
          </p:cNvPr>
          <p:cNvSpPr txBox="1"/>
          <p:nvPr/>
        </p:nvSpPr>
        <p:spPr>
          <a:xfrm>
            <a:off x="504324" y="5142045"/>
            <a:ext cx="1118334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, 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Sports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in-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.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total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rented</a:t>
            </a:r>
            <a:r>
              <a:rPr lang="de-DE" dirty="0"/>
              <a:t>. Music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in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.  The.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.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standout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Action,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rentals</a:t>
            </a:r>
            <a:r>
              <a:rPr lang="de-DE" dirty="0"/>
              <a:t>, but a </a:t>
            </a:r>
            <a:r>
              <a:rPr lang="de-DE" dirty="0" err="1"/>
              <a:t>relativly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total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films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rented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comperatively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genres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83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BB315-BF68-D34A-80B5-2FF38F34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4: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rental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family-friendly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C63898E-3C0D-1E44-8A82-A7D0C5AB2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650068"/>
              </p:ext>
            </p:extLst>
          </p:nvPr>
        </p:nvGraphicFramePr>
        <p:xfrm>
          <a:off x="581025" y="2181225"/>
          <a:ext cx="7938507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B9807B8-0C10-EF4D-8513-D9EB8995B42A}"/>
              </a:ext>
            </a:extLst>
          </p:cNvPr>
          <p:cNvSpPr txBox="1"/>
          <p:nvPr/>
        </p:nvSpPr>
        <p:spPr>
          <a:xfrm>
            <a:off x="8820615" y="2163337"/>
            <a:ext cx="293277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Family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movies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rented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longest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time. Music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rented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4496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{2EE6B33B-2AB6-CB4B-91BA-73D8EB74D83A}tf10001123</Template>
  <TotalTime>0</TotalTime>
  <Words>323</Words>
  <Application>Microsoft Macintosh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Dividende</vt:lpstr>
      <vt:lpstr>Question 1: How do the two stores compare in total rentals per month?</vt:lpstr>
      <vt:lpstr>Question 2: Who are the top 10 paying customers by name and how much Did they pay per month?</vt:lpstr>
      <vt:lpstr>Question 3: What are the top and least rented (in-demand) genres and what are what are their total sales?</vt:lpstr>
      <vt:lpstr>Question 4: What is the rental duration for family-friendly movie categories?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Rico Stass</dc:creator>
  <cp:lastModifiedBy>Rico Stass</cp:lastModifiedBy>
  <cp:revision>11</cp:revision>
  <dcterms:created xsi:type="dcterms:W3CDTF">2020-03-30T09:19:17Z</dcterms:created>
  <dcterms:modified xsi:type="dcterms:W3CDTF">2020-03-31T12:04:10Z</dcterms:modified>
</cp:coreProperties>
</file>