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2"/>
  </p:notesMasterIdLst>
  <p:sldIdLst>
    <p:sldId id="256" r:id="rId2"/>
    <p:sldId id="537" r:id="rId3"/>
    <p:sldId id="571" r:id="rId4"/>
    <p:sldId id="574" r:id="rId5"/>
    <p:sldId id="575" r:id="rId6"/>
    <p:sldId id="573" r:id="rId7"/>
    <p:sldId id="577" r:id="rId8"/>
    <p:sldId id="578" r:id="rId9"/>
    <p:sldId id="580" r:id="rId10"/>
    <p:sldId id="576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0000"/>
    <a:srgbClr val="FF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6083" autoAdjust="0"/>
  </p:normalViewPr>
  <p:slideViewPr>
    <p:cSldViewPr>
      <p:cViewPr varScale="1">
        <p:scale>
          <a:sx n="108" d="100"/>
          <a:sy n="108" d="100"/>
        </p:scale>
        <p:origin x="1626" y="102"/>
      </p:cViewPr>
      <p:guideLst>
        <p:guide orient="horz" pos="754"/>
        <p:guide pos="431"/>
      </p:guideLst>
    </p:cSldViewPr>
  </p:slideViewPr>
  <p:outlineViewPr>
    <p:cViewPr>
      <p:scale>
        <a:sx n="33" d="100"/>
        <a:sy n="33" d="100"/>
      </p:scale>
      <p:origin x="0" y="-158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C171-92E4-4BCB-A93D-F12D7F36229F}" type="datetimeFigureOut">
              <a:rPr lang="ko-KR" altLang="en-US" smtClean="0"/>
              <a:t>2016-09-25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0C6D3-42C2-4BEE-A325-CC9453E2E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9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1470025"/>
          </a:xfrm>
        </p:spPr>
        <p:txBody>
          <a:bodyPr anchor="ctr">
            <a:normAutofit/>
          </a:bodyPr>
          <a:lstStyle>
            <a:lvl1pPr algn="ctr">
              <a:defRPr sz="48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Arial" pitchFamily="34" charset="0"/>
                <a:ea typeface="HY중고딕" pitchFamily="18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91B9-4FBD-4709-8429-950785178E4C}" type="datetime1">
              <a:rPr lang="ko-KR" altLang="en-US" smtClean="0"/>
              <a:t>2016-09-25</a:t>
            </a:fld>
            <a:endParaRPr lang="ko-KR" altLang="en-US" dirty="0"/>
          </a:p>
        </p:txBody>
      </p:sp>
      <p:pic>
        <p:nvPicPr>
          <p:cNvPr id="14" name="그림 13" descr="UbiNeS full logo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pic>
        <p:nvPicPr>
          <p:cNvPr id="10" name="그림 9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with Logo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3AD2-E26D-4A33-8719-05CDBE024023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ED00-79E9-4A7C-AC94-49242A7F89C4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DD21-A0BD-4AD8-A2FB-529BEDE11F68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3050"/>
            <a:ext cx="31797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283230" cy="6227784"/>
          </a:xfrm>
        </p:spPr>
        <p:txBody>
          <a:bodyPr/>
          <a:lstStyle>
            <a:lvl1pPr latinLnBrk="0">
              <a:defRPr sz="3200"/>
            </a:lvl1pPr>
            <a:lvl2pPr latinLnBrk="0">
              <a:defRPr sz="2800"/>
            </a:lvl2pPr>
            <a:lvl3pPr latinLnBrk="0">
              <a:defRPr sz="2400"/>
            </a:lvl3pPr>
            <a:lvl4pPr latinLnBrk="0">
              <a:defRPr sz="2000"/>
            </a:lvl4pPr>
            <a:lvl5pPr latinLnBrk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5720" y="1435100"/>
            <a:ext cx="3179793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4AB-B6E0-4A16-A9FC-3FC6DFE2CC13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4800600"/>
            <a:ext cx="692948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71538" y="428604"/>
            <a:ext cx="6929486" cy="42989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1538" y="5367338"/>
            <a:ext cx="692948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413D-78E5-4449-A7C0-54B474014E5D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3B6-1678-49D0-A189-23A5EBD22C17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29586" y="214290"/>
            <a:ext cx="928694" cy="62865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5720" y="214290"/>
            <a:ext cx="7500990" cy="6286544"/>
          </a:xfrm>
        </p:spPr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467-C8C6-4F8B-A0CB-1F47A93C1655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429143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DA0A-D283-43DF-8752-4CA007BF423F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72528" y="6572272"/>
            <a:ext cx="571472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772400" cy="1470025"/>
          </a:xfrm>
        </p:spPr>
        <p:txBody>
          <a:bodyPr anchor="t">
            <a:normAutofit/>
          </a:bodyPr>
          <a:lstStyle>
            <a:lvl1pPr algn="l">
              <a:defRPr sz="40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latinLnBrk="0">
              <a:buClr>
                <a:srgbClr val="0D60AB"/>
              </a:buClr>
              <a:defRPr sz="2400"/>
            </a:lvl1pPr>
            <a:lvl2pPr latinLnBrk="0">
              <a:buClr>
                <a:srgbClr val="0D60AB"/>
              </a:buClr>
              <a:defRPr sz="2000"/>
            </a:lvl2pPr>
            <a:lvl3pPr latinLnBrk="0">
              <a:buClr>
                <a:srgbClr val="0D60AB"/>
              </a:buClr>
              <a:defRPr sz="1800"/>
            </a:lvl3pPr>
            <a:lvl4pPr latinLnBrk="0">
              <a:buClr>
                <a:srgbClr val="0D60AB"/>
              </a:buClr>
              <a:defRPr sz="1800"/>
            </a:lvl4pPr>
            <a:lvl5pPr latinLnBrk="0">
              <a:buClr>
                <a:srgbClr val="0D60AB"/>
              </a:buCl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2A26-C396-495F-A844-8802C4813B16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E751-3A87-415E-AC39-320D443E05A7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0320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Contents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A29-2C23-4A45-BF3F-58A37D99A581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References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87800" y="6215082"/>
            <a:ext cx="1656232" cy="64294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30B2-80E1-43DE-AF1C-146F115597AA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15404" y="6572272"/>
            <a:ext cx="428628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71480"/>
            <a:ext cx="6668473" cy="6156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034" y="2428868"/>
            <a:ext cx="8023350" cy="13111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Thank you for your attention!</a:t>
            </a:r>
          </a:p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Any Questions ?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>
          <a:xfrm>
            <a:off x="2143108" y="4429143"/>
            <a:ext cx="4857785" cy="42861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59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107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9E7-15FE-4BC3-880A-73B29EC32CB9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42116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8596" y="1785926"/>
            <a:ext cx="4211668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87901" y="1142984"/>
            <a:ext cx="4213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87901" y="1785926"/>
            <a:ext cx="4213255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D28-8A11-4029-A0DA-38FE6F7E0E0F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52CB-A3BD-4CC5-B032-E934B5A1C878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8572560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2"/>
              <a:buChar char="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23822" y="6565945"/>
            <a:ext cx="1633534" cy="222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90DED-1A97-41E6-B148-00022D2FDB3B}" type="datetime1">
              <a:rPr lang="ko-KR" altLang="en-US" smtClean="0"/>
              <a:t>2016-09-25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rgbClr val="0070C0"/>
          </a:solidFill>
          <a:latin typeface="+mn-lt"/>
          <a:ea typeface="HY견고딕" pitchFamily="18" charset="-127"/>
          <a:cs typeface="Arial" pitchFamily="34" charset="0"/>
        </a:defRPr>
      </a:lvl1pPr>
    </p:titleStyle>
    <p:bodyStyle>
      <a:lvl1pPr marL="420624" marR="0" indent="-384048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Wingdings 2"/>
        <a:buChar char=""/>
        <a:tabLst/>
        <a:defRPr sz="20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22376" marR="0" indent="-27432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Arial" pitchFamily="34" charset="0"/>
        <a:buChar char="♦"/>
        <a:tabLst/>
        <a:defRPr sz="18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005840" marR="0" indent="-256032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C0504D"/>
        </a:buClr>
        <a:buSzPct val="100000"/>
        <a:buFont typeface="Wingdings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3pPr>
      <a:lvl4pPr marL="1280160" marR="0" indent="-237744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9BBB59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4pPr>
      <a:lvl5pPr marL="1490472" marR="0" indent="-18288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8064A2"/>
        </a:buClr>
        <a:buSzPct val="100000"/>
        <a:buFont typeface="Arial"/>
        <a:buChar char="-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2276872"/>
            <a:ext cx="8820472" cy="1470025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Raspberry Pi Camera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endParaRPr lang="en-US" altLang="ko-KR" sz="16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6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i="1" dirty="0" smtClean="0">
                <a:latin typeface="+mn-lt"/>
                <a:ea typeface="맑은 고딕" panose="020B0503020000020004" pitchFamily="50" charset="-127"/>
              </a:rPr>
              <a:t>2016. 09. </a:t>
            </a:r>
            <a:r>
              <a:rPr lang="en-US" altLang="ko-KR" sz="2400" b="1" i="1" dirty="0" smtClean="0">
                <a:latin typeface="+mn-lt"/>
                <a:ea typeface="맑은 고딕" panose="020B0503020000020004" pitchFamily="50" charset="-127"/>
              </a:rPr>
              <a:t>26.</a:t>
            </a:r>
            <a:endParaRPr lang="en-US" altLang="ko-KR" sz="2400" b="1" i="1" dirty="0">
              <a:latin typeface="+mn-lt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Jinhyuk Yim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(jinhyuk@uns.ajou.ac.kr)</a:t>
            </a:r>
          </a:p>
          <a:p>
            <a:pPr algn="ctr"/>
            <a:r>
              <a:rPr lang="en-US" altLang="ko-KR" sz="2400" b="1" dirty="0" err="1" smtClean="0">
                <a:latin typeface="+mn-lt"/>
                <a:ea typeface="맑은 고딕" panose="020B0503020000020004" pitchFamily="50" charset="-127"/>
              </a:rPr>
              <a:t>Eungkyu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 Lee (eungkyu@uns.ajou.ac.kr)</a:t>
            </a:r>
            <a:endParaRPr lang="en-US" altLang="ko-KR" sz="2400" dirty="0">
              <a:latin typeface="+mn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6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56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29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Camera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Step 1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raspi-config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Selects “Enable Camera”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8" name="Picture 4" descr="http://kocoafab.cc/data/1412260319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2492896"/>
            <a:ext cx="625792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79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Camera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Step 2</a:t>
            </a:r>
          </a:p>
          <a:p>
            <a:pPr lvl="1"/>
            <a:r>
              <a:rPr lang="en-US" altLang="ko-KR" dirty="0" smtClean="0"/>
              <a:t>Selects “Enable” and reboot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098" name="Picture 2" descr="http://kocoafab.cc/data/141226032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625792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6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Camera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Commands</a:t>
            </a:r>
          </a:p>
          <a:p>
            <a:pPr lvl="1"/>
            <a:r>
              <a:rPr lang="en-US" altLang="ko-KR" b="1" dirty="0" smtClean="0"/>
              <a:t>Capture image</a:t>
            </a:r>
          </a:p>
          <a:p>
            <a:pPr lvl="2"/>
            <a:r>
              <a:rPr lang="en-US" altLang="ko-KR" dirty="0" err="1" smtClean="0"/>
              <a:t>raspistill</a:t>
            </a:r>
            <a:r>
              <a:rPr lang="en-US" altLang="ko-KR" dirty="0" smtClean="0"/>
              <a:t> –o image.jpg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Capture video</a:t>
            </a:r>
          </a:p>
          <a:p>
            <a:pPr lvl="2"/>
            <a:r>
              <a:rPr lang="en-US" altLang="ko-KR" dirty="0" err="1" smtClean="0"/>
              <a:t>raspivid</a:t>
            </a:r>
            <a:r>
              <a:rPr lang="en-US" altLang="ko-KR" dirty="0" smtClean="0"/>
              <a:t> –o video.h264</a:t>
            </a:r>
          </a:p>
          <a:p>
            <a:pPr lvl="1"/>
            <a:endParaRPr lang="en-US" altLang="ko-KR" dirty="0"/>
          </a:p>
          <a:p>
            <a:r>
              <a:rPr lang="en-US" altLang="ko-KR" b="1" dirty="0" smtClean="0"/>
              <a:t>Option</a:t>
            </a:r>
          </a:p>
          <a:p>
            <a:pPr lvl="1"/>
            <a:r>
              <a:rPr lang="en-US" altLang="ko-KR" dirty="0" smtClean="0"/>
              <a:t>-o </a:t>
            </a:r>
            <a:r>
              <a:rPr lang="en-US" altLang="ko-KR" dirty="0"/>
              <a:t>&lt;</a:t>
            </a:r>
            <a:r>
              <a:rPr lang="en-US" altLang="ko-KR" dirty="0" smtClean="0"/>
              <a:t>filename</a:t>
            </a:r>
            <a:r>
              <a:rPr lang="en-US" altLang="ko-KR" dirty="0"/>
              <a:t>&gt;</a:t>
            </a:r>
            <a:r>
              <a:rPr lang="en-US" altLang="ko-KR" dirty="0" smtClean="0"/>
              <a:t> : Save the file</a:t>
            </a:r>
          </a:p>
          <a:p>
            <a:pPr lvl="1"/>
            <a:r>
              <a:rPr lang="en-US" altLang="ko-KR" dirty="0" smtClean="0"/>
              <a:t>-t &lt;milliseconds&gt; : capture image after the time </a:t>
            </a:r>
            <a:r>
              <a:rPr lang="en-US" altLang="ko-KR" sz="1800" dirty="0" smtClean="0"/>
              <a:t>(Default : 5sec)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-w,-h : set the width and the height</a:t>
            </a:r>
          </a:p>
          <a:p>
            <a:pPr lvl="1"/>
            <a:r>
              <a:rPr lang="en-US" altLang="ko-KR" dirty="0" smtClean="0"/>
              <a:t>-f : </a:t>
            </a:r>
            <a:r>
              <a:rPr lang="en-US" altLang="ko-KR" dirty="0" err="1" smtClean="0"/>
              <a:t>fullscreen</a:t>
            </a:r>
            <a:r>
              <a:rPr lang="en-US" altLang="ko-KR" dirty="0" smtClean="0"/>
              <a:t> preview mode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camera commands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Picture 2" descr="http://kocoafab.cc/data/14122603295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94" y="1340768"/>
            <a:ext cx="4376682" cy="466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kocoafab.cc/data/1412260330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08" y="1340768"/>
            <a:ext cx="4284992" cy="466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05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Camera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omxplayer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/>
              <a:t>omxplayer</a:t>
            </a:r>
            <a:r>
              <a:rPr lang="en-US" altLang="ko-KR" dirty="0"/>
              <a:t> is a video player specifically made for the Raspberry </a:t>
            </a:r>
            <a:r>
              <a:rPr lang="en-US" altLang="ko-KR" dirty="0" smtClean="0"/>
              <a:t>Pi</a:t>
            </a:r>
            <a:br>
              <a:rPr lang="en-US" altLang="ko-KR" dirty="0" smtClean="0"/>
            </a:br>
            <a:r>
              <a:rPr lang="en-US" altLang="ko-KR" sz="1800" dirty="0" smtClean="0"/>
              <a:t>(RPI already has library for </a:t>
            </a:r>
            <a:r>
              <a:rPr lang="en-US" altLang="ko-KR" sz="1800" dirty="0" err="1" smtClean="0"/>
              <a:t>omxplayer</a:t>
            </a:r>
            <a:r>
              <a:rPr lang="en-US" altLang="ko-KR" sz="1800" dirty="0" smtClean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Command</a:t>
            </a:r>
          </a:p>
          <a:p>
            <a:pPr lvl="2"/>
            <a:r>
              <a:rPr lang="en-US" altLang="ko-KR" dirty="0" err="1" smtClean="0"/>
              <a:t>omxplayer</a:t>
            </a:r>
            <a:r>
              <a:rPr lang="en-US" altLang="ko-KR" dirty="0" smtClean="0"/>
              <a:t> &lt;filename&gt;      ex) </a:t>
            </a:r>
            <a:r>
              <a:rPr lang="en-US" altLang="ko-KR" dirty="0" err="1" smtClean="0"/>
              <a:t>omxplayer</a:t>
            </a:r>
            <a:r>
              <a:rPr lang="en-US" altLang="ko-KR" dirty="0" smtClean="0"/>
              <a:t> test.h264, </a:t>
            </a:r>
            <a:r>
              <a:rPr lang="en-US" altLang="ko-KR" dirty="0" err="1" smtClean="0"/>
              <a:t>omxplayer</a:t>
            </a:r>
            <a:r>
              <a:rPr lang="en-US" altLang="ko-KR" dirty="0" smtClean="0"/>
              <a:t> test.mp4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But it plays the video through HDMI cable, so it needs Monitor for watching video.</a:t>
            </a:r>
          </a:p>
          <a:p>
            <a:pPr lvl="1"/>
            <a:r>
              <a:rPr lang="en-US" altLang="ko-KR" dirty="0" smtClean="0"/>
              <a:t>But we cannot provide a monitor to each person, therefore now we are going to talk about Streaming service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27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Camera Streaming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Streaming media</a:t>
            </a:r>
          </a:p>
          <a:p>
            <a:pPr lvl="1"/>
            <a:r>
              <a:rPr lang="en-US" altLang="ko-KR" dirty="0"/>
              <a:t>Streaming media is multimedia that is constantly received by and presented to an end-user while being delivered by a provider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In this class we are going to use a “</a:t>
            </a:r>
            <a:r>
              <a:rPr lang="en-US" altLang="ko-KR" dirty="0" err="1" smtClean="0"/>
              <a:t>Gstreamer</a:t>
            </a:r>
            <a:r>
              <a:rPr lang="en-US" altLang="ko-KR" dirty="0" smtClean="0"/>
              <a:t>”</a:t>
            </a:r>
          </a:p>
          <a:p>
            <a:pPr lvl="1"/>
            <a:endParaRPr lang="en-US" altLang="ko-KR" dirty="0"/>
          </a:p>
          <a:p>
            <a:r>
              <a:rPr lang="en-US" altLang="ko-KR" b="1" dirty="0" err="1" smtClean="0"/>
              <a:t>Gstreamer</a:t>
            </a:r>
            <a:endParaRPr lang="en-US" altLang="ko-KR" b="1" dirty="0" smtClean="0"/>
          </a:p>
          <a:p>
            <a:pPr lvl="1"/>
            <a:r>
              <a:rPr lang="en-US" altLang="ko-KR" dirty="0" err="1"/>
              <a:t>GStreamer</a:t>
            </a:r>
            <a:r>
              <a:rPr lang="en-US" altLang="ko-KR" dirty="0"/>
              <a:t> is a framework for creating streaming media </a:t>
            </a:r>
            <a:r>
              <a:rPr lang="en-US" altLang="ko-KR" dirty="0" smtClean="0"/>
              <a:t>applications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/>
              <a:t>Install </a:t>
            </a:r>
            <a:r>
              <a:rPr lang="en-US" altLang="ko-KR" b="1" dirty="0" err="1" smtClean="0"/>
              <a:t>GStreamer</a:t>
            </a:r>
            <a:endParaRPr lang="en-US" altLang="ko-KR" b="1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gstreamer1.0</a:t>
            </a:r>
          </a:p>
          <a:p>
            <a:endParaRPr lang="en-US" altLang="ko-KR" dirty="0"/>
          </a:p>
          <a:p>
            <a:r>
              <a:rPr lang="en-US" altLang="ko-KR" b="1" dirty="0"/>
              <a:t>Start Streaming service in the Raspberry Pi</a:t>
            </a:r>
          </a:p>
          <a:p>
            <a:pPr lvl="1"/>
            <a:r>
              <a:rPr lang="en-US" altLang="ko-KR" dirty="0" err="1"/>
              <a:t>raspivid</a:t>
            </a:r>
            <a:r>
              <a:rPr lang="en-US" altLang="ko-KR" dirty="0"/>
              <a:t> -t 0 -w 800 -h 600 -fps 30 -</a:t>
            </a:r>
            <a:r>
              <a:rPr lang="en-US" altLang="ko-KR" dirty="0" err="1"/>
              <a:t>hf</a:t>
            </a:r>
            <a:r>
              <a:rPr lang="en-US" altLang="ko-KR" dirty="0"/>
              <a:t> -</a:t>
            </a:r>
            <a:r>
              <a:rPr lang="en-US" altLang="ko-KR" dirty="0" err="1"/>
              <a:t>vf</a:t>
            </a:r>
            <a:r>
              <a:rPr lang="en-US" altLang="ko-KR" dirty="0"/>
              <a:t> -b 50000000 -o - </a:t>
            </a:r>
            <a:r>
              <a:rPr lang="en-US" altLang="ko-KR" dirty="0">
                <a:solidFill>
                  <a:srgbClr val="00B050"/>
                </a:solidFill>
              </a:rPr>
              <a:t>|</a:t>
            </a:r>
            <a:r>
              <a:rPr lang="en-US" altLang="ko-KR" dirty="0"/>
              <a:t> gst-launch-1.0 -e -</a:t>
            </a:r>
            <a:r>
              <a:rPr lang="en-US" altLang="ko-KR" dirty="0" err="1"/>
              <a:t>vvvv</a:t>
            </a:r>
            <a:r>
              <a:rPr lang="en-US" altLang="ko-KR" dirty="0"/>
              <a:t> </a:t>
            </a:r>
            <a:r>
              <a:rPr lang="en-US" altLang="ko-KR" dirty="0" err="1"/>
              <a:t>fdsrc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3399FF"/>
                </a:solidFill>
              </a:rPr>
              <a:t>!</a:t>
            </a:r>
            <a:r>
              <a:rPr lang="en-US" altLang="ko-KR" dirty="0"/>
              <a:t> h264parse </a:t>
            </a:r>
            <a:r>
              <a:rPr lang="en-US" altLang="ko-KR" dirty="0">
                <a:solidFill>
                  <a:srgbClr val="3399FF"/>
                </a:solidFill>
              </a:rPr>
              <a:t>!</a:t>
            </a:r>
            <a:r>
              <a:rPr lang="en-US" altLang="ko-KR" dirty="0"/>
              <a:t> rtph264pay </a:t>
            </a:r>
            <a:r>
              <a:rPr lang="en-US" altLang="ko-KR" dirty="0" err="1"/>
              <a:t>pt</a:t>
            </a:r>
            <a:r>
              <a:rPr lang="en-US" altLang="ko-KR" dirty="0"/>
              <a:t>=96 </a:t>
            </a:r>
            <a:r>
              <a:rPr lang="en-US" altLang="ko-KR" dirty="0" err="1"/>
              <a:t>config</a:t>
            </a:r>
            <a:r>
              <a:rPr lang="en-US" altLang="ko-KR" dirty="0"/>
              <a:t>-interval=5 </a:t>
            </a:r>
            <a:r>
              <a:rPr lang="en-US" altLang="ko-KR" dirty="0">
                <a:solidFill>
                  <a:srgbClr val="3399FF"/>
                </a:solidFill>
              </a:rPr>
              <a:t>!</a:t>
            </a:r>
            <a:r>
              <a:rPr lang="en-US" altLang="ko-KR" dirty="0"/>
              <a:t> </a:t>
            </a:r>
            <a:r>
              <a:rPr lang="en-US" altLang="ko-KR" dirty="0" err="1"/>
              <a:t>udpsink</a:t>
            </a:r>
            <a:r>
              <a:rPr lang="en-US" altLang="ko-KR" dirty="0"/>
              <a:t> host =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Tartget</a:t>
            </a:r>
            <a:r>
              <a:rPr lang="en-US" altLang="ko-KR" dirty="0">
                <a:solidFill>
                  <a:srgbClr val="FF0000"/>
                </a:solidFill>
              </a:rPr>
              <a:t> computer IP]</a:t>
            </a:r>
            <a:r>
              <a:rPr lang="en-US" altLang="ko-KR" dirty="0"/>
              <a:t> port=5000</a:t>
            </a:r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3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Start streaming service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Start Streaming service in </a:t>
            </a:r>
            <a:r>
              <a:rPr lang="en-US" altLang="ko-KR" b="1" dirty="0" smtClean="0"/>
              <a:t>the Window</a:t>
            </a:r>
          </a:p>
          <a:p>
            <a:pPr lvl="1"/>
            <a:r>
              <a:rPr lang="en-US" altLang="ko-KR" b="1" dirty="0" smtClean="0"/>
              <a:t>Install </a:t>
            </a:r>
            <a:r>
              <a:rPr lang="en-US" altLang="ko-KR" b="1" dirty="0" err="1" smtClean="0"/>
              <a:t>gstreamer</a:t>
            </a:r>
            <a:r>
              <a:rPr lang="en-US" altLang="ko-KR" b="1" dirty="0" smtClean="0"/>
              <a:t> for window</a:t>
            </a:r>
          </a:p>
          <a:p>
            <a:pPr lvl="2"/>
            <a:r>
              <a:rPr lang="en-US" altLang="ko-KR" dirty="0" smtClean="0"/>
              <a:t>32bit</a:t>
            </a:r>
            <a:r>
              <a:rPr lang="ko-KR" altLang="en-US" dirty="0" smtClean="0"/>
              <a:t> </a:t>
            </a:r>
            <a:r>
              <a:rPr lang="en-US" altLang="ko-KR" dirty="0"/>
              <a:t>: http://gstreamer.freedesktop.org/data/pkg/windows/1.4.5/gstreamer-1.0-x86-1.4.5.msi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64bit</a:t>
            </a:r>
            <a:r>
              <a:rPr lang="ko-KR" altLang="en-US" dirty="0" smtClean="0"/>
              <a:t> </a:t>
            </a:r>
            <a:r>
              <a:rPr lang="en-US" altLang="ko-KR" dirty="0"/>
              <a:t>: http://gstreamer.freedesktop.org/data/pkg/windows/1.4.5/gstreamer-1.0-x86_64-1.4.5.msi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Execute </a:t>
            </a:r>
            <a:r>
              <a:rPr lang="en-US" altLang="ko-KR" b="1" dirty="0" err="1" smtClean="0"/>
              <a:t>gstreamer</a:t>
            </a:r>
            <a:r>
              <a:rPr lang="en-US" altLang="ko-KR" b="1" dirty="0" smtClean="0"/>
              <a:t> in the Window</a:t>
            </a:r>
          </a:p>
          <a:p>
            <a:pPr lvl="1"/>
            <a:r>
              <a:rPr lang="en-US" altLang="ko-KR" dirty="0" smtClean="0"/>
              <a:t>Ctrl + r -&gt;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-&gt; Enter</a:t>
            </a:r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d </a:t>
            </a:r>
            <a:r>
              <a:rPr lang="en-US" altLang="ko-KR" dirty="0" err="1" smtClean="0"/>
              <a:t>gstreamer</a:t>
            </a:r>
            <a:endParaRPr lang="en-US" altLang="ko-KR" dirty="0" smtClean="0"/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d 1.0</a:t>
            </a:r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d x86_64 (if 32bit then cd x86)</a:t>
            </a:r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d bin</a:t>
            </a:r>
          </a:p>
          <a:p>
            <a:pPr lvl="1"/>
            <a:r>
              <a:rPr lang="en-US" altLang="ko-KR" dirty="0"/>
              <a:t>gst-launch-1.0 -e -v </a:t>
            </a:r>
            <a:r>
              <a:rPr lang="en-US" altLang="ko-KR" dirty="0" err="1"/>
              <a:t>udpsrc</a:t>
            </a:r>
            <a:r>
              <a:rPr lang="en-US" altLang="ko-KR" dirty="0"/>
              <a:t> port=5000 </a:t>
            </a:r>
            <a:r>
              <a:rPr lang="en-US" altLang="ko-KR" sz="2200" dirty="0">
                <a:solidFill>
                  <a:srgbClr val="3399FF"/>
                </a:solidFill>
              </a:rPr>
              <a:t>!</a:t>
            </a:r>
            <a:r>
              <a:rPr lang="en-US" altLang="ko-KR" dirty="0"/>
              <a:t> application/x-</a:t>
            </a:r>
            <a:r>
              <a:rPr lang="en-US" altLang="ko-KR" dirty="0" err="1"/>
              <a:t>rtp</a:t>
            </a:r>
            <a:r>
              <a:rPr lang="en-US" altLang="ko-KR" dirty="0"/>
              <a:t>, payload=96 </a:t>
            </a:r>
            <a:r>
              <a:rPr lang="en-US" altLang="ko-KR" sz="2200" dirty="0">
                <a:solidFill>
                  <a:srgbClr val="3399FF"/>
                </a:solidFill>
              </a:rPr>
              <a:t>!</a:t>
            </a:r>
            <a:r>
              <a:rPr lang="en-US" altLang="ko-KR" dirty="0"/>
              <a:t> </a:t>
            </a:r>
            <a:r>
              <a:rPr lang="en-US" altLang="ko-KR" dirty="0" err="1"/>
              <a:t>rtpjitterbuffer</a:t>
            </a:r>
            <a:r>
              <a:rPr lang="en-US" altLang="ko-KR" dirty="0"/>
              <a:t> </a:t>
            </a:r>
            <a:r>
              <a:rPr lang="en-US" altLang="ko-KR" sz="2200" dirty="0">
                <a:solidFill>
                  <a:srgbClr val="3399FF"/>
                </a:solidFill>
              </a:rPr>
              <a:t>!</a:t>
            </a:r>
            <a:r>
              <a:rPr lang="en-US" altLang="ko-KR" dirty="0"/>
              <a:t> rtph264depay </a:t>
            </a:r>
            <a:r>
              <a:rPr lang="en-US" altLang="ko-KR" sz="2200" dirty="0">
                <a:solidFill>
                  <a:srgbClr val="3399FF"/>
                </a:solidFill>
              </a:rPr>
              <a:t>!</a:t>
            </a:r>
            <a:r>
              <a:rPr lang="en-US" altLang="ko-KR" dirty="0"/>
              <a:t> avdec_h264 </a:t>
            </a:r>
            <a:r>
              <a:rPr lang="en-US" altLang="ko-KR" sz="2200" dirty="0">
                <a:solidFill>
                  <a:srgbClr val="3399FF"/>
                </a:solidFill>
              </a:rPr>
              <a:t>!</a:t>
            </a:r>
            <a:r>
              <a:rPr lang="en-US" altLang="ko-KR" dirty="0"/>
              <a:t> </a:t>
            </a:r>
            <a:r>
              <a:rPr lang="en-US" altLang="ko-KR" dirty="0" err="1"/>
              <a:t>fpsdisplaysink</a:t>
            </a:r>
            <a:r>
              <a:rPr lang="en-US" altLang="ko-KR" dirty="0"/>
              <a:t> sync=false text-overlay=false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234376"/>
      </p:ext>
    </p:extLst>
  </p:cSld>
  <p:clrMapOvr>
    <a:masterClrMapping/>
  </p:clrMapOvr>
</p:sld>
</file>

<file path=ppt/theme/theme1.xml><?xml version="1.0" encoding="utf-8"?>
<a:theme xmlns:a="http://schemas.openxmlformats.org/drawingml/2006/main" name="UbiNeS Slide Format 2010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ersonal">
      <a:majorFont>
        <a:latin typeface="HY견고딕"/>
        <a:ea typeface="HY견고딕"/>
        <a:cs typeface=""/>
      </a:majorFont>
      <a:minorFont>
        <a:latin typeface="Arial"/>
        <a:ea typeface="HY중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prstDash val="dash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UbiNeS Slide Format 2010</Template>
  <TotalTime>33058</TotalTime>
  <Words>199</Words>
  <Application>Microsoft Office PowerPoint</Application>
  <PresentationFormat>화면 슬라이드 쇼(4:3)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HY견고딕</vt:lpstr>
      <vt:lpstr>HY중고딕</vt:lpstr>
      <vt:lpstr>굴림</vt:lpstr>
      <vt:lpstr>맑은 고딕</vt:lpstr>
      <vt:lpstr>Arial</vt:lpstr>
      <vt:lpstr>Wingdings</vt:lpstr>
      <vt:lpstr>Wingdings 2</vt:lpstr>
      <vt:lpstr>UbiNeS Slide Format 2010</vt:lpstr>
      <vt:lpstr>Raspberry Pi Camera</vt:lpstr>
      <vt:lpstr>Practice</vt:lpstr>
      <vt:lpstr>Raspberry Pi Camera</vt:lpstr>
      <vt:lpstr>Raspberry Pi Camera</vt:lpstr>
      <vt:lpstr>Raspberry Pi Camera</vt:lpstr>
      <vt:lpstr>Raspberry Pi camera commands</vt:lpstr>
      <vt:lpstr>Raspberry Pi Camera</vt:lpstr>
      <vt:lpstr>Raspberry Pi Camera Streaming</vt:lpstr>
      <vt:lpstr>Start streaming service</vt:lpstr>
      <vt:lpstr>PowerPoint 프레젠테이션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Multi-hop Transmission Opportunity in Wireless Multihop Networks</dc:title>
  <dc:creator>Owner</dc:creator>
  <cp:lastModifiedBy>ek</cp:lastModifiedBy>
  <cp:revision>1312</cp:revision>
  <cp:lastPrinted>2014-11-12T15:35:10Z</cp:lastPrinted>
  <dcterms:created xsi:type="dcterms:W3CDTF">2010-07-22T00:02:18Z</dcterms:created>
  <dcterms:modified xsi:type="dcterms:W3CDTF">2016-09-27T05:07:16Z</dcterms:modified>
</cp:coreProperties>
</file>