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24"/>
  </p:notesMasterIdLst>
  <p:sldIdLst>
    <p:sldId id="256" r:id="rId2"/>
    <p:sldId id="257" r:id="rId3"/>
    <p:sldId id="473" r:id="rId4"/>
    <p:sldId id="543" r:id="rId5"/>
    <p:sldId id="540" r:id="rId6"/>
    <p:sldId id="539" r:id="rId7"/>
    <p:sldId id="538" r:id="rId8"/>
    <p:sldId id="542" r:id="rId9"/>
    <p:sldId id="537" r:id="rId10"/>
    <p:sldId id="544" r:id="rId11"/>
    <p:sldId id="545" r:id="rId12"/>
    <p:sldId id="546" r:id="rId13"/>
    <p:sldId id="548" r:id="rId14"/>
    <p:sldId id="549" r:id="rId15"/>
    <p:sldId id="550" r:id="rId16"/>
    <p:sldId id="551" r:id="rId17"/>
    <p:sldId id="553" r:id="rId18"/>
    <p:sldId id="554" r:id="rId19"/>
    <p:sldId id="555" r:id="rId20"/>
    <p:sldId id="556" r:id="rId21"/>
    <p:sldId id="558" r:id="rId22"/>
    <p:sldId id="446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00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6083" autoAdjust="0"/>
  </p:normalViewPr>
  <p:slideViewPr>
    <p:cSldViewPr>
      <p:cViewPr varScale="1">
        <p:scale>
          <a:sx n="83" d="100"/>
          <a:sy n="83" d="100"/>
        </p:scale>
        <p:origin x="1454" y="82"/>
      </p:cViewPr>
      <p:guideLst>
        <p:guide orient="horz" pos="754"/>
        <p:guide pos="431"/>
      </p:guideLst>
    </p:cSldViewPr>
  </p:slideViewPr>
  <p:outlineViewPr>
    <p:cViewPr>
      <p:scale>
        <a:sx n="33" d="100"/>
        <a:sy n="33" d="100"/>
      </p:scale>
      <p:origin x="0" y="-10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C171-92E4-4BCB-A93D-F12D7F36229F}" type="datetimeFigureOut">
              <a:rPr lang="ko-KR" altLang="en-US" smtClean="0"/>
              <a:t>2016-09-26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0C6D3-42C2-4BEE-A325-CC9453E2E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89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RASPBIAN</a:t>
            </a:r>
            <a:r>
              <a:rPr lang="en-US" altLang="ko-KR" baseline="0" dirty="0" smtClean="0"/>
              <a:t> KITA 192.168.2.2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0C6D3-42C2-4BEE-A325-CC9453E2E5B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5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1470025"/>
          </a:xfrm>
        </p:spPr>
        <p:txBody>
          <a:bodyPr anchor="ctr">
            <a:normAutofit/>
          </a:bodyPr>
          <a:lstStyle>
            <a:lvl1pPr algn="ctr">
              <a:defRPr sz="48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00504"/>
            <a:ext cx="6400800" cy="1638296"/>
          </a:xfrm>
        </p:spPr>
        <p:txBody>
          <a:bodyPr>
            <a:normAutofit/>
          </a:bodyPr>
          <a:lstStyle>
            <a:lvl1pPr marL="0" indent="0" algn="r">
              <a:buNone/>
              <a:defRPr sz="2000" b="0" i="0">
                <a:solidFill>
                  <a:schemeClr val="tx1"/>
                </a:solidFill>
                <a:latin typeface="Arial" pitchFamily="34" charset="0"/>
                <a:ea typeface="HY중고딕" pitchFamily="18" charset="-127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91B9-4FBD-4709-8429-950785178E4C}" type="datetime1">
              <a:rPr lang="ko-KR" altLang="en-US" smtClean="0"/>
              <a:t>2016-09-26</a:t>
            </a:fld>
            <a:endParaRPr lang="ko-KR" altLang="en-US" dirty="0"/>
          </a:p>
        </p:txBody>
      </p:sp>
      <p:pic>
        <p:nvPicPr>
          <p:cNvPr id="14" name="그림 13" descr="UbiNeS full logo.pn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pic>
        <p:nvPicPr>
          <p:cNvPr id="10" name="그림 9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with Logo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3AD2-E26D-4A33-8719-05CDBE024023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ED00-79E9-4A7C-AC94-49242A7F89C4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43966" y="6572272"/>
            <a:ext cx="500066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UbiNeS logo-4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DD21-A0BD-4AD8-A2FB-529BEDE11F68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3050"/>
            <a:ext cx="31797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283230" cy="6227784"/>
          </a:xfrm>
        </p:spPr>
        <p:txBody>
          <a:bodyPr/>
          <a:lstStyle>
            <a:lvl1pPr latinLnBrk="0">
              <a:defRPr sz="3200"/>
            </a:lvl1pPr>
            <a:lvl2pPr latinLnBrk="0">
              <a:defRPr sz="2800"/>
            </a:lvl2pPr>
            <a:lvl3pPr latinLnBrk="0">
              <a:defRPr sz="2400"/>
            </a:lvl3pPr>
            <a:lvl4pPr latinLnBrk="0">
              <a:defRPr sz="2000"/>
            </a:lvl4pPr>
            <a:lvl5pPr latinLnBrk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5720" y="1435100"/>
            <a:ext cx="3179793" cy="50657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64AB-B6E0-4A16-A9FC-3FC6DFE2CC13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538" y="4800600"/>
            <a:ext cx="692948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71538" y="428604"/>
            <a:ext cx="6929486" cy="42989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71538" y="5367338"/>
            <a:ext cx="692948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413D-78E5-4449-A7C0-54B474014E5D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3B6-1678-49D0-A189-23A5EBD22C17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29586" y="214290"/>
            <a:ext cx="928694" cy="6286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5720" y="214290"/>
            <a:ext cx="7500990" cy="6286544"/>
          </a:xfrm>
        </p:spPr>
        <p:txBody>
          <a:bodyPr vert="eaVert"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467-C8C6-4F8B-A0CB-1F47A93C1655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9747" y="6072206"/>
            <a:ext cx="2024285" cy="785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4429143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1DA0A-D283-43DF-8752-4CA007BF423F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72528" y="6572272"/>
            <a:ext cx="571472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999" t="27075" r="10001" b="5227"/>
          <a:stretch>
            <a:fillRect/>
          </a:stretch>
        </p:blipFill>
        <p:spPr>
          <a:xfrm>
            <a:off x="285720" y="214290"/>
            <a:ext cx="4572032" cy="357190"/>
          </a:xfrm>
          <a:prstGeom prst="rect">
            <a:avLst/>
          </a:prstGeom>
        </p:spPr>
      </p:pic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latinLnBrk="0">
              <a:buClr>
                <a:srgbClr val="0D60AB"/>
              </a:buClr>
              <a:defRPr sz="2400"/>
            </a:lvl1pPr>
            <a:lvl2pPr latinLnBrk="0">
              <a:buClr>
                <a:srgbClr val="0D60AB"/>
              </a:buClr>
              <a:defRPr sz="2000"/>
            </a:lvl2pPr>
            <a:lvl3pPr latinLnBrk="0">
              <a:buClr>
                <a:srgbClr val="0D60AB"/>
              </a:buClr>
              <a:defRPr sz="1800"/>
            </a:lvl3pPr>
            <a:lvl4pPr latinLnBrk="0">
              <a:buClr>
                <a:srgbClr val="0D60AB"/>
              </a:buClr>
              <a:defRPr sz="1800"/>
            </a:lvl4pPr>
            <a:lvl5pPr latinLnBrk="0">
              <a:buClr>
                <a:srgbClr val="0D60AB"/>
              </a:buCl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2A26-C396-495F-A844-8802C4813B16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E751-3A87-415E-AC39-320D443E05A7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0320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142984"/>
            <a:ext cx="8572560" cy="5357850"/>
          </a:xfrm>
        </p:spPr>
        <p:txBody>
          <a:bodyPr/>
          <a:lstStyle>
            <a:lvl1pPr marL="608076" indent="-571500" latinLnBrk="0">
              <a:buClr>
                <a:srgbClr val="0D60AB"/>
              </a:buClr>
              <a:buFont typeface="+mj-lt"/>
              <a:buAutoNum type="arabicPeriod"/>
              <a:defRPr/>
            </a:lvl1pPr>
            <a:lvl2pPr marL="962406" indent="-514350" latinLnBrk="0">
              <a:buClr>
                <a:srgbClr val="0D60AB"/>
              </a:buClr>
              <a:buFont typeface="+mj-lt"/>
              <a:buAutoNum type="arabicParenR"/>
              <a:defRPr/>
            </a:lvl2pPr>
            <a:lvl3pPr marL="1264158" indent="-514350" latinLnBrk="0">
              <a:buClr>
                <a:srgbClr val="0D60AB"/>
              </a:buClr>
              <a:buFont typeface="+mj-lt"/>
              <a:buAutoNum type="alphaUcPeriod"/>
              <a:defRPr/>
            </a:lvl3pPr>
            <a:lvl4pPr marL="1442466" indent="-400050" latinLnBrk="0">
              <a:buClr>
                <a:srgbClr val="0D60AB"/>
              </a:buClr>
              <a:buFont typeface="+mj-lt"/>
              <a:buAutoNum type="alphaLcPeriod"/>
              <a:defRPr/>
            </a:lvl4pPr>
            <a:lvl5pPr marL="1707642" indent="-400050" latinLnBrk="0">
              <a:buClr>
                <a:srgbClr val="0D60AB"/>
              </a:buClr>
              <a:buFont typeface="+mj-ea"/>
              <a:buAutoNum type="circleNumDbPlain"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8A29-2C23-4A45-BF3F-58A37D99A581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HY견고딕" pitchFamily="18" charset="-127"/>
                <a:cs typeface="Arial" pitchFamily="34" charset="0"/>
              </a:rPr>
              <a:t>References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blipFill dpi="0"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Ajou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87800" y="6215082"/>
            <a:ext cx="1656232" cy="64294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D30B2-80E1-43DE-AF1C-146F115597AA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15404" y="6572272"/>
            <a:ext cx="428628" cy="214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8" name="그림 17" descr="UbiNeS full logo.pn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71480"/>
            <a:ext cx="6668473" cy="61564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0034" y="2428868"/>
            <a:ext cx="8023350" cy="13111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Thank you for your attention!</a:t>
            </a:r>
          </a:p>
          <a:p>
            <a:pPr algn="ctr" eaLnBrk="1" latinLnBrk="0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ko-KR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Any Questions ?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"/>
          </p:nvPr>
        </p:nvSpPr>
        <p:spPr>
          <a:xfrm>
            <a:off x="2143108" y="4429143"/>
            <a:ext cx="4857785" cy="42861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12" name="그림 11" descr="UbiNeS logo-4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14281" y="6143644"/>
            <a:ext cx="1071571" cy="289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59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91076" y="1142984"/>
            <a:ext cx="4210080" cy="5357850"/>
          </a:xfrm>
        </p:spPr>
        <p:txBody>
          <a:bodyPr>
            <a:normAutofit/>
          </a:bodyPr>
          <a:lstStyle>
            <a:lvl1pPr latinLnBrk="0">
              <a:defRPr sz="2400"/>
            </a:lvl1pPr>
            <a:lvl2pPr latinLnBrk="0">
              <a:defRPr sz="2000"/>
            </a:lvl2pPr>
            <a:lvl3pPr latinLnBrk="0">
              <a:defRPr sz="1800"/>
            </a:lvl3pPr>
            <a:lvl4pPr latinLnBrk="0">
              <a:defRPr sz="1600"/>
            </a:lvl4pPr>
            <a:lvl5pPr latinLnBrk="0"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9E7-15FE-4BC3-880A-73B29EC32CB9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2116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8596" y="1785926"/>
            <a:ext cx="4211668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87901" y="1142984"/>
            <a:ext cx="4213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87901" y="1785926"/>
            <a:ext cx="4213255" cy="47149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D28-8A11-4029-A0DA-38FE6F7E0E0F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52CB-A3BD-4CC5-B032-E934B5A1C878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000108"/>
            <a:ext cx="9144000" cy="71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572560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8572560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 2"/>
              <a:buChar char=""/>
              <a:tabLst/>
              <a:defRPr/>
            </a:pPr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23822" y="6565945"/>
            <a:ext cx="163353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90DED-1A97-41E6-B148-00022D2FDB3B}" type="datetime1">
              <a:rPr lang="ko-KR" altLang="en-US" smtClean="0"/>
              <a:t>2016-09-26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43306" y="6572272"/>
            <a:ext cx="171451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15338" y="6572272"/>
            <a:ext cx="785818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0553972-61F4-4EDE-BEE9-8CB353D0C7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rgbClr val="0070C0"/>
          </a:solidFill>
          <a:latin typeface="+mn-lt"/>
          <a:ea typeface="HY견고딕" pitchFamily="18" charset="-127"/>
          <a:cs typeface="Arial" pitchFamily="34" charset="0"/>
        </a:defRPr>
      </a:lvl1pPr>
    </p:titleStyle>
    <p:bodyStyle>
      <a:lvl1pPr marL="420624" marR="0" indent="-384048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Wingdings 2"/>
        <a:buChar char=""/>
        <a:tabLst/>
        <a:defRPr sz="20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22376" marR="0" indent="-27432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4F81BD"/>
        </a:buClr>
        <a:buSzPct val="100000"/>
        <a:buFont typeface="Arial" pitchFamily="34" charset="0"/>
        <a:buChar char="♦"/>
        <a:tabLst/>
        <a:defRPr sz="18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005840" marR="0" indent="-256032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C0504D"/>
        </a:buClr>
        <a:buSzPct val="100000"/>
        <a:buFont typeface="Wingdings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3pPr>
      <a:lvl4pPr marL="1280160" marR="0" indent="-237744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9BBB59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4pPr>
      <a:lvl5pPr marL="1490472" marR="0" indent="-182880" algn="l" defTabSz="914400" rtl="0" eaLnBrk="1" fontAlgn="auto" latinLnBrk="1" hangingPunct="1">
        <a:lnSpc>
          <a:spcPct val="100000"/>
        </a:lnSpc>
        <a:spcBef>
          <a:spcPct val="20000"/>
        </a:spcBef>
        <a:spcAft>
          <a:spcPts val="0"/>
        </a:spcAft>
        <a:buClr>
          <a:srgbClr val="8064A2"/>
        </a:buClr>
        <a:buSzPct val="100000"/>
        <a:buFont typeface="Arial"/>
        <a:buChar char="-"/>
        <a:tabLst/>
        <a:defRPr sz="1600" kern="12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2276872"/>
            <a:ext cx="8820472" cy="1470025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Raspberry Pi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sz="3200" dirty="0" smtClean="0">
                <a:solidFill>
                  <a:srgbClr val="C00000"/>
                </a:solidFill>
              </a:rPr>
              <a:t>Basic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altLang="ko-KR" sz="1600" b="1" i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i="1" dirty="0" smtClean="0">
                <a:latin typeface="+mn-lt"/>
                <a:ea typeface="맑은 고딕" panose="020B0503020000020004" pitchFamily="50" charset="-127"/>
              </a:rPr>
              <a:t>2016. 09. 20.</a:t>
            </a:r>
            <a:endParaRPr lang="en-US" altLang="ko-KR" sz="2400" b="1" i="1" dirty="0">
              <a:latin typeface="+mn-lt"/>
              <a:ea typeface="맑은 고딕" panose="020B0503020000020004" pitchFamily="50" charset="-127"/>
            </a:endParaRPr>
          </a:p>
          <a:p>
            <a:pPr algn="ctr"/>
            <a:r>
              <a:rPr lang="en-US" altLang="ko-KR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Jinhyuk Yim</a:t>
            </a:r>
            <a:r>
              <a:rPr lang="ko-KR" altLang="en-US" sz="2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(jinhyuk@uns.ajou.ac.kr)</a:t>
            </a:r>
          </a:p>
          <a:p>
            <a:pPr algn="ctr"/>
            <a:r>
              <a:rPr lang="en-US" altLang="ko-KR" sz="2400" b="1" dirty="0" err="1" smtClean="0">
                <a:latin typeface="+mn-lt"/>
                <a:ea typeface="맑은 고딕" panose="020B0503020000020004" pitchFamily="50" charset="-127"/>
              </a:rPr>
              <a:t>Eungkyu</a:t>
            </a:r>
            <a:r>
              <a:rPr lang="en-US" altLang="ko-KR" sz="2400" b="1" dirty="0" smtClean="0">
                <a:latin typeface="+mn-lt"/>
                <a:ea typeface="맑은 고딕" panose="020B0503020000020004" pitchFamily="50" charset="-127"/>
              </a:rPr>
              <a:t> Lee (eungkyu@uns.ajou.ac.kr)</a:t>
            </a:r>
            <a:endParaRPr lang="en-US" altLang="ko-KR" sz="2400" dirty="0">
              <a:latin typeface="+mn-lt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Download </a:t>
            </a:r>
            <a:r>
              <a:rPr lang="en-US" altLang="ko-KR" b="1" dirty="0" err="1" smtClean="0"/>
              <a:t>Raspbian</a:t>
            </a:r>
            <a:r>
              <a:rPr lang="en-US" altLang="ko-KR" b="1" dirty="0" smtClean="0"/>
              <a:t> image</a:t>
            </a:r>
            <a:endParaRPr lang="ko-KR" altLang="en-US" b="1" dirty="0" smtClean="0"/>
          </a:p>
          <a:p>
            <a:pPr lvl="1"/>
            <a:r>
              <a:rPr lang="en-US" altLang="ko-KR" dirty="0" smtClean="0"/>
              <a:t>https://www.raspberrypi.org/downloads/raspbian/</a:t>
            </a:r>
            <a:endParaRPr lang="en-US" altLang="ko-KR" dirty="0"/>
          </a:p>
        </p:txBody>
      </p:sp>
      <p:grpSp>
        <p:nvGrpSpPr>
          <p:cNvPr id="10" name="그룹 9"/>
          <p:cNvGrpSpPr/>
          <p:nvPr/>
        </p:nvGrpSpPr>
        <p:grpSpPr>
          <a:xfrm>
            <a:off x="394575" y="2204863"/>
            <a:ext cx="8354850" cy="4564273"/>
            <a:chOff x="28560" y="2204863"/>
            <a:chExt cx="8354850" cy="45642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60" y="2204863"/>
              <a:ext cx="4216361" cy="4564273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187624" y="3501008"/>
              <a:ext cx="936104" cy="8640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169" y="2261217"/>
              <a:ext cx="4112241" cy="4451563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643925" y="4320528"/>
              <a:ext cx="432048" cy="1440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3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 smtClean="0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Download Win32 </a:t>
            </a:r>
            <a:r>
              <a:rPr lang="en-US" altLang="ko-KR" b="1" dirty="0"/>
              <a:t>Disk </a:t>
            </a:r>
            <a:r>
              <a:rPr lang="en-US" altLang="ko-KR" b="1" dirty="0" smtClean="0"/>
              <a:t>Imager</a:t>
            </a:r>
            <a:endParaRPr lang="ko-KR" altLang="en-US" b="1" dirty="0"/>
          </a:p>
          <a:p>
            <a:pPr lvl="1"/>
            <a:r>
              <a:rPr lang="en-US" altLang="ko-KR" dirty="0"/>
              <a:t>https://sourceforge.net/projects/win32diskimager/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3142875" cy="42719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131840" y="3212976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Write image on SD card</a:t>
            </a:r>
            <a:endParaRPr lang="ko-KR" altLang="en-US" b="1" dirty="0"/>
          </a:p>
          <a:p>
            <a:pPr lvl="1" latinLnBrk="0"/>
            <a:r>
              <a:rPr lang="en-US" altLang="ko-KR" dirty="0" smtClean="0"/>
              <a:t>Execute Disk imager and set the location of image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755576" y="2276872"/>
            <a:ext cx="7931224" cy="1962150"/>
            <a:chOff x="755576" y="2716386"/>
            <a:chExt cx="7931224" cy="196215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9650" y="2716386"/>
              <a:ext cx="3867150" cy="19621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2716386"/>
              <a:ext cx="3867150" cy="196215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733494" y="3101852"/>
              <a:ext cx="36004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236296" y="4221088"/>
              <a:ext cx="720080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545" y="4368825"/>
            <a:ext cx="3867150" cy="19621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32040" y="572078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74000"/>
          <a:stretch/>
        </p:blipFill>
        <p:spPr>
          <a:xfrm>
            <a:off x="515813" y="3717032"/>
            <a:ext cx="8448675" cy="124817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Configure </a:t>
            </a:r>
            <a:r>
              <a:rPr lang="en-US" altLang="ko-KR" b="1" dirty="0"/>
              <a:t>Raspberry </a:t>
            </a:r>
            <a:r>
              <a:rPr lang="en-US" altLang="ko-KR" b="1" dirty="0" smtClean="0"/>
              <a:t>Pi</a:t>
            </a:r>
          </a:p>
          <a:p>
            <a:pPr lvl="1" latinLnBrk="0"/>
            <a:r>
              <a:rPr lang="en-US" altLang="ko-KR" dirty="0" smtClean="0"/>
              <a:t>Connect your SD card to the PC and modify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“cmdline.txt” file</a:t>
            </a:r>
            <a:endParaRPr lang="en-US" altLang="ko-KR" dirty="0"/>
          </a:p>
          <a:p>
            <a:pPr lvl="1" latinLnBrk="0"/>
            <a:r>
              <a:rPr lang="en-US" altLang="ko-KR" dirty="0" smtClean="0"/>
              <a:t>Append your IP address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behind “</a:t>
            </a:r>
            <a:r>
              <a:rPr lang="en-US" altLang="ko-KR" dirty="0" err="1" smtClean="0"/>
              <a:t>rootwait</a:t>
            </a:r>
            <a:r>
              <a:rPr lang="en-US" altLang="ko-KR" dirty="0" smtClean="0"/>
              <a:t>” 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=192.168.2.2)</a:t>
            </a:r>
          </a:p>
          <a:p>
            <a:pPr lvl="2"/>
            <a:r>
              <a:rPr lang="en-US" altLang="ko-KR" dirty="0" smtClean="0"/>
              <a:t>This is IP address for your Raspberry Pi</a:t>
            </a:r>
          </a:p>
          <a:p>
            <a:pPr lvl="1" latinLnBrk="0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49728" y="4437112"/>
            <a:ext cx="1296144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Configure your laptop</a:t>
            </a:r>
          </a:p>
          <a:p>
            <a:pPr lvl="1" latinLnBrk="0"/>
            <a:r>
              <a:rPr lang="en-US" altLang="ko-KR" dirty="0" smtClean="0"/>
              <a:t>Open Network connections – Ethernet adapter – [Properties]</a:t>
            </a:r>
          </a:p>
          <a:p>
            <a:pPr lvl="1" latinLnBrk="0"/>
            <a:r>
              <a:rPr lang="en-US" altLang="ko-KR" dirty="0" smtClean="0"/>
              <a:t>Click Internet </a:t>
            </a:r>
            <a:r>
              <a:rPr lang="en-US" altLang="ko-KR" dirty="0"/>
              <a:t>Protocol Version 4(TCP/IPv4</a:t>
            </a:r>
            <a:r>
              <a:rPr lang="en-US" altLang="ko-KR" dirty="0" smtClean="0"/>
              <a:t>)’s </a:t>
            </a:r>
            <a:r>
              <a:rPr lang="en-US" altLang="ko-KR" dirty="0"/>
              <a:t>Properties</a:t>
            </a:r>
          </a:p>
          <a:p>
            <a:pPr lvl="1" latinLnBrk="0"/>
            <a:r>
              <a:rPr lang="en-US" altLang="ko-KR" dirty="0" smtClean="0"/>
              <a:t>Selects “Use the following IP address” and then change your IP address as below.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814" y="3134840"/>
            <a:ext cx="5215628" cy="298481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14" y="3134840"/>
            <a:ext cx="3340360" cy="33941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134840"/>
            <a:ext cx="3341979" cy="29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Download Putty </a:t>
            </a:r>
            <a:endParaRPr lang="ko-KR" altLang="en-US" b="1" dirty="0"/>
          </a:p>
          <a:p>
            <a:pPr lvl="1" latinLnBrk="0"/>
            <a:r>
              <a:rPr lang="en-US" altLang="ko-KR" dirty="0">
                <a:hlinkClick r:id="rId2"/>
              </a:rPr>
              <a:t>http://www.chiark.greenend.org.uk/~sgtatham/putty/download.html</a:t>
            </a:r>
            <a:endParaRPr lang="en-US" altLang="ko-KR" dirty="0"/>
          </a:p>
          <a:p>
            <a:pPr lvl="1" latinLnBrk="0"/>
            <a:r>
              <a:rPr lang="en-US" altLang="ko-KR" dirty="0" smtClean="0"/>
              <a:t>Install putty.exe</a:t>
            </a:r>
            <a:endParaRPr lang="ko-KR" altLang="en-US" dirty="0"/>
          </a:p>
          <a:p>
            <a:pPr latinLnBrk="0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332" y="3140968"/>
            <a:ext cx="57435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Connect Raspberry Pi and your laptop using Ethernet cable</a:t>
            </a:r>
          </a:p>
          <a:p>
            <a:pPr lvl="1" latinLnBrk="0"/>
            <a:r>
              <a:rPr lang="en-US" altLang="ko-KR" dirty="0" smtClean="0"/>
              <a:t>Insert your SD card to your Raspberry Pi</a:t>
            </a:r>
          </a:p>
          <a:p>
            <a:pPr lvl="1"/>
            <a:r>
              <a:rPr lang="en-US" altLang="ko-KR" dirty="0"/>
              <a:t>Connect Raspberry Pi and your laptop using Ethernet cable</a:t>
            </a:r>
          </a:p>
          <a:p>
            <a:pPr lvl="1" latinLnBrk="0"/>
            <a:r>
              <a:rPr lang="en-US" altLang="ko-KR" dirty="0" smtClean="0"/>
              <a:t>Power the Raspberry Pi on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Execute </a:t>
            </a:r>
            <a:r>
              <a:rPr lang="en-US" altLang="ko-KR" b="1" dirty="0"/>
              <a:t>Putty </a:t>
            </a:r>
          </a:p>
          <a:p>
            <a:pPr lvl="1"/>
            <a:r>
              <a:rPr lang="en-US" altLang="ko-KR" dirty="0" smtClean="0"/>
              <a:t>Type your IP address on the </a:t>
            </a:r>
            <a:br>
              <a:rPr lang="en-US" altLang="ko-KR" dirty="0" smtClean="0"/>
            </a:br>
            <a:r>
              <a:rPr lang="en-US" altLang="ko-KR" dirty="0" smtClean="0"/>
              <a:t>Host Name field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Save the session information</a:t>
            </a:r>
            <a:endParaRPr lang="en-US" altLang="ko-KR" b="1" dirty="0"/>
          </a:p>
          <a:p>
            <a:pPr lvl="1"/>
            <a:r>
              <a:rPr lang="en-US" altLang="ko-KR" dirty="0" smtClean="0"/>
              <a:t>For your convenience...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106" y="2924944"/>
            <a:ext cx="3448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1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Access to the Raspberry Pi </a:t>
            </a:r>
          </a:p>
          <a:p>
            <a:pPr lvl="1"/>
            <a:r>
              <a:rPr lang="en-US" altLang="ko-KR" dirty="0" smtClean="0"/>
              <a:t>ID : pi / PW : raspberry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87"/>
          <a:stretch/>
        </p:blipFill>
        <p:spPr>
          <a:xfrm>
            <a:off x="200575" y="2276872"/>
            <a:ext cx="894342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Configure wireless LAN</a:t>
            </a:r>
          </a:p>
          <a:p>
            <a:pPr lvl="1"/>
            <a:r>
              <a:rPr lang="en-US" altLang="ko-KR" dirty="0" smtClean="0"/>
              <a:t>Check wireless LAN interfaces and Add wlan0 interface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vi </a:t>
            </a:r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/network/interfaces</a:t>
            </a:r>
          </a:p>
          <a:p>
            <a:pPr lvl="2"/>
            <a:r>
              <a:rPr lang="en-US" altLang="ko-KR" dirty="0" smtClean="0"/>
              <a:t>Add below information</a:t>
            </a:r>
          </a:p>
          <a:p>
            <a:pPr marL="914400" lvl="2" indent="0">
              <a:buNone/>
            </a:pPr>
            <a:r>
              <a:rPr lang="en-US" altLang="ko-KR" sz="1400" dirty="0" smtClean="0"/>
              <a:t>(if you already have this information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skip)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Scan Network</a:t>
            </a:r>
          </a:p>
          <a:p>
            <a:pPr lvl="2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iwlist</a:t>
            </a:r>
            <a:r>
              <a:rPr lang="en-US" altLang="ko-KR" dirty="0" smtClean="0"/>
              <a:t> wlan0 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712" y="2996952"/>
            <a:ext cx="493244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allow-</a:t>
            </a:r>
            <a:r>
              <a:rPr lang="en-US" altLang="ko-KR" sz="1600" dirty="0" err="1"/>
              <a:t>hotplug</a:t>
            </a:r>
            <a:r>
              <a:rPr lang="en-US" altLang="ko-KR" sz="1600" dirty="0"/>
              <a:t> wlan0</a:t>
            </a:r>
          </a:p>
          <a:p>
            <a:r>
              <a:rPr lang="en-US" altLang="ko-KR" sz="1600" dirty="0" err="1"/>
              <a:t>iface</a:t>
            </a:r>
            <a:r>
              <a:rPr lang="en-US" altLang="ko-KR" sz="1600" dirty="0"/>
              <a:t> wlan0 </a:t>
            </a:r>
            <a:r>
              <a:rPr lang="en-US" altLang="ko-KR" sz="1600" dirty="0" err="1"/>
              <a:t>inet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dhcp</a:t>
            </a:r>
            <a:endParaRPr lang="en-US" altLang="ko-KR" sz="1600" dirty="0"/>
          </a:p>
          <a:p>
            <a:r>
              <a:rPr lang="en-US" altLang="ko-KR" sz="1600" dirty="0" err="1"/>
              <a:t>wpa-conf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wpa_supplicant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wpa_supplicant.conf</a:t>
            </a:r>
            <a:endParaRPr lang="en-US" altLang="ko-KR" sz="1600" dirty="0"/>
          </a:p>
          <a:p>
            <a:r>
              <a:rPr lang="en-US" altLang="ko-KR" sz="1600" dirty="0" err="1"/>
              <a:t>iface</a:t>
            </a:r>
            <a:r>
              <a:rPr lang="en-US" altLang="ko-KR" sz="1600" dirty="0"/>
              <a:t> default </a:t>
            </a:r>
            <a:r>
              <a:rPr lang="en-US" altLang="ko-KR" sz="1600" dirty="0" err="1"/>
              <a:t>inet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dhcp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45"/>
          <a:stretch/>
        </p:blipFill>
        <p:spPr>
          <a:xfrm>
            <a:off x="5244152" y="2266604"/>
            <a:ext cx="4941069" cy="40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 </a:t>
            </a:r>
            <a:r>
              <a:rPr lang="en-US" altLang="ko-KR" dirty="0" err="1"/>
              <a:t>Raspbian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Configure Wireless LAN</a:t>
            </a:r>
          </a:p>
          <a:p>
            <a:pPr lvl="1"/>
            <a:r>
              <a:rPr lang="en-US" altLang="ko-KR" dirty="0" smtClean="0"/>
              <a:t>Add wireless network information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smtClean="0"/>
              <a:t>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wpa_supplicant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wpa_supplicant.conf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If there are no password then type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en-US" altLang="ko-KR" dirty="0" err="1" smtClean="0">
                <a:solidFill>
                  <a:srgbClr val="FF0000"/>
                </a:solidFill>
              </a:rPr>
              <a:t>key_mgmt</a:t>
            </a:r>
            <a:r>
              <a:rPr lang="en-US" altLang="ko-KR" dirty="0" smtClean="0">
                <a:solidFill>
                  <a:srgbClr val="FF0000"/>
                </a:solidFill>
              </a:rPr>
              <a:t>=NONE”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Save the file and reboot</a:t>
            </a:r>
          </a:p>
          <a:p>
            <a:pPr lvl="2"/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reboot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0" y="2652712"/>
            <a:ext cx="9144000" cy="2144440"/>
            <a:chOff x="0" y="2652712"/>
            <a:chExt cx="9144000" cy="155186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r="33075"/>
            <a:stretch/>
          </p:blipFill>
          <p:spPr>
            <a:xfrm>
              <a:off x="0" y="2652712"/>
              <a:ext cx="5976664" cy="1551866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9713" y="2652712"/>
              <a:ext cx="4504287" cy="1551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7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Introduction to Raspberry Pi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Raspberry Pi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Arduino &amp; Raspberry Pi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 smtClean="0"/>
              <a:t>Raspberry Pi’s OS &amp; model</a:t>
            </a:r>
            <a:endParaRPr lang="en-US" altLang="ko-KR" dirty="0"/>
          </a:p>
          <a:p>
            <a:pPr lvl="1">
              <a:buFont typeface="Wingdings" pitchFamily="2" charset="2"/>
              <a:buChar char="§"/>
            </a:pPr>
            <a:r>
              <a:rPr lang="en-US" altLang="ko-KR" dirty="0"/>
              <a:t>Raspberry </a:t>
            </a:r>
            <a:r>
              <a:rPr lang="en-US" altLang="ko-KR" dirty="0" smtClean="0"/>
              <a:t>Pi Specification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dirty="0"/>
              <a:t>Raspberry </a:t>
            </a:r>
            <a:r>
              <a:rPr lang="en-US" altLang="ko-KR" dirty="0" smtClean="0"/>
              <a:t>Pi GPIO</a:t>
            </a:r>
          </a:p>
          <a:p>
            <a:pPr lvl="1">
              <a:buFont typeface="Wingdings" pitchFamily="2" charset="2"/>
              <a:buChar char="§"/>
            </a:pP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dirty="0" smtClean="0"/>
              <a:t>Practice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7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Configuring development environment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b="1" dirty="0" smtClean="0"/>
              <a:t>Configuring remote Desktop connection</a:t>
            </a:r>
          </a:p>
          <a:p>
            <a:pPr lvl="1" latinLnBrk="0"/>
            <a:r>
              <a:rPr lang="en-US" altLang="ko-KR" dirty="0" err="1" smtClean="0"/>
              <a:t>xrdp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Open source remote access </a:t>
            </a:r>
            <a:r>
              <a:rPr lang="en-US" altLang="ko-KR" dirty="0"/>
              <a:t>protocol </a:t>
            </a:r>
            <a:r>
              <a:rPr lang="en-US" altLang="ko-KR" dirty="0" smtClean="0"/>
              <a:t>based on RDP </a:t>
            </a:r>
            <a:r>
              <a:rPr lang="en-US" altLang="ko-KR" dirty="0"/>
              <a:t>(Remote Desktop Protocol) </a:t>
            </a:r>
            <a:r>
              <a:rPr lang="en-US" altLang="ko-KR" dirty="0" smtClean="0"/>
              <a:t>which developed by Microsoft.</a:t>
            </a:r>
          </a:p>
          <a:p>
            <a:pPr lvl="2"/>
            <a:r>
              <a:rPr lang="en-US" altLang="ko-KR" dirty="0"/>
              <a:t>It provides remote access for the Raspberry Pi’s GUI </a:t>
            </a:r>
            <a:r>
              <a:rPr lang="en-US" altLang="ko-KR" dirty="0" smtClean="0"/>
              <a:t>environment</a:t>
            </a:r>
          </a:p>
          <a:p>
            <a:r>
              <a:rPr lang="en-US" altLang="ko-KR" b="1" dirty="0" smtClean="0"/>
              <a:t>Install </a:t>
            </a:r>
            <a:r>
              <a:rPr lang="en-US" altLang="ko-KR" b="1" dirty="0" err="1" smtClean="0"/>
              <a:t>xrdp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xrdp</a:t>
            </a:r>
            <a:endParaRPr lang="en-US" altLang="ko-KR" dirty="0"/>
          </a:p>
          <a:p>
            <a:r>
              <a:rPr lang="en-US" altLang="ko-KR" b="1" dirty="0" smtClean="0"/>
              <a:t>Access the Raspberry </a:t>
            </a:r>
            <a:r>
              <a:rPr lang="en-US" altLang="ko-KR" b="1" dirty="0"/>
              <a:t>Pi </a:t>
            </a:r>
            <a:r>
              <a:rPr lang="en-US" altLang="ko-KR" b="1" dirty="0" smtClean="0"/>
              <a:t>at the Window</a:t>
            </a:r>
            <a:endParaRPr lang="en-US" altLang="ko-KR" b="1" dirty="0"/>
          </a:p>
          <a:p>
            <a:pPr lvl="1"/>
            <a:r>
              <a:rPr lang="en-US" altLang="ko-KR" dirty="0" smtClean="0"/>
              <a:t>Start menu-Search-Remote Desktop Connection</a:t>
            </a:r>
            <a:br>
              <a:rPr lang="en-US" altLang="ko-KR" dirty="0" smtClean="0"/>
            </a:br>
            <a:r>
              <a:rPr lang="en-US" altLang="ko-KR" dirty="0" smtClean="0"/>
              <a:t>and type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/password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60" y="4907141"/>
            <a:ext cx="3370668" cy="16182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98" y="4725144"/>
            <a:ext cx="2941456" cy="18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Configuring development environment</a:t>
            </a:r>
            <a:endParaRPr lang="ko-KR" altLang="en-US" sz="32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51520" y="1142984"/>
            <a:ext cx="8749636" cy="5357850"/>
          </a:xfrm>
        </p:spPr>
        <p:txBody>
          <a:bodyPr/>
          <a:lstStyle/>
          <a:p>
            <a:pPr latinLnBrk="0"/>
            <a:r>
              <a:rPr lang="en-US" altLang="ko-KR" b="1" dirty="0" smtClean="0"/>
              <a:t>Now we can access the Raspberry Pi’s GUI environment remotely</a:t>
            </a:r>
          </a:p>
          <a:p>
            <a:pPr lvl="1" latinLnBrk="0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30" y="2276873"/>
            <a:ext cx="6387340" cy="3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5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2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225513" y="2924944"/>
            <a:ext cx="6692974" cy="3224239"/>
            <a:chOff x="1043608" y="3174810"/>
            <a:chExt cx="6692974" cy="32242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395941"/>
              <a:ext cx="3666585" cy="300310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056" y="3174810"/>
              <a:ext cx="2660526" cy="3087796"/>
            </a:xfrm>
            <a:prstGeom prst="rect">
              <a:avLst/>
            </a:prstGeom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 </a:t>
            </a:r>
            <a:r>
              <a:rPr lang="en-US" altLang="ko-KR" b="1" dirty="0"/>
              <a:t>Raspberry Pi</a:t>
            </a:r>
            <a:r>
              <a:rPr lang="en-US" altLang="ko-KR" dirty="0"/>
              <a:t> is </a:t>
            </a:r>
            <a:r>
              <a:rPr lang="en-US" altLang="ko-KR" dirty="0" smtClean="0"/>
              <a:t>a</a:t>
            </a:r>
            <a:r>
              <a:rPr lang="en-US" altLang="ko-KR" dirty="0"/>
              <a:t> single-board computers developed in the United Kingdom by the Raspberry Pi Foundation to promote the teaching of basic computer science in schools </a:t>
            </a:r>
            <a:r>
              <a:rPr lang="en-US" altLang="ko-KR" dirty="0" smtClean="0"/>
              <a:t>and developing </a:t>
            </a:r>
            <a:r>
              <a:rPr lang="en-US" altLang="ko-KR" dirty="0"/>
              <a:t>countries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</p:spPr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11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219868"/>
            <a:ext cx="7886700" cy="761207"/>
          </a:xfrm>
        </p:spPr>
        <p:txBody>
          <a:bodyPr/>
          <a:lstStyle/>
          <a:p>
            <a:r>
              <a:rPr lang="en-US" altLang="ko-KR" dirty="0"/>
              <a:t>Arduino &amp; Raspberry Pi</a:t>
            </a:r>
            <a:endParaRPr lang="ko-KR" altLang="en-US" b="1" dirty="0"/>
          </a:p>
        </p:txBody>
      </p:sp>
      <p:pic>
        <p:nvPicPr>
          <p:cNvPr id="5122" name="Picture 2" descr="http://thenewstack.io/wp-content/uploads/2015/07/Arduino_Raspberry_A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044701"/>
            <a:ext cx="4572000" cy="32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140075"/>
              </p:ext>
            </p:extLst>
          </p:nvPr>
        </p:nvGraphicFramePr>
        <p:xfrm>
          <a:off x="533400" y="2592626"/>
          <a:ext cx="3943350" cy="253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0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Arduino Uno</a:t>
                      </a:r>
                      <a:endParaRPr lang="ko-KR" altLang="en-US" sz="14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Raspberry Pi</a:t>
                      </a:r>
                      <a:endParaRPr lang="ko-KR" altLang="en-US" sz="14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CPU</a:t>
                      </a:r>
                      <a:r>
                        <a:rPr lang="en-US" altLang="ko-KR" sz="1400" b="1" baseline="0" dirty="0" smtClean="0"/>
                        <a:t> type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Micro controller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Micro processor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Operating System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None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Linux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200" dirty="0" smtClean="0"/>
                        <a:t>(usually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baseline="0" dirty="0" err="1" smtClean="0"/>
                        <a:t>Raspbian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Disk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32kbyte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Depends on </a:t>
                      </a:r>
                      <a:br>
                        <a:rPr lang="en-US" altLang="ko-KR" sz="1400" dirty="0" smtClean="0"/>
                      </a:br>
                      <a:r>
                        <a:rPr lang="en-US" altLang="ko-KR" sz="1400" dirty="0" smtClean="0"/>
                        <a:t>SD card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Other connectivity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None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USB, Ethernet, HDMI, Audio</a:t>
                      </a:r>
                      <a:endParaRPr lang="ko-KR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</p:spPr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750" y="219868"/>
            <a:ext cx="7886700" cy="761207"/>
          </a:xfrm>
        </p:spPr>
        <p:txBody>
          <a:bodyPr/>
          <a:lstStyle/>
          <a:p>
            <a:r>
              <a:rPr lang="en-US" altLang="ko-KR" b="1" dirty="0" smtClean="0"/>
              <a:t>Introduction to Raspberry Pi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196752"/>
            <a:ext cx="7886700" cy="3860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Operating System</a:t>
            </a:r>
          </a:p>
          <a:p>
            <a:pPr lvl="1"/>
            <a:r>
              <a:rPr lang="en-US" altLang="ko-KR" dirty="0" smtClean="0"/>
              <a:t>NOOBS</a:t>
            </a:r>
          </a:p>
          <a:p>
            <a:pPr lvl="1"/>
            <a:r>
              <a:rPr lang="en-US" altLang="ko-KR" dirty="0" smtClean="0"/>
              <a:t>RASPBIAN</a:t>
            </a:r>
          </a:p>
          <a:p>
            <a:pPr lvl="1"/>
            <a:r>
              <a:rPr lang="en-US" altLang="ko-KR" dirty="0" smtClean="0"/>
              <a:t>UBUNTU MATE</a:t>
            </a:r>
          </a:p>
          <a:p>
            <a:pPr lvl="1"/>
            <a:r>
              <a:rPr lang="en-US" altLang="ko-KR" dirty="0" smtClean="0"/>
              <a:t>WINDOWS 10 IOT CORE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Hardware Model &amp; Version</a:t>
            </a:r>
          </a:p>
          <a:p>
            <a:pPr lvl="1"/>
            <a:r>
              <a:rPr lang="en-US" altLang="ko-KR" dirty="0" smtClean="0"/>
              <a:t>Model A (1, 1+)</a:t>
            </a:r>
          </a:p>
          <a:p>
            <a:pPr lvl="1"/>
            <a:r>
              <a:rPr lang="en-US" altLang="ko-KR" dirty="0" smtClean="0"/>
              <a:t>Model B (1, 1+, 2, 3)</a:t>
            </a:r>
          </a:p>
          <a:p>
            <a:pPr lvl="1"/>
            <a:r>
              <a:rPr lang="en-US" altLang="ko-KR" dirty="0" smtClean="0"/>
              <a:t>Model Zero (N/A)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Ref : </a:t>
            </a:r>
            <a:r>
              <a:rPr lang="en-US" altLang="ko-KR" dirty="0" smtClean="0">
                <a:hlinkClick r:id="rId2"/>
              </a:rPr>
              <a:t>https://www.raspberrypi.org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</p:spPr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4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578" y="234903"/>
            <a:ext cx="7886700" cy="761207"/>
          </a:xfrm>
        </p:spPr>
        <p:txBody>
          <a:bodyPr/>
          <a:lstStyle/>
          <a:p>
            <a:r>
              <a:rPr lang="en-US" altLang="ko-KR" b="1" dirty="0" smtClean="0"/>
              <a:t>Raspberry Pi Specification</a:t>
            </a:r>
            <a:endParaRPr lang="ko-KR" altLang="en-US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680260" y="1215962"/>
            <a:ext cx="7924188" cy="4373277"/>
            <a:chOff x="1088347" y="2044700"/>
            <a:chExt cx="7094645" cy="3687180"/>
          </a:xfrm>
        </p:grpSpPr>
        <p:pic>
          <p:nvPicPr>
            <p:cNvPr id="2050" name="Picture 2" descr="https://hackadaycom.files.wordpress.com/2016/02/pispecs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347" y="2044700"/>
              <a:ext cx="7094645" cy="368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2223857" y="3214271"/>
              <a:ext cx="1471474" cy="25176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215338" y="6572272"/>
            <a:ext cx="785818" cy="214314"/>
          </a:xfr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5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GPIO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026" name="Picture 2" descr="raspberry pi 3 gpio map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98" y="1423071"/>
            <a:ext cx="4818888" cy="50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spberry pi 3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460" y="2623310"/>
            <a:ext cx="3921674" cy="262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5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3972-61F4-4EDE-BEE9-8CB353D0C7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93329"/>
      </p:ext>
    </p:extLst>
  </p:cSld>
  <p:clrMapOvr>
    <a:masterClrMapping/>
  </p:clrMapOvr>
</p:sld>
</file>

<file path=ppt/theme/theme1.xml><?xml version="1.0" encoding="utf-8"?>
<a:theme xmlns:a="http://schemas.openxmlformats.org/drawingml/2006/main" name="UbiNeS Slide Format 2010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ersonal">
      <a:majorFont>
        <a:latin typeface="HY견고딕"/>
        <a:ea typeface="HY견고딕"/>
        <a:cs typeface=""/>
      </a:majorFont>
      <a:minorFont>
        <a:latin typeface="Arial"/>
        <a:ea typeface="HY중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prstDash val="dash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UbiNeS Slide Format 2010</Template>
  <TotalTime>30262</TotalTime>
  <Words>464</Words>
  <Application>Microsoft Office PowerPoint</Application>
  <PresentationFormat>On-screen Show (4:3)</PresentationFormat>
  <Paragraphs>140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HY견고딕</vt:lpstr>
      <vt:lpstr>HY중고딕</vt:lpstr>
      <vt:lpstr>굴림</vt:lpstr>
      <vt:lpstr>맑은 고딕</vt:lpstr>
      <vt:lpstr>Arial</vt:lpstr>
      <vt:lpstr>Wingdings</vt:lpstr>
      <vt:lpstr>Wingdings 2</vt:lpstr>
      <vt:lpstr>UbiNeS Slide Format 2010</vt:lpstr>
      <vt:lpstr>Raspberry Pi Basic</vt:lpstr>
      <vt:lpstr>PowerPoint Presentation</vt:lpstr>
      <vt:lpstr>Introduction</vt:lpstr>
      <vt:lpstr>Raspberry Pi</vt:lpstr>
      <vt:lpstr>Arduino &amp; Raspberry Pi</vt:lpstr>
      <vt:lpstr>Introduction to Raspberry Pi</vt:lpstr>
      <vt:lpstr>Raspberry Pi Specification</vt:lpstr>
      <vt:lpstr>Raspberry Pi GPIO</vt:lpstr>
      <vt:lpstr>Practice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Install Raspbian</vt:lpstr>
      <vt:lpstr>Configuring development environment</vt:lpstr>
      <vt:lpstr>Configuring development environment</vt:lpstr>
      <vt:lpstr>PowerPoint Presentation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Multi-hop Transmission Opportunity in Wireless Multihop Networks</dc:title>
  <dc:creator>Owner</dc:creator>
  <cp:lastModifiedBy>ajou</cp:lastModifiedBy>
  <cp:revision>1182</cp:revision>
  <cp:lastPrinted>2014-11-12T15:35:10Z</cp:lastPrinted>
  <dcterms:created xsi:type="dcterms:W3CDTF">2010-07-22T00:02:18Z</dcterms:created>
  <dcterms:modified xsi:type="dcterms:W3CDTF">2016-09-25T16:24:23Z</dcterms:modified>
</cp:coreProperties>
</file>