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473" r:id="rId4"/>
    <p:sldId id="478" r:id="rId5"/>
    <p:sldId id="530" r:id="rId6"/>
    <p:sldId id="521" r:id="rId7"/>
    <p:sldId id="531" r:id="rId8"/>
    <p:sldId id="529" r:id="rId9"/>
    <p:sldId id="522" r:id="rId10"/>
    <p:sldId id="528" r:id="rId11"/>
    <p:sldId id="539" r:id="rId12"/>
    <p:sldId id="535" r:id="rId13"/>
    <p:sldId id="536" r:id="rId14"/>
    <p:sldId id="523" r:id="rId15"/>
    <p:sldId id="532" r:id="rId16"/>
    <p:sldId id="524" r:id="rId17"/>
    <p:sldId id="527" r:id="rId18"/>
    <p:sldId id="533" r:id="rId19"/>
    <p:sldId id="537" r:id="rId20"/>
    <p:sldId id="525" r:id="rId21"/>
    <p:sldId id="446" r:id="rId2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083" autoAdjust="0"/>
  </p:normalViewPr>
  <p:slideViewPr>
    <p:cSldViewPr>
      <p:cViewPr varScale="1">
        <p:scale>
          <a:sx n="83" d="100"/>
          <a:sy n="83" d="100"/>
        </p:scale>
        <p:origin x="1498" y="82"/>
      </p:cViewPr>
      <p:guideLst>
        <p:guide orient="horz" pos="1616"/>
        <p:guide pos="22"/>
      </p:guideLst>
    </p:cSldViewPr>
  </p:slideViewPr>
  <p:outlineViewPr>
    <p:cViewPr>
      <p:scale>
        <a:sx n="33" d="100"/>
        <a:sy n="33" d="100"/>
      </p:scale>
      <p:origin x="0" y="-10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Research Team on Autonomous Network SW for Smart Collaboration among Heterogeneous Devices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7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2016-09-06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rduino.cc/en/Tutorial/MasterWrit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Arduino Communication</a:t>
            </a:r>
            <a:r>
              <a:rPr lang="en-US" altLang="ko-KR" sz="3200" dirty="0" smtClean="0">
                <a:solidFill>
                  <a:srgbClr val="C00000"/>
                </a:solidFill>
              </a:rPr>
              <a:t/>
            </a:r>
            <a:br>
              <a:rPr lang="en-US" altLang="ko-KR" sz="3200" dirty="0" smtClean="0">
                <a:solidFill>
                  <a:srgbClr val="C00000"/>
                </a:solidFill>
              </a:rPr>
            </a:b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2016. 09. 06.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smtClean="0"/>
              <a:t>Communication 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Connect devices using breadboard.</a:t>
            </a:r>
          </a:p>
          <a:p>
            <a:pPr lvl="1"/>
            <a:r>
              <a:rPr lang="en-US" altLang="ko-KR" dirty="0" smtClean="0"/>
              <a:t>SDA (Serial data)</a:t>
            </a:r>
          </a:p>
          <a:p>
            <a:pPr lvl="2"/>
            <a:r>
              <a:rPr lang="en-US" altLang="ko-KR" dirty="0" smtClean="0"/>
              <a:t>For data transmission</a:t>
            </a:r>
          </a:p>
          <a:p>
            <a:pPr lvl="1"/>
            <a:r>
              <a:rPr lang="en-US" altLang="ko-KR" dirty="0" smtClean="0"/>
              <a:t>SCL (Serial clock)</a:t>
            </a:r>
          </a:p>
          <a:p>
            <a:pPr lvl="2"/>
            <a:r>
              <a:rPr lang="en-US" altLang="ko-KR" dirty="0" smtClean="0"/>
              <a:t>For </a:t>
            </a:r>
            <a:r>
              <a:rPr lang="en-US" altLang="ko-KR" dirty="0"/>
              <a:t>clock signal </a:t>
            </a:r>
            <a:r>
              <a:rPr lang="en-US" altLang="ko-KR" dirty="0" smtClean="0"/>
              <a:t>transmission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146" name="Picture 2" descr="arduino i2c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0" y="3442260"/>
            <a:ext cx="8375712" cy="30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I2C Example using two Arduino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4077072"/>
            <a:ext cx="8572560" cy="2423762"/>
          </a:xfrm>
        </p:spPr>
        <p:txBody>
          <a:bodyPr/>
          <a:lstStyle/>
          <a:p>
            <a:r>
              <a:rPr lang="en-US" altLang="ko-KR" dirty="0" smtClean="0"/>
              <a:t>It must share one common ground pin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www.arduino.cc/en/Tutorial/MasterWriter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7560840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126876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Master device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126876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Slave device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3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 Communication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/>
              <a:t>SPI (Serial Peripheral Interface)</a:t>
            </a:r>
          </a:p>
          <a:p>
            <a:pPr lvl="1"/>
            <a:r>
              <a:rPr lang="en-US" altLang="ko-KR" dirty="0" smtClean="0"/>
              <a:t>A synchronous serial communication interface used for short distance communication</a:t>
            </a:r>
          </a:p>
          <a:p>
            <a:pPr lvl="1"/>
            <a:r>
              <a:rPr lang="en-US" altLang="ko-KR" dirty="0" smtClean="0"/>
              <a:t>Communicate in Full-Duplex mode using master-slave architecture with single master</a:t>
            </a:r>
          </a:p>
          <a:p>
            <a:pPr lvl="1"/>
            <a:r>
              <a:rPr lang="en-US" altLang="ko-KR" dirty="0" smtClean="0"/>
              <a:t>Commonly </a:t>
            </a:r>
            <a:r>
              <a:rPr lang="en-US" altLang="ko-KR" dirty="0"/>
              <a:t>used to send data between microcontrollers and small peripherals such as shift registers, sensors, and SD </a:t>
            </a:r>
            <a:r>
              <a:rPr lang="en-US" altLang="ko-KR" dirty="0" smtClean="0"/>
              <a:t>cards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SCLK: Serial Clock (output from master)</a:t>
            </a:r>
          </a:p>
          <a:p>
            <a:pPr lvl="2"/>
            <a:r>
              <a:rPr lang="en-US" altLang="ko-KR" dirty="0" smtClean="0"/>
              <a:t>MOSI: Master Output, Slave Input (output from master)</a:t>
            </a:r>
          </a:p>
          <a:p>
            <a:pPr lvl="2"/>
            <a:r>
              <a:rPr lang="en-US" altLang="ko-KR" dirty="0" smtClean="0"/>
              <a:t>MISO: Master Input, Slave Output (output from slave)</a:t>
            </a:r>
          </a:p>
          <a:p>
            <a:pPr lvl="2"/>
            <a:r>
              <a:rPr lang="en-US" altLang="ko-KR" dirty="0" smtClean="0"/>
              <a:t>SS: Slave Select (output from master)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 descr="https://upload.wikimedia.org/wikipedia/commons/thumb/e/ed/SPI_single_slave.svg/350px-SPI_single_slav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20" y="3408268"/>
            <a:ext cx="578045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 Communication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types of slave</a:t>
            </a:r>
          </a:p>
          <a:p>
            <a:pPr lvl="1"/>
            <a:r>
              <a:rPr lang="en-US" altLang="ko-KR" dirty="0" smtClean="0"/>
              <a:t>Independent</a:t>
            </a:r>
          </a:p>
          <a:p>
            <a:pPr lvl="2"/>
            <a:r>
              <a:rPr lang="en-US" altLang="ko-KR" dirty="0" smtClean="0"/>
              <a:t>Independent slave select line exists</a:t>
            </a:r>
          </a:p>
          <a:p>
            <a:pPr lvl="1"/>
            <a:r>
              <a:rPr lang="en-US" altLang="ko-KR" dirty="0" smtClean="0"/>
              <a:t>Daisy-chain</a:t>
            </a:r>
          </a:p>
          <a:p>
            <a:pPr lvl="2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slave’s output becomes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slave’s input</a:t>
            </a:r>
          </a:p>
          <a:p>
            <a:pPr lvl="2"/>
            <a:r>
              <a:rPr lang="en-US" altLang="ko-KR" dirty="0" smtClean="0"/>
              <a:t>Act like shift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 descr="https://upload.wikimedia.org/wikipedia/commons/thumb/f/fc/SPI_three_slaves.svg/350px-SPI_three_slav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0" y="3337828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9/97/SPI_three_slaves_daisy_chained.svg/350px-SPI_three_slaves_daisy_chain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50" y="3337828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9301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Typical SPI bus</a:t>
            </a:r>
          </a:p>
          <a:p>
            <a:pPr algn="ctr"/>
            <a:r>
              <a:rPr lang="en-US" altLang="ko-KR" sz="1400" dirty="0" smtClean="0"/>
              <a:t>3 independent slaves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93011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Daisy-chained SPI bus</a:t>
            </a:r>
          </a:p>
          <a:p>
            <a:pPr algn="ctr"/>
            <a:r>
              <a:rPr lang="en-US" altLang="ko-KR" sz="1400" dirty="0" smtClean="0"/>
              <a:t>3 cooperative slaves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551384" y="3453796"/>
            <a:ext cx="86409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88224" y="4273932"/>
            <a:ext cx="86409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588224" y="5138028"/>
            <a:ext cx="86409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Wi-Fi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Wi-Fi</a:t>
            </a:r>
          </a:p>
          <a:p>
            <a:pPr lvl="1"/>
            <a:r>
              <a:rPr lang="en-US" altLang="ko-KR" sz="1800" dirty="0" smtClean="0"/>
              <a:t>Technology </a:t>
            </a:r>
            <a:r>
              <a:rPr lang="en-US" altLang="ko-KR" sz="1800" dirty="0"/>
              <a:t>that allows electronic devices to connect to a wireless LAN (WLAN) network</a:t>
            </a:r>
            <a:endParaRPr lang="en-US" altLang="ko-KR" sz="1800" dirty="0" smtClean="0"/>
          </a:p>
          <a:p>
            <a:r>
              <a:rPr lang="en-US" altLang="ko-KR" sz="2000" b="1" dirty="0" smtClean="0"/>
              <a:t>Wi-Fi </a:t>
            </a:r>
            <a:r>
              <a:rPr lang="en-US" altLang="ko-KR" sz="2000" b="1" dirty="0"/>
              <a:t>devices for Arduino</a:t>
            </a:r>
          </a:p>
          <a:p>
            <a:pPr lvl="1"/>
            <a:r>
              <a:rPr lang="en-US" altLang="ko-KR" sz="1800" dirty="0"/>
              <a:t>The Arduino </a:t>
            </a:r>
            <a:r>
              <a:rPr lang="en-US" altLang="ko-KR" sz="1800" dirty="0" smtClean="0"/>
              <a:t>Wi-Fi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Shield / Module </a:t>
            </a:r>
            <a:r>
              <a:rPr lang="en-US" altLang="ko-KR" sz="1800" dirty="0"/>
              <a:t>allows an Arduino board to connect to the internet using the 802.11 wireless </a:t>
            </a:r>
            <a:r>
              <a:rPr lang="en-US" altLang="ko-KR" sz="1800" dirty="0" smtClean="0"/>
              <a:t>specification</a:t>
            </a:r>
            <a:endParaRPr lang="en-US" altLang="ko-KR" sz="1800" b="1" i="1" dirty="0" smtClean="0"/>
          </a:p>
          <a:p>
            <a:pPr lvl="1"/>
            <a:r>
              <a:rPr lang="en-US" altLang="ko-KR" sz="1800" b="1" i="1" dirty="0" smtClean="0"/>
              <a:t>Wi-Fi shield</a:t>
            </a:r>
          </a:p>
          <a:p>
            <a:pPr lvl="2"/>
            <a:r>
              <a:rPr lang="en-US" altLang="ko-KR" sz="1600" dirty="0"/>
              <a:t>Mount the </a:t>
            </a:r>
            <a:r>
              <a:rPr lang="en-US" altLang="ko-KR" sz="1600" dirty="0" smtClean="0"/>
              <a:t>Wi-Fi Shield </a:t>
            </a:r>
            <a:r>
              <a:rPr lang="en-US" altLang="ko-KR" sz="1600" dirty="0"/>
              <a:t>on the headers of Arduino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endParaRPr lang="en-US" altLang="ko-KR" sz="1600" dirty="0" smtClean="0"/>
          </a:p>
          <a:p>
            <a:pPr lvl="1"/>
            <a:r>
              <a:rPr lang="en-US" altLang="ko-KR" sz="1800" b="1" i="1" dirty="0" smtClean="0"/>
              <a:t>Wi-Fi module</a:t>
            </a:r>
            <a:endParaRPr lang="en-US" altLang="ko-KR" sz="1800" b="1" i="1" dirty="0"/>
          </a:p>
          <a:p>
            <a:pPr lvl="2"/>
            <a:r>
              <a:rPr lang="en-US" altLang="ko-KR" sz="1600" dirty="0"/>
              <a:t>Connects the Arduino using cable.</a:t>
            </a:r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15616" y="4370137"/>
            <a:ext cx="7271490" cy="2205729"/>
            <a:chOff x="827584" y="3903445"/>
            <a:chExt cx="8166151" cy="2477117"/>
          </a:xfrm>
        </p:grpSpPr>
        <p:pic>
          <p:nvPicPr>
            <p:cNvPr id="7170" name="Picture 2" descr="wifi shield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50" b="24899"/>
            <a:stretch/>
          </p:blipFill>
          <p:spPr bwMode="auto">
            <a:xfrm>
              <a:off x="827584" y="3903445"/>
              <a:ext cx="5348188" cy="204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arduino wifi module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400" b="85700" l="18000" r="7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19293" r="20769" b="16331"/>
            <a:stretch/>
          </p:blipFill>
          <p:spPr bwMode="auto">
            <a:xfrm>
              <a:off x="6870636" y="4221088"/>
              <a:ext cx="152324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407451" y="5919485"/>
              <a:ext cx="2586284" cy="380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Arduino Wi-Fi Module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4894" y="6037970"/>
              <a:ext cx="1483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Arduino UNO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7084" y="6000353"/>
              <a:ext cx="2473661" cy="380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Arduino Wi-Fi Shield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3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API’s for Wi-Fi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err="1" smtClean="0"/>
              <a:t>WiFi</a:t>
            </a:r>
            <a:r>
              <a:rPr lang="en-US" altLang="ko-KR" b="1" dirty="0" smtClean="0"/>
              <a:t> class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class initializes the Ethernet library and network settings</a:t>
            </a:r>
          </a:p>
          <a:p>
            <a:pPr lvl="2"/>
            <a:r>
              <a:rPr lang="en-US" altLang="ko-KR" dirty="0" err="1" smtClean="0"/>
              <a:t>Wifi.begin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Wifi.disconnect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Wifi.config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Wifi.setDNS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Wifi.SSID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Wifi.BSSID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Wifi.RSSI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Wifi.encryptionType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Wifi.scanNetworks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Wifi.status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Wifi.getSocket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Wifi.macAddress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 </a:t>
            </a:r>
            <a:r>
              <a:rPr lang="en-US" altLang="ko-KR" b="1" dirty="0"/>
              <a:t>you want </a:t>
            </a:r>
            <a:r>
              <a:rPr lang="en-US" altLang="ko-KR" b="1" dirty="0" smtClean="0"/>
              <a:t>more </a:t>
            </a:r>
            <a:r>
              <a:rPr lang="en-US" altLang="ko-KR" b="1" dirty="0"/>
              <a:t>information,</a:t>
            </a:r>
          </a:p>
          <a:p>
            <a:pPr lvl="2"/>
            <a:r>
              <a:rPr lang="en-US" altLang="ko-KR" dirty="0" smtClean="0"/>
              <a:t>https</a:t>
            </a:r>
            <a:r>
              <a:rPr lang="en-US" altLang="ko-KR" dirty="0"/>
              <a:t>://www.arduino.cc/en/Reference/WiFi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95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o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66" y="4804550"/>
            <a:ext cx="4900662" cy="18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 Communication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</a:t>
            </a:r>
          </a:p>
          <a:p>
            <a:pPr lvl="1"/>
            <a:r>
              <a:rPr lang="en-US" altLang="ko-KR" dirty="0"/>
              <a:t>Bluetooth</a:t>
            </a:r>
            <a:r>
              <a:rPr lang="en-US" altLang="ko-KR" dirty="0" smtClean="0"/>
              <a:t> is </a:t>
            </a:r>
            <a:r>
              <a:rPr lang="en-US" altLang="ko-KR" dirty="0"/>
              <a:t>a wireless technology standard for exchanging data over short distances from fixed and mobile </a:t>
            </a:r>
            <a:r>
              <a:rPr lang="en-US" altLang="ko-KR" dirty="0" smtClean="0"/>
              <a:t>devices</a:t>
            </a:r>
            <a:r>
              <a:rPr lang="en-US" altLang="ko-KR" dirty="0"/>
              <a:t>.</a:t>
            </a:r>
            <a:r>
              <a:rPr lang="en-US" altLang="ko-KR" dirty="0" smtClean="0"/>
              <a:t> And one </a:t>
            </a:r>
            <a:r>
              <a:rPr lang="en-US" altLang="ko-KR" dirty="0"/>
              <a:t>of the popular wireless communication technologies because of its low power consumption, low </a:t>
            </a:r>
            <a:r>
              <a:rPr lang="en-US" altLang="ko-KR" dirty="0" smtClean="0"/>
              <a:t>cost.</a:t>
            </a:r>
          </a:p>
          <a:p>
            <a:r>
              <a:rPr lang="en-US" altLang="ko-KR" b="1" dirty="0" smtClean="0"/>
              <a:t>Master and Slaves</a:t>
            </a:r>
          </a:p>
          <a:p>
            <a:pPr lvl="1"/>
            <a:r>
              <a:rPr lang="en-US" altLang="ko-KR" dirty="0" smtClean="0"/>
              <a:t>Bluetooth networks use a master/slave model to control when and where devices can send data.</a:t>
            </a:r>
          </a:p>
          <a:p>
            <a:pPr lvl="1"/>
            <a:r>
              <a:rPr lang="en-US" altLang="ko-KR" dirty="0" smtClean="0"/>
              <a:t>The master can send data to any of its slaves and request data from them as well.</a:t>
            </a:r>
          </a:p>
          <a:p>
            <a:pPr lvl="1"/>
            <a:r>
              <a:rPr lang="en-US" altLang="ko-KR" dirty="0" smtClean="0"/>
              <a:t>Slaves are only allowed to transmit to and receive from their master.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Communication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 devices for Arduino</a:t>
            </a:r>
          </a:p>
          <a:p>
            <a:pPr lvl="1"/>
            <a:r>
              <a:rPr lang="en-US" altLang="ko-KR" b="1" dirty="0" smtClean="0"/>
              <a:t>Bluetooth module</a:t>
            </a:r>
          </a:p>
          <a:p>
            <a:pPr lvl="2"/>
            <a:r>
              <a:rPr lang="en-US" altLang="ko-KR" dirty="0" smtClean="0"/>
              <a:t>Connects the Arduino using cable.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Bluetooth shield</a:t>
            </a:r>
          </a:p>
          <a:p>
            <a:pPr lvl="2"/>
            <a:r>
              <a:rPr lang="en-US" altLang="ko-KR" dirty="0"/>
              <a:t>Mount the Bluetooth Shield on the headers of </a:t>
            </a:r>
            <a:r>
              <a:rPr lang="en-US" altLang="ko-KR" dirty="0" smtClean="0"/>
              <a:t>Arduino.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122" name="Picture 2" descr="http://www.allaboutcircuits.com/uploads/articles/HC05_b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9"/>
          <a:stretch/>
        </p:blipFill>
        <p:spPr bwMode="auto">
          <a:xfrm>
            <a:off x="3832839" y="4005064"/>
            <a:ext cx="4775408" cy="1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API’s for Bluetooth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Using Software serial communication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124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Communication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Serial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I2C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SPI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Wi-Fi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Bluetooth communication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Practice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 #1 – Serial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Control the LED through serial communication</a:t>
            </a:r>
          </a:p>
          <a:p>
            <a:pPr lvl="1"/>
            <a:r>
              <a:rPr lang="en-US" altLang="ko-KR" b="1" dirty="0" smtClean="0"/>
              <a:t>Enter the number that how long the LED will blink.</a:t>
            </a:r>
          </a:p>
          <a:p>
            <a:pPr lvl="2"/>
            <a:endParaRPr lang="en-US" altLang="ko-KR" b="1" dirty="0" smtClean="0"/>
          </a:p>
          <a:p>
            <a:pPr lvl="1"/>
            <a:r>
              <a:rPr lang="en-US" altLang="ko-KR" b="1" dirty="0" smtClean="0"/>
              <a:t>Function </a:t>
            </a:r>
            <a:r>
              <a:rPr lang="en-US" altLang="ko-KR" b="1" dirty="0"/>
              <a:t>for serial communication</a:t>
            </a:r>
            <a:r>
              <a:rPr lang="ko-KR" altLang="en-US" b="1" dirty="0"/>
              <a:t> </a:t>
            </a:r>
            <a:r>
              <a:rPr lang="en-US" altLang="ko-KR" b="1" dirty="0"/>
              <a:t>(PC to Arduino)</a:t>
            </a:r>
          </a:p>
          <a:p>
            <a:pPr lvl="2"/>
            <a:r>
              <a:rPr lang="en-US" altLang="ko-KR" dirty="0" err="1"/>
              <a:t>Serial.available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Get the number of bytes (characters) available for reading from the serial port.</a:t>
            </a:r>
          </a:p>
          <a:p>
            <a:pPr lvl="2"/>
            <a:r>
              <a:rPr lang="en-US" altLang="ko-KR" dirty="0" err="1"/>
              <a:t>Serial.read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Reads incoming serial data.</a:t>
            </a:r>
          </a:p>
          <a:p>
            <a:pPr lvl="2"/>
            <a:r>
              <a:rPr lang="en-US" altLang="ko-KR" dirty="0" err="1"/>
              <a:t>Serial.peek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Returns the next byte (character) of incoming serial data without removing it from the internal serial buffer.</a:t>
            </a:r>
          </a:p>
          <a:p>
            <a:pPr lvl="2"/>
            <a:r>
              <a:rPr lang="en-US" altLang="ko-KR" dirty="0" err="1"/>
              <a:t>Serial.parseInt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Returns the first valid (long) integer number from the serial buffer.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5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Communication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Communications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There are lots of communication interfaces for Arduino</a:t>
            </a:r>
          </a:p>
          <a:p>
            <a:pPr lvl="1"/>
            <a:r>
              <a:rPr lang="en-US" altLang="ko-KR" dirty="0" smtClean="0"/>
              <a:t>I2C, Serial, Bluetooth, W-</a:t>
            </a:r>
            <a:r>
              <a:rPr lang="en-US" altLang="ko-KR" dirty="0" err="1" smtClean="0"/>
              <a:t>iFi</a:t>
            </a:r>
            <a:r>
              <a:rPr lang="en-US" altLang="ko-KR" dirty="0" smtClean="0"/>
              <a:t> …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04761" y="2780928"/>
            <a:ext cx="3678494" cy="2564606"/>
            <a:chOff x="2391628" y="2492896"/>
            <a:chExt cx="4504760" cy="3140670"/>
          </a:xfrm>
        </p:grpSpPr>
        <p:pic>
          <p:nvPicPr>
            <p:cNvPr id="2050" name="Picture 2" descr="arduino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560" y="2492896"/>
              <a:ext cx="3140670" cy="314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83" t="12555" r="8656" b="21130"/>
            <a:stretch/>
          </p:blipFill>
          <p:spPr bwMode="auto">
            <a:xfrm>
              <a:off x="6300192" y="3429000"/>
              <a:ext cx="596196" cy="1130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83" t="12555" r="8656" b="21130"/>
            <a:stretch/>
          </p:blipFill>
          <p:spPr bwMode="auto">
            <a:xfrm flipH="1">
              <a:off x="2391628" y="3429000"/>
              <a:ext cx="596196" cy="1130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bluetooth vecto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242" y="4863742"/>
            <a:ext cx="2668952" cy="177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2c communicati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59" y="1840528"/>
            <a:ext cx="1709744" cy="18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fi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1" y="4924326"/>
            <a:ext cx="1969256" cy="14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238158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Wired interface vs Wireless interface</a:t>
            </a:r>
          </a:p>
          <a:p>
            <a:pPr lvl="1"/>
            <a:r>
              <a:rPr lang="en-US" altLang="ko-KR" b="1" dirty="0" smtClean="0"/>
              <a:t>Wired interface</a:t>
            </a:r>
          </a:p>
          <a:p>
            <a:pPr lvl="2"/>
            <a:r>
              <a:rPr lang="en-US" altLang="ko-KR" dirty="0" smtClean="0"/>
              <a:t>Connects to the other device using cable.</a:t>
            </a:r>
          </a:p>
          <a:p>
            <a:pPr lvl="3"/>
            <a:r>
              <a:rPr lang="en-US" altLang="ko-KR" dirty="0" smtClean="0"/>
              <a:t>Serial communication</a:t>
            </a:r>
          </a:p>
          <a:p>
            <a:pPr lvl="3"/>
            <a:r>
              <a:rPr lang="en-US" altLang="ko-KR" dirty="0" smtClean="0"/>
              <a:t>Software serial communication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Wireless interface</a:t>
            </a:r>
          </a:p>
          <a:p>
            <a:pPr lvl="2"/>
            <a:r>
              <a:rPr lang="en-US" altLang="ko-KR" dirty="0"/>
              <a:t>Connects to </a:t>
            </a:r>
            <a:r>
              <a:rPr lang="en-US" altLang="ko-KR" dirty="0" smtClean="0"/>
              <a:t>the module or shield</a:t>
            </a:r>
          </a:p>
          <a:p>
            <a:pPr lvl="3"/>
            <a:r>
              <a:rPr lang="en-US" altLang="ko-KR" dirty="0" smtClean="0"/>
              <a:t>Wi-Fi</a:t>
            </a:r>
          </a:p>
          <a:p>
            <a:pPr lvl="3"/>
            <a:r>
              <a:rPr lang="en-US" altLang="ko-KR" dirty="0" smtClean="0"/>
              <a:t>Bluetooth</a:t>
            </a:r>
          </a:p>
          <a:p>
            <a:pPr lvl="3"/>
            <a:r>
              <a:rPr lang="en-US" altLang="ko-KR" dirty="0" smtClean="0"/>
              <a:t>Bluetooth Low Energy (BLE)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80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/>
              <a:t>Serial Communication</a:t>
            </a:r>
          </a:p>
          <a:p>
            <a:pPr lvl="1"/>
            <a:r>
              <a:rPr lang="en-US" altLang="ko-KR" dirty="0" smtClean="0"/>
              <a:t>Also known as USB communication and UART communication</a:t>
            </a:r>
          </a:p>
          <a:p>
            <a:pPr lvl="1"/>
            <a:r>
              <a:rPr lang="en-US" altLang="ko-KR" dirty="0" smtClean="0"/>
              <a:t>Information passes between the computer and Arduino through the USB cable.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 descr="arduino usb communica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5340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API’s for Serial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Functions </a:t>
            </a:r>
            <a:r>
              <a:rPr lang="en-US" altLang="ko-KR" b="1" dirty="0"/>
              <a:t>for serial communication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Serial.begin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Serial.end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Serial.available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Serial.read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Serial.peek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Serial.parseInt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Serial.write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Serial.flush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you want more information,</a:t>
            </a:r>
          </a:p>
          <a:p>
            <a:pPr lvl="1"/>
            <a:r>
              <a:rPr lang="en-US" altLang="ko-KR" dirty="0"/>
              <a:t>https://www.arduino.cc/en/Reference/HomePage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3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I2C Communication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/>
              <a:t>I2C (Inter-integrated circuit)</a:t>
            </a:r>
          </a:p>
          <a:p>
            <a:pPr lvl="1"/>
            <a:r>
              <a:rPr lang="en-US" altLang="ko-KR" dirty="0" smtClean="0"/>
              <a:t>I2C communication </a:t>
            </a:r>
            <a:r>
              <a:rPr lang="en-US" altLang="ko-KR" dirty="0"/>
              <a:t>bus is very popular and broadly used by many electronic </a:t>
            </a:r>
            <a:r>
              <a:rPr lang="en-US" altLang="ko-KR" dirty="0" smtClean="0"/>
              <a:t>devices.</a:t>
            </a:r>
          </a:p>
          <a:p>
            <a:pPr lvl="1"/>
            <a:r>
              <a:rPr lang="en-US" altLang="ko-KR" dirty="0" smtClean="0"/>
              <a:t>it </a:t>
            </a:r>
            <a:r>
              <a:rPr lang="en-US" altLang="ko-KR" dirty="0"/>
              <a:t>can be easily implemented in many electronic designs which require communication between a master and multiple slave devices or even multiple master devices.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194" name="Picture 2" descr="I2C-Communication-Overvie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3350457"/>
            <a:ext cx="666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6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Communication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en-US" altLang="ko-KR" sz="2000" b="1" dirty="0" smtClean="0"/>
              <a:t>I2C</a:t>
            </a:r>
            <a:r>
              <a:rPr lang="en-US" altLang="ko-KR" sz="2000" b="1" i="1" dirty="0" smtClean="0"/>
              <a:t> </a:t>
            </a:r>
            <a:r>
              <a:rPr lang="en-US" altLang="ko-KR" sz="2000" b="1" dirty="0" smtClean="0"/>
              <a:t>has </a:t>
            </a:r>
            <a:r>
              <a:rPr lang="en-US" altLang="ko-KR" sz="2000" b="1" dirty="0"/>
              <a:t>a master/slave protocol. The master initiates the communication</a:t>
            </a:r>
            <a:r>
              <a:rPr lang="en-US" altLang="ko-KR" sz="2000" b="1" dirty="0" smtClean="0"/>
              <a:t>.</a:t>
            </a:r>
          </a:p>
          <a:p>
            <a:pPr marL="448056" lvl="1" indent="0">
              <a:buNone/>
            </a:pPr>
            <a:r>
              <a:rPr lang="en-US" altLang="ko-KR" sz="1600" dirty="0" smtClean="0"/>
              <a:t>The sequence of events are :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The Master device issues a start condition. This condition informs all the slave devices to listen on the serial data line for instructions.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The Master device sends the address of the target slave device and a read/write flag.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The Slave device with the matching address responds with an acknowledgement signal.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 smtClean="0"/>
              <a:t>Communication </a:t>
            </a:r>
            <a:r>
              <a:rPr lang="en-US" altLang="ko-KR" sz="1400" dirty="0"/>
              <a:t>proceeds between the Master and the Slave on the data bus. Both the master and slave can receive or transmit data depending on whether the </a:t>
            </a:r>
            <a:r>
              <a:rPr lang="en-US" altLang="ko-KR" sz="1400" dirty="0" smtClean="0"/>
              <a:t>communication </a:t>
            </a:r>
            <a:r>
              <a:rPr lang="en-US" altLang="ko-KR" sz="1400" dirty="0"/>
              <a:t>is a read or write. The transmitter sends 8-bits of data to the receiver which replies with a 1-bit acknowledgement.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When the communication is complete, the master issues a stop condition indicating that everything is done.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 descr="Sample I2C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6" y="1340768"/>
            <a:ext cx="4644354" cy="160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30395</TotalTime>
  <Words>845</Words>
  <Application>Microsoft Office PowerPoint</Application>
  <PresentationFormat>On-screen Show (4:3)</PresentationFormat>
  <Paragraphs>181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Arduino Communication </vt:lpstr>
      <vt:lpstr>PowerPoint Presentation</vt:lpstr>
      <vt:lpstr>Communication Interface</vt:lpstr>
      <vt:lpstr>Arduino Communications</vt:lpstr>
      <vt:lpstr>Interface types</vt:lpstr>
      <vt:lpstr>Serial Communication</vt:lpstr>
      <vt:lpstr>API’s for Serial Communication</vt:lpstr>
      <vt:lpstr>I2C Communication (1/3)</vt:lpstr>
      <vt:lpstr>I2C Communication (2/3)</vt:lpstr>
      <vt:lpstr>I2C Communication (3/3)</vt:lpstr>
      <vt:lpstr>I2C Example using two Arduino</vt:lpstr>
      <vt:lpstr>SPI Communication (1/2)</vt:lpstr>
      <vt:lpstr>SPI Communication (2/2)</vt:lpstr>
      <vt:lpstr>Wi-Fi Communication</vt:lpstr>
      <vt:lpstr>API’s for Wi-Fi Communication</vt:lpstr>
      <vt:lpstr>Bluetooth Communication (1/2)</vt:lpstr>
      <vt:lpstr>Bluetooth Communication (2/2)</vt:lpstr>
      <vt:lpstr>API’s for Bluetooth Communication</vt:lpstr>
      <vt:lpstr>Practice</vt:lpstr>
      <vt:lpstr>Practice #1 – Serial communication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ajou</cp:lastModifiedBy>
  <cp:revision>1087</cp:revision>
  <cp:lastPrinted>2014-11-12T15:35:10Z</cp:lastPrinted>
  <dcterms:created xsi:type="dcterms:W3CDTF">2010-07-22T00:02:18Z</dcterms:created>
  <dcterms:modified xsi:type="dcterms:W3CDTF">2016-09-07T01:48:20Z</dcterms:modified>
</cp:coreProperties>
</file>