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 Mensal (USD)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 Mensal (USD)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 Mensal (USD)</c:v>
                </c:pt>
              </c:strCache>
            </c:strRef>
          </c:tx>
          <c:spPr/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pt-BR" sz="1195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pt-BR" sz="1195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pt-BR" sz="1195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pt-BR" sz="1195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pt-BR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EC2</c:v>
                </c:pt>
                <c:pt idx="1">
                  <c:v>ALBs</c:v>
                </c:pt>
                <c:pt idx="2">
                  <c:v>EFS</c:v>
                </c:pt>
                <c:pt idx="3">
                  <c:v>Oracle</c:v>
                </c:pt>
                <c:pt idx="4">
                  <c:v>Plano de suporte Empresarial</c:v>
                </c:pt>
              </c:strCache>
            </c:strRef>
          </c:cat>
          <c:val>
            <c:numRef>
              <c:f>Sheet1!$B$2:$B$6</c:f>
              <c:numCache>
                <c:formatCode>#.##0</c:formatCode>
                <c:ptCount val="5"/>
                <c:pt idx="0">
                  <c:v>1417</c:v>
                </c:pt>
                <c:pt idx="1" c:formatCode="General">
                  <c:v>291</c:v>
                </c:pt>
                <c:pt idx="2" c:formatCode="General">
                  <c:v>261</c:v>
                </c:pt>
                <c:pt idx="3" c:formatCode="General">
                  <c:v>23726</c:v>
                </c:pt>
                <c:pt idx="4" c:formatCode="General">
                  <c:v>15000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 Total - 12 Meses (USD)</c:v>
                </c:pt>
              </c:strCache>
            </c:strRef>
          </c:tx>
          <c:spPr/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pt-BR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EC2</c:v>
                </c:pt>
                <c:pt idx="1">
                  <c:v>Oracle</c:v>
                </c:pt>
                <c:pt idx="2">
                  <c:v>EFS</c:v>
                </c:pt>
                <c:pt idx="3">
                  <c:v>ALBs</c:v>
                </c:pt>
                <c:pt idx="4">
                  <c:v>AWS Support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17018</c:v>
                </c:pt>
                <c:pt idx="1">
                  <c:v>284722</c:v>
                </c:pt>
                <c:pt idx="2">
                  <c:v>3133</c:v>
                </c:pt>
                <c:pt idx="3">
                  <c:v>3495</c:v>
                </c:pt>
                <c:pt idx="4">
                  <c:v>180000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6D43-4047-B347-BDF1-639CAE81E05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AB0B-DE0D-BF4E-8C75-BC8B1757DF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sitting, table,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t="8307" r="23298" b="785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371674" cy="3204134"/>
          </a:xfrm>
        </p:spPr>
        <p:txBody>
          <a:bodyPr anchor="b">
            <a:normAutofit/>
          </a:bodyPr>
          <a:lstStyle/>
          <a:p>
            <a:pPr algn="l"/>
            <a:r>
              <a:rPr lang="pt-BR" altLang="en-US" sz="4400" dirty="0"/>
              <a:t>Estimativa de custo mensal: Projeto de m</a:t>
            </a:r>
            <a:r>
              <a:rPr lang="en-US" sz="4400" dirty="0" err="1"/>
              <a:t>igração</a:t>
            </a:r>
            <a:r>
              <a:rPr lang="en-US" sz="4400" dirty="0"/>
              <a:t> </a:t>
            </a:r>
            <a:r>
              <a:rPr lang="pt-BR" altLang="en-US" sz="4400" dirty="0"/>
              <a:t>do </a:t>
            </a:r>
            <a:r>
              <a:rPr lang="en-US" sz="4400" dirty="0"/>
              <a:t>SAP p</a:t>
            </a:r>
            <a:r>
              <a:rPr lang="pt-BR" altLang="en-US" sz="4400" dirty="0"/>
              <a:t>ara a </a:t>
            </a:r>
            <a:r>
              <a:rPr lang="en-US" sz="4400" dirty="0"/>
              <a:t>AWS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altLang="en-US" sz="2000" dirty="0"/>
              <a:t>Rodrigo Ricoy Marques</a:t>
            </a:r>
            <a:endParaRPr lang="en-US" sz="2000" dirty="0"/>
          </a:p>
          <a:p>
            <a:pPr algn="l"/>
            <a:r>
              <a:rPr lang="pt-BR" altLang="en-US" sz="2000" dirty="0"/>
              <a:t>Arquiteto Cloud</a:t>
            </a:r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0" y="5704562"/>
            <a:ext cx="1153438" cy="11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/>
          <p:cNvGraphicFramePr/>
          <p:nvPr/>
        </p:nvGraphicFramePr>
        <p:xfrm>
          <a:off x="0" y="1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29085" y="167739"/>
            <a:ext cx="2547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b="1" dirty="0">
                <a:solidFill>
                  <a:schemeClr val="bg1"/>
                </a:solidFill>
              </a:rPr>
              <a:t>Infraestrutura do Projeto</a:t>
            </a:r>
            <a:endParaRPr lang="pt-BR" altLang="en-US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747395"/>
            <a:ext cx="9525000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0" y="5704562"/>
            <a:ext cx="1153438" cy="11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/>
          <p:cNvGraphicFramePr/>
          <p:nvPr/>
        </p:nvGraphicFramePr>
        <p:xfrm>
          <a:off x="0" y="1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83990" y="5911949"/>
            <a:ext cx="208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Total: USD </a:t>
            </a:r>
            <a:r>
              <a:rPr lang="pt-BR" altLang="en-US" b="1" dirty="0">
                <a:solidFill>
                  <a:schemeClr val="bg1"/>
                </a:solidFill>
              </a:rPr>
              <a:t>40695.00</a:t>
            </a:r>
            <a:endParaRPr lang="pt-B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863862" y="6087649"/>
            <a:ext cx="2299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Total: USD </a:t>
            </a:r>
            <a:r>
              <a:rPr lang="pt-BR" altLang="en-US" b="1" dirty="0">
                <a:solidFill>
                  <a:schemeClr val="bg1"/>
                </a:solidFill>
              </a:rPr>
              <a:t>488368.00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Presentation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Office Theme</vt:lpstr>
      <vt:lpstr>Estimativa de custo mensal: Projeto de migração do SAP para a AWS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Cost Estimate Migração SAP p/ AWS </dc:title>
  <dc:creator>Jean Rodrigues</dc:creator>
  <cp:lastModifiedBy>rodri</cp:lastModifiedBy>
  <cp:revision>10</cp:revision>
  <dcterms:created xsi:type="dcterms:W3CDTF">2020-10-08T17:11:00Z</dcterms:created>
  <dcterms:modified xsi:type="dcterms:W3CDTF">2023-09-06T23:36:50Z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25C9AE34A4634D00A0296DAB2988D582_12</vt:lpwstr>
  </property>
  <property fmtid="{D5CDD505-2E9C-101B-9397-08002B2CF9AE}" pid="3" name="KSOProductBuildVer">
    <vt:lpwstr>1046-12.2.0.13201</vt:lpwstr>
  </property>
</Properties>
</file>