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65" r:id="rId3"/>
    <p:sldId id="272" r:id="rId4"/>
    <p:sldId id="277" r:id="rId5"/>
    <p:sldId id="257" r:id="rId6"/>
    <p:sldId id="278" r:id="rId7"/>
    <p:sldId id="276" r:id="rId8"/>
    <p:sldId id="279" r:id="rId9"/>
    <p:sldId id="270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BA37-21AD-6B42-A95E-279C46E7ACF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2E7B-2E90-8D4B-9C1E-A51C4A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12E7B-2E90-8D4B-9C1E-A51C4A691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workflow: Use CRF H41 to gather all relevant data for a deployment.  Expected files are based on dates/user/HHIDs/device IDs.  </a:t>
            </a:r>
          </a:p>
          <a:p>
            <a:pPr lvl="1"/>
            <a:r>
              <a:rPr lang="en-US" dirty="0"/>
              <a:t>If expected files are not found, or only match some of the matching variables, flag the file, and allow a user to create a new file version with the correct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12E7B-2E90-8D4B-9C1E-A51C4A6913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36A4-B5A4-3A49-90E4-3DC71D99B6D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0AA9-792D-DD4D-B2E5-93E0B0092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E2E Exposure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2384-6618-774B-ADF2-5AF529B02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Piedrahita</a:t>
            </a:r>
          </a:p>
          <a:p>
            <a:r>
              <a:rPr lang="en-US" dirty="0"/>
              <a:t>6/3/2019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7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B9-B1D5-6A44-85D1-D78CEDA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r>
              <a:rPr lang="en-US" dirty="0"/>
              <a:t>Code workflow for modeling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C34-0696-FE40-B622-B9F6CCAA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A8B88-7A85-374B-A1A4-4AC949BC9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23636"/>
              </p:ext>
            </p:extLst>
          </p:nvPr>
        </p:nvGraphicFramePr>
        <p:xfrm>
          <a:off x="966987" y="1241530"/>
          <a:ext cx="10198996" cy="5731083"/>
        </p:xfrm>
        <a:graphic>
          <a:graphicData uri="http://schemas.openxmlformats.org/drawingml/2006/table">
            <a:tbl>
              <a:tblPr/>
              <a:tblGrid>
                <a:gridCol w="2549749">
                  <a:extLst>
                    <a:ext uri="{9D8B030D-6E8A-4147-A177-3AD203B41FA5}">
                      <a16:colId xmlns:a16="http://schemas.microsoft.com/office/drawing/2014/main" val="239436884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330979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203217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3898307630"/>
                    </a:ext>
                  </a:extLst>
                </a:gridCol>
              </a:tblGrid>
              <a:tr h="68483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Code name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Inputs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Outputs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Notes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2042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Household_chracteristics.R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Mobenzi</a:t>
                      </a:r>
                      <a:r>
                        <a:rPr lang="en-US" dirty="0"/>
                        <a:t> data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Household_data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4289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Household_air_pollution.R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Household_air_pollution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Real-time and summary HAP data.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66476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Per_PM_exp.R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perp_PM_exp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Real-time and summary PE data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498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Area_PM_exp_processing.R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Area_PM_exp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78621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PATS_realtime_QC.R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Realtime_ECM_qa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14359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Field_bn.R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Blank_Filter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9090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b="1" u="sng" dirty="0" err="1">
                          <a:effectLst/>
                        </a:rPr>
                        <a:t>Beacon_system.R</a:t>
                      </a:r>
                      <a:endParaRPr lang="en-US" sz="1500" b="1" u="sng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Beacon_emitter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Proximity data time series.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69878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b="1" u="sng" dirty="0" err="1">
                          <a:effectLst/>
                        </a:rPr>
                        <a:t>Beacon_system.R</a:t>
                      </a:r>
                      <a:endParaRPr lang="en-US" sz="1500" b="1" u="sng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Beacon_logger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18943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CO_exposure.R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CO_exp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6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9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95E1-A59F-1342-870B-42A55185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335"/>
            <a:ext cx="10515600" cy="1325563"/>
          </a:xfrm>
        </p:spPr>
        <p:txBody>
          <a:bodyPr/>
          <a:lstStyle/>
          <a:p>
            <a:r>
              <a:rPr lang="en-US" dirty="0"/>
              <a:t>If errors in file names are found use the following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C231-198A-BC42-89C9-99275DFD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0211" cy="501920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copy of the file with the incorrect name (e.g.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INCORRECT FILE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err="1"/>
              <a:t>.txt</a:t>
            </a:r>
            <a:r>
              <a:rPr lang="en-US" dirty="0"/>
              <a:t>”) and name the new copy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INCORRECT FILE NAME </a:t>
            </a:r>
            <a:r>
              <a:rPr lang="en-US" dirty="0"/>
              <a:t>_ </a:t>
            </a:r>
            <a:r>
              <a:rPr lang="en-US" b="1" dirty="0"/>
              <a:t>FIXED</a:t>
            </a:r>
            <a:r>
              <a:rPr lang="en-US" dirty="0"/>
              <a:t>_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CORRECTED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dirty="0" err="1"/>
              <a:t>.txt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Never delete the original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Move the original file with the incorrect name to the Dropbox folders called "Corrected Files”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new file should remain in the original folder it was found 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Example of an incorrect file and the correction (HHID was incorrect):</a:t>
            </a:r>
          </a:p>
          <a:p>
            <a:pPr lvl="1"/>
            <a:r>
              <a:rPr lang="en-US" dirty="0"/>
              <a:t>Incorrect file name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“23003_PEM_2_ECM00039_2M50408_10092018</a:t>
            </a:r>
            <a:r>
              <a:rPr lang="en-US" dirty="0"/>
              <a:t>.txt”</a:t>
            </a:r>
          </a:p>
          <a:p>
            <a:pPr lvl="1"/>
            <a:r>
              <a:rPr lang="en-US" dirty="0"/>
              <a:t>Make a copy and name it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23003_PEM_2_ECM00039_2M50408_10092018</a:t>
            </a:r>
            <a:r>
              <a:rPr lang="en-US" dirty="0"/>
              <a:t>_FIXED_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23004_PEM_2_ECM00039_2M50408_10092018</a:t>
            </a:r>
            <a:r>
              <a:rPr lang="en-US" dirty="0"/>
              <a:t>.txt”</a:t>
            </a:r>
          </a:p>
          <a:p>
            <a:pPr lvl="1"/>
            <a:r>
              <a:rPr lang="en-US" dirty="0"/>
              <a:t>The original file with the incorrect file name should be located in the ‘Correct File’s folder</a:t>
            </a:r>
          </a:p>
          <a:p>
            <a:pPr lvl="1"/>
            <a:r>
              <a:rPr lang="en-US" dirty="0"/>
              <a:t>The correct file should be in the same place as it was originally found</a:t>
            </a:r>
          </a:p>
          <a:p>
            <a:r>
              <a:rPr lang="en-US" dirty="0"/>
              <a:t>Remember to change the names of all versions of files, for example, both raw and processed files for the ECMs!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D051-E24E-C345-8760-FA0F60A7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6C5F-F4CA-B94C-AA02-A37FC96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</a:t>
            </a:r>
          </a:p>
          <a:p>
            <a:r>
              <a:rPr lang="en-US" dirty="0"/>
              <a:t>Data analysis approach</a:t>
            </a:r>
          </a:p>
          <a:p>
            <a:r>
              <a:rPr lang="en-US" dirty="0"/>
              <a:t>Dataset outputs for further analyses</a:t>
            </a:r>
          </a:p>
          <a:p>
            <a:r>
              <a:rPr lang="en-US" dirty="0"/>
              <a:t>R codes needed for generating the required data sets</a:t>
            </a:r>
          </a:p>
          <a:p>
            <a:r>
              <a:rPr lang="en-US" dirty="0"/>
              <a:t>Input data needed for R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organization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Dropbox</a:t>
            </a:r>
            <a:endParaRPr lang="en-US" dirty="0"/>
          </a:p>
          <a:p>
            <a:pPr lvl="1"/>
            <a:r>
              <a:rPr lang="en-US" i="1" dirty="0"/>
              <a:t>Field sheets</a:t>
            </a:r>
          </a:p>
          <a:p>
            <a:pPr lvl="2"/>
            <a:r>
              <a:rPr lang="en-US" i="1" dirty="0"/>
              <a:t>Emissions – entered from paper into Excel sheet</a:t>
            </a:r>
          </a:p>
          <a:p>
            <a:pPr lvl="2"/>
            <a:r>
              <a:rPr lang="en-US" i="1" dirty="0"/>
              <a:t>Weekly instrument checks/maintenance  - Excel sheet</a:t>
            </a:r>
          </a:p>
          <a:p>
            <a:pPr lvl="1"/>
            <a:r>
              <a:rPr lang="en-US" i="1" dirty="0"/>
              <a:t>Surveys (from </a:t>
            </a:r>
            <a:r>
              <a:rPr lang="en-US" i="1" dirty="0" err="1"/>
              <a:t>Mobenzi</a:t>
            </a:r>
            <a:r>
              <a:rPr lang="en-US" i="1" dirty="0"/>
              <a:t> Researcher)</a:t>
            </a:r>
          </a:p>
          <a:p>
            <a:pPr lvl="1"/>
            <a:r>
              <a:rPr lang="en-US" i="1" dirty="0"/>
              <a:t>Calibrations (in </a:t>
            </a:r>
          </a:p>
          <a:p>
            <a:pPr lvl="1"/>
            <a:r>
              <a:rPr lang="en-US" i="1" dirty="0"/>
              <a:t>Household Instrument Data (one folder for each home’s deployment)</a:t>
            </a:r>
          </a:p>
          <a:p>
            <a:pPr lvl="2"/>
            <a:r>
              <a:rPr lang="en-US" i="1" dirty="0"/>
              <a:t>MicroPEM data (RTI/Liverpool)</a:t>
            </a:r>
            <a:endParaRPr lang="en-US" dirty="0"/>
          </a:p>
          <a:p>
            <a:pPr lvl="2"/>
            <a:r>
              <a:rPr lang="en-US" i="1" dirty="0"/>
              <a:t>PATS+ data</a:t>
            </a:r>
            <a:endParaRPr lang="en-US" dirty="0"/>
          </a:p>
          <a:p>
            <a:pPr lvl="2"/>
            <a:r>
              <a:rPr lang="en-US" i="1" dirty="0"/>
              <a:t>Emissions files (</a:t>
            </a:r>
            <a:r>
              <a:rPr lang="en-US" dirty="0"/>
              <a:t>UPAS and TSI)</a:t>
            </a:r>
          </a:p>
          <a:p>
            <a:pPr lvl="2"/>
            <a:r>
              <a:rPr lang="en-US" i="1" dirty="0"/>
              <a:t>LASCAR CO</a:t>
            </a:r>
            <a:endParaRPr lang="en-US" dirty="0"/>
          </a:p>
          <a:p>
            <a:pPr lvl="2"/>
            <a:r>
              <a:rPr lang="en-US" dirty="0"/>
              <a:t>Beacon Logger Data</a:t>
            </a:r>
          </a:p>
          <a:p>
            <a:pPr lvl="2"/>
            <a:r>
              <a:rPr lang="en-US" dirty="0"/>
              <a:t>Ambient air pollution data (UPAS, PATS+, Lascar)</a:t>
            </a:r>
          </a:p>
        </p:txBody>
      </p:sp>
    </p:spTree>
    <p:extLst>
      <p:ext uri="{BB962C8B-B14F-4D97-AF65-F5344CB8AC3E}">
        <p14:creationId xmlns:p14="http://schemas.microsoft.com/office/powerpoint/2010/main" val="11869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QA/QC</a:t>
            </a:r>
          </a:p>
          <a:p>
            <a:pPr lvl="1"/>
            <a:r>
              <a:rPr lang="en-US" dirty="0"/>
              <a:t>Individual data import functions by instrument/survey</a:t>
            </a:r>
          </a:p>
          <a:p>
            <a:pPr lvl="1"/>
            <a:r>
              <a:rPr lang="en-US" dirty="0"/>
              <a:t>Individual data flagging functions</a:t>
            </a:r>
          </a:p>
          <a:p>
            <a:pPr lvl="2"/>
            <a:r>
              <a:rPr lang="en-US" dirty="0"/>
              <a:t>Including file name checking</a:t>
            </a:r>
          </a:p>
          <a:p>
            <a:pPr lvl="1"/>
            <a:r>
              <a:rPr lang="en-US" dirty="0"/>
              <a:t>Batch scripts for automated processing/emails</a:t>
            </a:r>
          </a:p>
          <a:p>
            <a:r>
              <a:rPr lang="en-US" b="1" dirty="0"/>
              <a:t>Final datasets: for each data stream</a:t>
            </a:r>
          </a:p>
          <a:p>
            <a:pPr lvl="1"/>
            <a:r>
              <a:rPr lang="en-US" dirty="0"/>
              <a:t>Apply import and apply flagging function</a:t>
            </a:r>
          </a:p>
          <a:p>
            <a:pPr lvl="1"/>
            <a:r>
              <a:rPr lang="en-US" dirty="0"/>
              <a:t>Apply calibration data or filter weight correction factor by logger ID and sample ID</a:t>
            </a:r>
          </a:p>
          <a:p>
            <a:r>
              <a:rPr lang="en-US" b="1" dirty="0"/>
              <a:t>Modeling code</a:t>
            </a:r>
          </a:p>
          <a:p>
            <a:pPr lvl="1"/>
            <a:r>
              <a:rPr lang="en-US" dirty="0"/>
              <a:t>Markdown - Import all final data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00E4-5EDE-F348-90C6-BC06B82B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42" y="-370928"/>
            <a:ext cx="10515600" cy="1325563"/>
          </a:xfrm>
        </p:spPr>
        <p:txBody>
          <a:bodyPr/>
          <a:lstStyle/>
          <a:p>
            <a:r>
              <a:rPr lang="en-US" dirty="0"/>
              <a:t>Data streams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67CE2-7D8B-0D4E-AF32-89A0F804C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27967"/>
              </p:ext>
            </p:extLst>
          </p:nvPr>
        </p:nvGraphicFramePr>
        <p:xfrm>
          <a:off x="457200" y="824249"/>
          <a:ext cx="11404242" cy="6035575"/>
        </p:xfrm>
        <a:graphic>
          <a:graphicData uri="http://schemas.openxmlformats.org/drawingml/2006/table">
            <a:tbl>
              <a:tblPr/>
              <a:tblGrid>
                <a:gridCol w="1790731">
                  <a:extLst>
                    <a:ext uri="{9D8B030D-6E8A-4147-A177-3AD203B41FA5}">
                      <a16:colId xmlns:a16="http://schemas.microsoft.com/office/drawing/2014/main" val="1101448783"/>
                    </a:ext>
                  </a:extLst>
                </a:gridCol>
                <a:gridCol w="1627937">
                  <a:extLst>
                    <a:ext uri="{9D8B030D-6E8A-4147-A177-3AD203B41FA5}">
                      <a16:colId xmlns:a16="http://schemas.microsoft.com/office/drawing/2014/main" val="1960903179"/>
                    </a:ext>
                  </a:extLst>
                </a:gridCol>
                <a:gridCol w="3902971">
                  <a:extLst>
                    <a:ext uri="{9D8B030D-6E8A-4147-A177-3AD203B41FA5}">
                      <a16:colId xmlns:a16="http://schemas.microsoft.com/office/drawing/2014/main" val="3315153815"/>
                    </a:ext>
                  </a:extLst>
                </a:gridCol>
                <a:gridCol w="1197736">
                  <a:extLst>
                    <a:ext uri="{9D8B030D-6E8A-4147-A177-3AD203B41FA5}">
                      <a16:colId xmlns:a16="http://schemas.microsoft.com/office/drawing/2014/main" val="404280415"/>
                    </a:ext>
                  </a:extLst>
                </a:gridCol>
                <a:gridCol w="2884867">
                  <a:extLst>
                    <a:ext uri="{9D8B030D-6E8A-4147-A177-3AD203B41FA5}">
                      <a16:colId xmlns:a16="http://schemas.microsoft.com/office/drawing/2014/main" val="3969474632"/>
                    </a:ext>
                  </a:extLst>
                </a:gridCol>
              </a:tblGrid>
              <a:tr h="267614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Database Name (long)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Input files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Information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ID level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Database name (short); Processing Script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38912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(1) Household surveys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Rapid Survey; In-depth survey; Pre-placement survey; post placement survey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Household demographic, SES, WASH, PW health care cost, income, cooking time, cookstove cost, self-reported cooking behavior, cookstove type, other source of exposure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Household_BL</a:t>
                      </a:r>
                      <a:r>
                        <a:rPr lang="en-US" sz="1100" dirty="0">
                          <a:effectLst/>
                        </a:rPr>
                        <a:t>; Not yet written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19057"/>
                  </a:ext>
                </a:extLst>
              </a:tr>
              <a:tr h="78710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(2) Household air pollution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Beacon Logger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Lascar 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PATS+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Kitchen and outdoor CO and PM2.5 (gravimetric-corrected </a:t>
                      </a:r>
                      <a:r>
                        <a:rPr lang="en-US" sz="1100" dirty="0" err="1">
                          <a:effectLst/>
                        </a:rPr>
                        <a:t>realtime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HHID;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Household_air_pollution</a:t>
                      </a:r>
                      <a:r>
                        <a:rPr lang="en-US" sz="1100" dirty="0">
                          <a:effectLst/>
                        </a:rPr>
                        <a:t>; </a:t>
                      </a:r>
                      <a:r>
                        <a:rPr lang="en-US" sz="1100" dirty="0" err="1">
                          <a:effectLst/>
                        </a:rPr>
                        <a:t>Household_air_pollution.R</a:t>
                      </a:r>
                      <a:r>
                        <a:rPr lang="en-US" sz="1100" dirty="0">
                          <a:effectLst/>
                        </a:rPr>
                        <a:t> exists, but must be adapted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13051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(3) Personal PM exposure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MicroPEM data; ECM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personal ECM/pump install, start log, end log, in-field QC, wear compliance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Area_PM_exp</a:t>
                      </a:r>
                      <a:r>
                        <a:rPr lang="en-US" sz="1100" dirty="0">
                          <a:effectLst/>
                        </a:rPr>
                        <a:t>; </a:t>
                      </a:r>
                      <a:r>
                        <a:rPr lang="en-US" sz="1100" dirty="0" err="1">
                          <a:effectLst/>
                        </a:rPr>
                        <a:t>Area_PM_exp_processing</a:t>
                      </a:r>
                      <a:r>
                        <a:rPr lang="en-US" sz="1100" dirty="0">
                          <a:effectLst/>
                        </a:rPr>
                        <a:t> exists, but must be adapted.  </a:t>
                      </a:r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00717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(4) Personal CO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Lascar data; CO Calibration sheet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CO_exp</a:t>
                      </a:r>
                      <a:r>
                        <a:rPr lang="en-US" sz="1100" dirty="0">
                          <a:effectLst/>
                        </a:rPr>
                        <a:t>; </a:t>
                      </a:r>
                      <a:r>
                        <a:rPr lang="en-US" sz="1100" dirty="0" err="1">
                          <a:effectLst/>
                        </a:rPr>
                        <a:t>CO_exposure.R</a:t>
                      </a:r>
                      <a:r>
                        <a:rPr lang="en-US" sz="1100" dirty="0">
                          <a:effectLst/>
                        </a:rPr>
                        <a:t> exists but must be adapted.</a:t>
                      </a:r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47984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(5) Beacon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Beacon Logger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Can adapt from the Shiny code to perform this analysis, or use the Matlab version.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Beacon_exp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39680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(6) Emissions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Emissions field sheet; </a:t>
                      </a:r>
                      <a:r>
                        <a:rPr lang="en-US" sz="1100" b="1" dirty="0">
                          <a:effectLst/>
                        </a:rPr>
                        <a:t>UPAS</a:t>
                      </a:r>
                      <a:r>
                        <a:rPr lang="en-US" sz="1100" dirty="0">
                          <a:effectLst/>
                        </a:rPr>
                        <a:t>; TSI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CO, CO2, fuel used, food cooked, time cooking, cooking type.  CO decay to estimate ventilation rate.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84732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(7) Instrument IDs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Equipment List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18716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(8) SUMs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Geocene SUMs results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Cooking events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StoveType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68208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(10) Ambient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UPAS</a:t>
                      </a:r>
                      <a:r>
                        <a:rPr lang="en-US" sz="1100" dirty="0">
                          <a:effectLst/>
                        </a:rPr>
                        <a:t>; PATS+; Lascar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Weekly ambient samples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09398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(9) Joined database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All of the above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Minute data or 5 minute data?  Depends on the MicroPEM settings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StoveType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53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7A8840-1728-A84B-BE72-BC1C5419428D}"/>
              </a:ext>
            </a:extLst>
          </p:cNvPr>
          <p:cNvSpPr txBox="1"/>
          <p:nvPr/>
        </p:nvSpPr>
        <p:spPr>
          <a:xfrm>
            <a:off x="2241996" y="454917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Bold = imported</a:t>
            </a:r>
          </a:p>
        </p:txBody>
      </p:sp>
    </p:spTree>
    <p:extLst>
      <p:ext uri="{BB962C8B-B14F-4D97-AF65-F5344CB8AC3E}">
        <p14:creationId xmlns:p14="http://schemas.microsoft.com/office/powerpoint/2010/main" val="164107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UPAS Specific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QA/QC</a:t>
            </a:r>
          </a:p>
          <a:p>
            <a:pPr lvl="1"/>
            <a:r>
              <a:rPr lang="en-US" b="1" dirty="0"/>
              <a:t>Import function UPAS data</a:t>
            </a:r>
          </a:p>
          <a:p>
            <a:pPr lvl="1"/>
            <a:r>
              <a:rPr lang="en-US" b="1" dirty="0"/>
              <a:t>Flagging function</a:t>
            </a:r>
          </a:p>
          <a:p>
            <a:pPr lvl="2"/>
            <a:r>
              <a:rPr lang="en-US" dirty="0"/>
              <a:t>Check flow rate, shutdown reason,  pressure, temperature</a:t>
            </a:r>
          </a:p>
          <a:p>
            <a:pPr lvl="1"/>
            <a:r>
              <a:rPr lang="en-US" b="1" dirty="0"/>
              <a:t>Filename checking function (of the study ID)</a:t>
            </a:r>
          </a:p>
          <a:p>
            <a:pPr lvl="1"/>
            <a:r>
              <a:rPr lang="en-US" dirty="0"/>
              <a:t>Automated processing/emails</a:t>
            </a:r>
          </a:p>
          <a:p>
            <a:r>
              <a:rPr lang="en-US" b="1" dirty="0"/>
              <a:t>Final datasets</a:t>
            </a:r>
          </a:p>
          <a:p>
            <a:pPr lvl="1"/>
            <a:r>
              <a:rPr lang="en-US" dirty="0"/>
              <a:t>Apply import and apply flagging function</a:t>
            </a:r>
          </a:p>
          <a:p>
            <a:pPr lvl="1"/>
            <a:r>
              <a:rPr lang="en-US" dirty="0"/>
              <a:t>Apply calibration data or filter weight correction factor by logger ID and sample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B9-B1D5-6A44-85D1-D78CEDA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r>
              <a:rPr lang="en-US" dirty="0"/>
              <a:t>Code workflow for UPAS deployment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C34-0696-FE40-B622-B9F6CCA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82"/>
            <a:ext cx="10515600" cy="4351338"/>
          </a:xfrm>
        </p:spPr>
        <p:txBody>
          <a:bodyPr/>
          <a:lstStyle/>
          <a:p>
            <a:r>
              <a:rPr lang="en-US" dirty="0"/>
              <a:t>Imports data from Dropbox, analyzes them, sends summary</a:t>
            </a:r>
          </a:p>
          <a:p>
            <a:r>
              <a:rPr lang="en-US" dirty="0"/>
              <a:t>Later combined with </a:t>
            </a:r>
            <a:r>
              <a:rPr lang="en-US" dirty="0" err="1"/>
              <a:t>grav</a:t>
            </a:r>
            <a:r>
              <a:rPr lang="en-US" dirty="0"/>
              <a:t> results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AB9373-EA6D-1044-A424-B1A998DAB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20312"/>
              </p:ext>
            </p:extLst>
          </p:nvPr>
        </p:nvGraphicFramePr>
        <p:xfrm>
          <a:off x="838200" y="2535017"/>
          <a:ext cx="10198996" cy="4167072"/>
        </p:xfrm>
        <a:graphic>
          <a:graphicData uri="http://schemas.openxmlformats.org/drawingml/2006/table">
            <a:tbl>
              <a:tblPr/>
              <a:tblGrid>
                <a:gridCol w="2549749">
                  <a:extLst>
                    <a:ext uri="{9D8B030D-6E8A-4147-A177-3AD203B41FA5}">
                      <a16:colId xmlns:a16="http://schemas.microsoft.com/office/drawing/2014/main" val="239436884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330979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203217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3898307630"/>
                    </a:ext>
                  </a:extLst>
                </a:gridCol>
              </a:tblGrid>
              <a:tr h="68483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Code name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Inputs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Outputs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Notes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2042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Thresholds.R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--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Threshold values used for generating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See readme for details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4289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Functions.R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 files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Summary of data; </a:t>
                      </a:r>
                      <a:r>
                        <a:rPr lang="en-US" sz="1500" dirty="0" err="1">
                          <a:effectLst/>
                        </a:rPr>
                        <a:t>upas_summary.R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66476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localBatchScript.R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 files; </a:t>
                      </a:r>
                      <a:r>
                        <a:rPr lang="en-US" sz="1500" dirty="0" err="1"/>
                        <a:t>thresholds.R</a:t>
                      </a:r>
                      <a:r>
                        <a:rPr lang="en-US" sz="1500" dirty="0"/>
                        <a:t>; </a:t>
                      </a:r>
                      <a:r>
                        <a:rPr lang="en-US" sz="1500" dirty="0" err="1"/>
                        <a:t>functions.R</a:t>
                      </a:r>
                      <a:endParaRPr lang="en-US" sz="1500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CSV file with summary of UPAS results and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498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HAPIN_quack.R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above files; 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CSV file with file summaries, sent to selected IRC recipients.  Then used in the QAQC Excel doc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78621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Grav_final.R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Grav</a:t>
                      </a:r>
                      <a:r>
                        <a:rPr lang="en-US" sz="1500" dirty="0"/>
                        <a:t> results, Emissions Excel sheet and </a:t>
                      </a:r>
                      <a:r>
                        <a:rPr lang="en-US" sz="1500" dirty="0" err="1"/>
                        <a:t>upas_summary.R</a:t>
                      </a:r>
                      <a:endParaRPr lang="en-US" sz="1500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Final concentrations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6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Mobenzi</a:t>
            </a:r>
            <a:r>
              <a:rPr lang="en-AU" dirty="0"/>
              <a:t> Specific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QA/QC</a:t>
            </a:r>
          </a:p>
          <a:p>
            <a:pPr lvl="1"/>
            <a:r>
              <a:rPr lang="en-US" dirty="0" err="1"/>
              <a:t>Mobenzi</a:t>
            </a:r>
            <a:r>
              <a:rPr lang="en-US" dirty="0"/>
              <a:t> import function</a:t>
            </a:r>
          </a:p>
          <a:p>
            <a:pPr lvl="1"/>
            <a:r>
              <a:rPr lang="en-US" dirty="0"/>
              <a:t>Flagging function</a:t>
            </a:r>
          </a:p>
          <a:p>
            <a:pPr lvl="2"/>
            <a:r>
              <a:rPr lang="en-US" dirty="0"/>
              <a:t>?  Hopefully just do this manually</a:t>
            </a:r>
          </a:p>
          <a:p>
            <a:pPr lvl="1"/>
            <a:r>
              <a:rPr lang="en-US" dirty="0"/>
              <a:t>Filename checking function (of the study ID)</a:t>
            </a:r>
          </a:p>
          <a:p>
            <a:pPr lvl="1"/>
            <a:r>
              <a:rPr lang="en-US" dirty="0"/>
              <a:t>Automated processing/emails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1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B9-B1D5-6A44-85D1-D78CEDA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r>
              <a:rPr lang="en-US" dirty="0"/>
              <a:t>Code workflow for Lascars and PATS+ deployment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C34-0696-FE40-B622-B9F6CCA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771"/>
            <a:ext cx="10515600" cy="4351338"/>
          </a:xfrm>
        </p:spPr>
        <p:txBody>
          <a:bodyPr/>
          <a:lstStyle/>
          <a:p>
            <a:r>
              <a:rPr lang="en-US" dirty="0"/>
              <a:t>Imports data from Dropbox, analyzes them, applies calibrations, sends summary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58A94-172E-784B-8F45-1B38C2E5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34419"/>
              </p:ext>
            </p:extLst>
          </p:nvPr>
        </p:nvGraphicFramePr>
        <p:xfrm>
          <a:off x="838200" y="2406228"/>
          <a:ext cx="10198996" cy="3843878"/>
        </p:xfrm>
        <a:graphic>
          <a:graphicData uri="http://schemas.openxmlformats.org/drawingml/2006/table">
            <a:tbl>
              <a:tblPr/>
              <a:tblGrid>
                <a:gridCol w="2549749">
                  <a:extLst>
                    <a:ext uri="{9D8B030D-6E8A-4147-A177-3AD203B41FA5}">
                      <a16:colId xmlns:a16="http://schemas.microsoft.com/office/drawing/2014/main" val="239436884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330979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203217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3898307630"/>
                    </a:ext>
                  </a:extLst>
                </a:gridCol>
              </a:tblGrid>
              <a:tr h="68483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Code name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Inputs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Outputs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Notes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2042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Thresholds.R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Threshold values used for generating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See readme for details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4289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Functions.R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files, calibration factors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Summary of data called </a:t>
                      </a:r>
                      <a:r>
                        <a:rPr lang="en-US" sz="1500" dirty="0" err="1">
                          <a:effectLst/>
                        </a:rPr>
                        <a:t>upas_summary.R</a:t>
                      </a:r>
                      <a:r>
                        <a:rPr lang="en-US" sz="1500" dirty="0">
                          <a:effectLst/>
                        </a:rPr>
                        <a:t>, calibrated real-time data files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66476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localBatchScript.R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files; </a:t>
                      </a:r>
                      <a:r>
                        <a:rPr lang="en-US" dirty="0" err="1"/>
                        <a:t>thresholds.R</a:t>
                      </a:r>
                      <a:r>
                        <a:rPr lang="en-US" dirty="0"/>
                        <a:t>; </a:t>
                      </a:r>
                      <a:r>
                        <a:rPr lang="en-US" dirty="0" err="1"/>
                        <a:t>functions.R</a:t>
                      </a:r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CSV file with summary of UPAS results and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67755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HAPIN_quack.R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 files; 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CSV file with file summaries, sent to selected IRC recipients.  Then used in the QAQC Excel doc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7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1218</Words>
  <Application>Microsoft Macintosh PowerPoint</Application>
  <PresentationFormat>Widescreen</PresentationFormat>
  <Paragraphs>186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E2E Exposure Data Processing</vt:lpstr>
      <vt:lpstr>Overview</vt:lpstr>
      <vt:lpstr>Data organization</vt:lpstr>
      <vt:lpstr>Data analysis approach</vt:lpstr>
      <vt:lpstr>Data streams</vt:lpstr>
      <vt:lpstr>UPAS Specific Overview</vt:lpstr>
      <vt:lpstr>Code workflow for UPAS deployment data stream</vt:lpstr>
      <vt:lpstr>Mobenzi Specific Overview</vt:lpstr>
      <vt:lpstr>Code workflow for Lascars and PATS+ deployment data streams</vt:lpstr>
      <vt:lpstr>Code workflow for modeling data streams</vt:lpstr>
      <vt:lpstr>If errors in file names are found use the following process: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HAPIN Exposure Data Processing</dc:title>
  <dc:creator>Liao, Jiawen</dc:creator>
  <cp:lastModifiedBy>Ricardo Ricardo</cp:lastModifiedBy>
  <cp:revision>73</cp:revision>
  <dcterms:created xsi:type="dcterms:W3CDTF">2019-04-26T17:26:14Z</dcterms:created>
  <dcterms:modified xsi:type="dcterms:W3CDTF">2019-09-15T15:01:44Z</dcterms:modified>
</cp:coreProperties>
</file>