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  <p:sldId id="266" r:id="rId9"/>
    <p:sldId id="281" r:id="rId10"/>
    <p:sldId id="279" r:id="rId11"/>
    <p:sldId id="280" r:id="rId12"/>
    <p:sldId id="267" r:id="rId13"/>
    <p:sldId id="270" r:id="rId14"/>
    <p:sldId id="268" r:id="rId15"/>
    <p:sldId id="272" r:id="rId16"/>
    <p:sldId id="269" r:id="rId17"/>
    <p:sldId id="273" r:id="rId18"/>
    <p:sldId id="274" r:id="rId19"/>
    <p:sldId id="275" r:id="rId20"/>
    <p:sldId id="276" r:id="rId21"/>
    <p:sldId id="282" r:id="rId22"/>
    <p:sldId id="263" r:id="rId23"/>
    <p:sldId id="265" r:id="rId24"/>
    <p:sldId id="26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54EF9-047D-41D6-863C-5A5308E62929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A8EA7-B45E-46FB-9407-2C60DE5A3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Carbon balance search on the internet refers to the carbon in the earth system (soil, plants, ocean, atmosphere)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A8EA7-B45E-46FB-9407-2C60DE5A3B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know </a:t>
            </a:r>
            <a:r>
              <a:rPr lang="en-US" dirty="0" err="1" smtClean="0"/>
              <a:t>know</a:t>
            </a:r>
            <a:r>
              <a:rPr lang="en-US" dirty="0" smtClean="0"/>
              <a:t>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A8EA7-B45E-46FB-9407-2C60DE5A3B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B6FE-8B16-4C43-A205-5196C7EB5BCF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B351-68B6-4D78-A173-5345DB8D0BAE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A4CC-F526-45CF-9FE6-0C973E692412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B8F8-1E5B-4D4B-832D-0E9F58347F14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B92F-C3C0-4487-AAD9-511958A324D8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563-69F3-4FFB-97EF-30356993CCDE}" type="datetime1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5CE-6081-48A4-84BF-0B45410B237D}" type="datetime1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92DC-FADB-46BF-AFC8-3B58AC68FE1B}" type="datetime1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FAB4-07CD-4246-9328-13A78A9554AD}" type="datetime1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1103-5864-4C14-810B-BD23B4DBDA98}" type="datetime1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7C79-C1A4-40BA-B110-B5796635D9B2}" type="datetime1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9ED8-4968-41C7-9564-F58D17DE4F61}" type="datetime1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7239-AEB1-466B-BB7E-379BB8C3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53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hs.sph.berkeley.edu/krsmith/publications/00_smith_3.pdf" TargetMode="External"/><Relationship Id="rId2" Type="http://schemas.openxmlformats.org/officeDocument/2006/relationships/hyperlink" Target="http://ehs.sph.berkeley.edu/krsmith/publications/Chemo-03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20.png"/><Relationship Id="rId3" Type="http://schemas.openxmlformats.org/officeDocument/2006/relationships/image" Target="../media/image31.png"/><Relationship Id="rId21" Type="http://schemas.openxmlformats.org/officeDocument/2006/relationships/image" Target="../media/image23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9" Type="http://schemas.openxmlformats.org/officeDocument/2006/relationships/image" Target="../media/image21.png"/><Relationship Id="rId4" Type="http://schemas.openxmlformats.org/officeDocument/2006/relationships/image" Target="../media/image15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47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Carbon Balance Method</a:t>
            </a:r>
            <a:endParaRPr lang="en-US" sz="5400" dirty="0"/>
          </a:p>
        </p:txBody>
      </p:sp>
      <p:pic>
        <p:nvPicPr>
          <p:cNvPr id="4" name="Content Placeholder 3" descr="image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9226" y="3515599"/>
            <a:ext cx="6120045" cy="2417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9191" y="2177534"/>
            <a:ext cx="252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Ryan Thompson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37697" y="6150077"/>
            <a:ext cx="500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of Civil and Environmental Engineering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98" y="3657600"/>
            <a:ext cx="1447801" cy="9307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67" b="47703"/>
          <a:stretch/>
        </p:blipFill>
        <p:spPr>
          <a:xfrm>
            <a:off x="510941" y="762000"/>
            <a:ext cx="6460006" cy="44505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371600"/>
            <a:ext cx="54102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Total emission = conc x flow x time</a:t>
            </a:r>
            <a:endParaRPr lang="en-US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9" t="57523" r="46482" b="18254"/>
          <a:stretch/>
        </p:blipFill>
        <p:spPr>
          <a:xfrm>
            <a:off x="3174188" y="4412288"/>
            <a:ext cx="1133512" cy="2052272"/>
          </a:xfrm>
          <a:prstGeom prst="rect">
            <a:avLst/>
          </a:prstGeom>
          <a:ln w="6350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26" y="4805728"/>
            <a:ext cx="1232105" cy="1232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30" y="3114706"/>
            <a:ext cx="1986099" cy="1691022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77" y="3890758"/>
            <a:ext cx="2113935" cy="104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1059" r="6337" b="13377"/>
          <a:stretch/>
        </p:blipFill>
        <p:spPr>
          <a:xfrm>
            <a:off x="4433514" y="3590496"/>
            <a:ext cx="1710814" cy="929148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6089216" y="381275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1448" y="3870404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944310" y="3960217"/>
            <a:ext cx="489204" cy="26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83976" y="3429000"/>
            <a:ext cx="6307623" cy="3200400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61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46808" y="690585"/>
            <a:ext cx="8163658" cy="24658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5462" y="3352800"/>
            <a:ext cx="8762999" cy="32625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-Right Arrow 31"/>
          <p:cNvSpPr/>
          <p:nvPr/>
        </p:nvSpPr>
        <p:spPr>
          <a:xfrm>
            <a:off x="3439058" y="3662496"/>
            <a:ext cx="1891528" cy="4846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692153" y="1961051"/>
            <a:ext cx="1672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  Total </a:t>
            </a:r>
          </a:p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Capture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8062" y="5924148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Carbon Balance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536895" y="3581400"/>
                <a:ext cx="3318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Carbon consumed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[</m:t>
                    </m:r>
                    <m:r>
                      <a:rPr lang="en-US" sz="2800" b="1" i="0" smtClean="0">
                        <a:latin typeface="Cambria Math"/>
                      </a:rPr>
                      <m:t>𝐠</m:t>
                    </m:r>
                    <m:r>
                      <a:rPr lang="en-US" sz="2800" b="1" i="0" smtClean="0">
                        <a:latin typeface="Cambria Math"/>
                      </a:rPr>
                      <m:t>]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95" y="3581400"/>
                <a:ext cx="331840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670" t="-1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4693" y="813728"/>
                <a:ext cx="4961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𝐜𝐨𝐧𝐜𝐞𝐧𝐭𝐫𝐚𝐭𝐢𝐨𝐧𝐬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: 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0" smtClean="0">
                          <a:latin typeface="Cambria Math"/>
                        </a:rPr>
                        <m:t>, </m:t>
                      </m:r>
                      <m:r>
                        <a:rPr lang="en-US" sz="2800" b="1" i="0" smtClean="0">
                          <a:latin typeface="Cambria Math"/>
                        </a:rPr>
                        <m:t>𝐂𝐎</m:t>
                      </m:r>
                      <m:r>
                        <a:rPr lang="en-US" sz="2800" b="1" i="0" smtClean="0">
                          <a:latin typeface="Cambria Math"/>
                        </a:rPr>
                        <m:t>, </m:t>
                      </m:r>
                      <m:r>
                        <a:rPr lang="en-US" sz="2800" b="1" i="0" smtClean="0">
                          <a:latin typeface="Cambria Math"/>
                        </a:rPr>
                        <m:t>𝐏𝐌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3" y="813728"/>
                <a:ext cx="496199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93407" y="2433219"/>
                <a:ext cx="4937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t</a:t>
                </a:r>
                <a:r>
                  <a:rPr lang="en-US" sz="2800" b="1" dirty="0" smtClean="0"/>
                  <a:t>otal emissions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/>
                          </a:rPr>
                          <m:t>𝐠</m:t>
                        </m:r>
                      </m:e>
                    </m:d>
                    <m:r>
                      <a:rPr lang="en-US" sz="2800" b="1" i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sz="2800" b="1" i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0" smtClean="0">
                        <a:latin typeface="Cambria Math"/>
                      </a:rPr>
                      <m:t>,</m:t>
                    </m:r>
                    <m:r>
                      <a:rPr lang="en-US" sz="2800" b="1" i="0" smtClean="0">
                        <a:latin typeface="Cambria Math"/>
                      </a:rPr>
                      <m:t>𝐂𝐎</m:t>
                    </m:r>
                    <m:r>
                      <a:rPr lang="en-US" sz="2800" b="1" i="0" smtClean="0">
                        <a:latin typeface="Cambria Math"/>
                      </a:rPr>
                      <m:t>,</m:t>
                    </m:r>
                    <m:r>
                      <a:rPr lang="en-US" sz="2800" b="1" i="0" smtClean="0">
                        <a:latin typeface="Cambria Math"/>
                      </a:rPr>
                      <m:t>𝐏𝐌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" y="2433219"/>
                <a:ext cx="493712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46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04337" y="1135357"/>
                <a:ext cx="1757469" cy="7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f</a:t>
                </a:r>
                <a:r>
                  <a:rPr lang="en-US" sz="2800" b="1" dirty="0" smtClean="0"/>
                  <a:t>low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latin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sz="2800" b="1"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1" i="0" smtClean="0">
                                <a:latin typeface="Cambria Math"/>
                              </a:rPr>
                              <m:t>𝐦𝐢𝐧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37" y="1135357"/>
                <a:ext cx="1757469" cy="788357"/>
              </a:xfrm>
              <a:prstGeom prst="rect">
                <a:avLst/>
              </a:prstGeom>
              <a:blipFill rotWithShape="1">
                <a:blip r:embed="rId5"/>
                <a:stretch>
                  <a:fillRect l="-6920" b="-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2193937" y="1443302"/>
            <a:ext cx="0" cy="914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193937" y="1853382"/>
            <a:ext cx="69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93937" y="2916465"/>
            <a:ext cx="0" cy="6649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48961" y="3596853"/>
                <a:ext cx="29197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carbon emitted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/>
                          </a:rPr>
                          <m:t>𝐠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61" y="3596853"/>
                <a:ext cx="291971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17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  <p:sp>
        <p:nvSpPr>
          <p:cNvPr id="41" name="Rounded Rectangle 40"/>
          <p:cNvSpPr/>
          <p:nvPr/>
        </p:nvSpPr>
        <p:spPr>
          <a:xfrm>
            <a:off x="4085642" y="5343033"/>
            <a:ext cx="2959824" cy="1514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60209" y="6141716"/>
            <a:ext cx="114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Scale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230835" y="5464546"/>
                <a:ext cx="13901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𝐟𝐮𝐞𝐥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𝐠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35" y="5464546"/>
                <a:ext cx="139012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559022" y="5462484"/>
                <a:ext cx="14718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𝐜𝐡𝐚𝐫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𝐠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22" y="5462484"/>
                <a:ext cx="147187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5658985" y="1930326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ime</a:t>
            </a:r>
            <a:endParaRPr lang="en-US" sz="2800" b="1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4906612" y="2191936"/>
            <a:ext cx="69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867829" y="1529535"/>
            <a:ext cx="69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891662" y="1529535"/>
            <a:ext cx="1976168" cy="323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891662" y="1853381"/>
            <a:ext cx="2014950" cy="338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078874" y="4779662"/>
            <a:ext cx="20067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Fuel carbon </a:t>
            </a:r>
          </a:p>
          <a:p>
            <a:r>
              <a:rPr lang="en-US" sz="2800" b="1" dirty="0" smtClean="0"/>
              <a:t>fraction</a:t>
            </a:r>
            <a:endParaRPr lang="en-US" sz="2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045466" y="4421958"/>
            <a:ext cx="2069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Char carbon </a:t>
            </a:r>
          </a:p>
          <a:p>
            <a:r>
              <a:rPr lang="en-US" sz="2800" b="1" dirty="0" smtClean="0"/>
              <a:t>fraction</a:t>
            </a:r>
            <a:endParaRPr lang="en-US" sz="2800" b="1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294960" y="4120074"/>
            <a:ext cx="0" cy="13424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294960" y="4791279"/>
            <a:ext cx="697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230835" y="5049805"/>
            <a:ext cx="20641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39" idx="0"/>
          </p:cNvCxnSpPr>
          <p:nvPr/>
        </p:nvCxnSpPr>
        <p:spPr>
          <a:xfrm>
            <a:off x="4925897" y="5049805"/>
            <a:ext cx="0" cy="414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844"/>
                <a:ext cx="9067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b="1" dirty="0" smtClean="0"/>
                  <a:t>Hood carbon balance</a:t>
                </a:r>
              </a:p>
              <a:p>
                <a:pPr marL="0" indent="0">
                  <a:buNone/>
                </a:pPr>
                <a:endParaRPr lang="en-US" sz="12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carbon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collected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in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emissions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carbon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consumed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dry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fuel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collected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in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emissions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dry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fuel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consumed</m:t>
                          </m:r>
                        </m:den>
                      </m:f>
                    </m:oMath>
                  </m:oMathPara>
                </a14:m>
                <a:endParaRPr lang="en-US" sz="24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/>
                  </a:rPr>
                  <a:t>      = percentage  of emissions that were captured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844"/>
                <a:ext cx="9067800" cy="4525963"/>
              </a:xfrm>
              <a:blipFill rotWithShape="1"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7" r="51700" b="39566"/>
          <a:stretch/>
        </p:blipFill>
        <p:spPr bwMode="auto">
          <a:xfrm>
            <a:off x="609600" y="4440198"/>
            <a:ext cx="3733801" cy="171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1" r="50000" b="28125"/>
          <a:stretch/>
        </p:blipFill>
        <p:spPr bwMode="auto">
          <a:xfrm>
            <a:off x="4953000" y="4467281"/>
            <a:ext cx="3505200" cy="16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1812" y="3886200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WBT v5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06874" y="4070866"/>
            <a:ext cx="19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Aprovecho  v4.2.2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7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131928" y="3467100"/>
            <a:ext cx="8478672" cy="32191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ounded Rectangle 177"/>
          <p:cNvSpPr/>
          <p:nvPr/>
        </p:nvSpPr>
        <p:spPr>
          <a:xfrm>
            <a:off x="6560549" y="4803045"/>
            <a:ext cx="2512252" cy="2054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ounded Rectangle 175"/>
          <p:cNvSpPr/>
          <p:nvPr/>
        </p:nvSpPr>
        <p:spPr>
          <a:xfrm>
            <a:off x="131928" y="838200"/>
            <a:ext cx="8940873" cy="25200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027884"/>
                <a:ext cx="3199274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27884"/>
                <a:ext cx="3199274" cy="294632"/>
              </a:xfrm>
              <a:prstGeom prst="rect">
                <a:avLst/>
              </a:prstGeom>
              <a:blipFill rotWithShape="1"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928" y="1728717"/>
                <a:ext cx="3250633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8" y="1728717"/>
                <a:ext cx="3250633" cy="737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183" y="2844593"/>
                <a:ext cx="2712089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𝐭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𝐦𝐢𝐧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3" y="2844593"/>
                <a:ext cx="2712089" cy="5136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587" y="3759103"/>
                <a:ext cx="2420612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</a:rPr>
                        <m:t>]=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7" y="3759103"/>
                <a:ext cx="2420612" cy="6690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9588" y="4889951"/>
                <a:ext cx="2677592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𝐞𝐦𝐢𝐭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r>
                        <a:rPr lang="en-US" sz="1200" b="1" i="0">
                          <a:latin typeface="Cambria Math"/>
                        </a:rPr>
                        <m:t>[</m:t>
                      </m:r>
                      <m:r>
                        <a:rPr lang="en-US" sz="1200" b="1" i="0">
                          <a:latin typeface="Cambria Math"/>
                        </a:rPr>
                        <m:t>𝐠</m:t>
                      </m:r>
                      <m:r>
                        <a:rPr lang="en-US" sz="1200" b="1" i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8" y="4889951"/>
                <a:ext cx="2677592" cy="292901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96388" y="5864821"/>
                <a:ext cx="2684071" cy="29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𝐰𝐞𝐭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</a:rPr>
                        <m:t>]∙(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𝐌𝐂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𝐰𝐞𝐭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388" y="5864821"/>
                <a:ext cx="2684071" cy="293927"/>
              </a:xfrm>
              <a:prstGeom prst="rect">
                <a:avLst/>
              </a:prstGeom>
              <a:blipFill rotWithShape="1"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77965" y="6409284"/>
                <a:ext cx="2352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𝐰𝐞𝐭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𝐢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65" y="6409284"/>
                <a:ext cx="2352567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32104" y="4957891"/>
                <a:ext cx="2245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𝐜𝐡𝐚𝐫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𝐜𝐡𝐚𝐫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𝐜𝐡𝐚𝐫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𝐢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04" y="4957891"/>
                <a:ext cx="2245358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6369" y="6058095"/>
                <a:ext cx="2853089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</a:rPr>
                        <m:t>]=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>
                          <a:solidFill>
                            <a:srgbClr val="C00000"/>
                          </a:solidFill>
                          <a:latin typeface="Cambria Math"/>
                        </a:rPr>
                        <m:t>𝐟𝐮𝐞𝐥𝐟𝐫𝐚𝐜𝐂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𝐟𝐮𝐞𝐥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369" y="6058095"/>
                <a:ext cx="2853089" cy="5032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29305" y="4861418"/>
                <a:ext cx="2572564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𝐜𝐡𝐚𝐫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>
                          <a:latin typeface="Cambria Math"/>
                        </a:rPr>
                        <m:t>𝐜𝐡𝐚𝐫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>
                          <a:solidFill>
                            <a:srgbClr val="C00000"/>
                          </a:solidFill>
                          <a:latin typeface="Cambria Math"/>
                        </a:rPr>
                        <m:t>𝐜𝐡𝐚𝐫𝐟𝐫𝐚𝐜𝐂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𝐜𝐡𝐚𝐫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05" y="4861418"/>
                <a:ext cx="2572564" cy="5032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75787" y="5578322"/>
                <a:ext cx="21605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𝐜𝐨𝐧𝐬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𝐜𝐡𝐚𝐫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87" y="5578322"/>
                <a:ext cx="216052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11279" y="1033741"/>
                <a:ext cx="2945999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79" y="1033741"/>
                <a:ext cx="2945999" cy="294632"/>
              </a:xfrm>
              <a:prstGeom prst="rect">
                <a:avLst/>
              </a:prstGeom>
              <a:blipFill rotWithShape="1"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1279" y="1714488"/>
                <a:ext cx="3043975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79" y="1714488"/>
                <a:ext cx="3043975" cy="73770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24717" y="2844592"/>
                <a:ext cx="2564613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𝐭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𝐦𝐢𝐧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17" y="2844592"/>
                <a:ext cx="2564613" cy="51366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5614" y="3737775"/>
                <a:ext cx="3581400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</a:rPr>
                        <m:t>]=</m:t>
                      </m:r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14" y="3737775"/>
                <a:ext cx="3581400" cy="66902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68887" y="1877320"/>
                <a:ext cx="2782300" cy="40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7" y="1877320"/>
                <a:ext cx="2782300" cy="40998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42019" y="2832538"/>
                <a:ext cx="2625527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𝐭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𝐦𝐢𝐧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19" y="2832538"/>
                <a:ext cx="2625527" cy="51366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72200" y="3844650"/>
                <a:ext cx="2600397" cy="50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r>
                        <a:rPr lang="en-US" sz="1200" b="1" i="0" smtClean="0"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</a:rPr>
                        <m:t>]=</m:t>
                      </m:r>
                      <m:r>
                        <a:rPr lang="en-US" sz="1200" b="1">
                          <a:latin typeface="Cambria Math"/>
                          <a:ea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𝐏𝐌𝐟𝐫𝐚𝐜𝐂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𝐏𝐌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844650"/>
                <a:ext cx="2600397" cy="50327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8600" y="6158748"/>
                <a:ext cx="2302810" cy="470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𝐡𝐨𝐨𝐝</m:t>
                      </m:r>
                      <m:r>
                        <a:rPr lang="en-US" sz="1200" b="1" i="0" smtClean="0">
                          <a:latin typeface="Cambria Math"/>
                        </a:rPr>
                        <m:t> </m:t>
                      </m:r>
                      <m:r>
                        <a:rPr lang="en-US" sz="1200" b="1" i="0" smtClean="0">
                          <a:latin typeface="Cambria Math"/>
                        </a:rPr>
                        <m:t>𝐜𝐚𝐫𝐛𝐨𝐧</m:t>
                      </m:r>
                      <m:r>
                        <a:rPr lang="en-US" sz="1200" b="1" i="0" smtClean="0">
                          <a:latin typeface="Cambria Math"/>
                        </a:rPr>
                        <m:t> </m:t>
                      </m:r>
                      <m:r>
                        <a:rPr lang="en-US" sz="1200" b="1" i="0" smtClean="0">
                          <a:latin typeface="Cambria Math"/>
                        </a:rPr>
                        <m:t>𝐛𝐚𝐥𝐚𝐧𝐜𝐞</m:t>
                      </m:r>
                      <m:r>
                        <a:rPr lang="en-US" sz="1200" b="1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𝐞𝐦𝐢𝐭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𝐜𝐨𝐧𝐬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158748"/>
                <a:ext cx="2302810" cy="47032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609600" y="1322516"/>
            <a:ext cx="0" cy="27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9600" y="1600200"/>
            <a:ext cx="770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80005" y="1600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1322516"/>
            <a:ext cx="0" cy="20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886200" y="1524000"/>
            <a:ext cx="650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36314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5800" y="2287304"/>
            <a:ext cx="0" cy="3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5800" y="26670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0000" y="2287304"/>
            <a:ext cx="0" cy="303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0" y="2590800"/>
            <a:ext cx="530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340658" y="259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5800" y="32766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85800" y="36576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447800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733800" y="32766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3505200"/>
            <a:ext cx="606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0658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62000" y="42672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62000" y="4648200"/>
            <a:ext cx="1162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924019" y="4648200"/>
            <a:ext cx="0" cy="30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10000" y="4267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514600" y="4572000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514600" y="4572000"/>
            <a:ext cx="0" cy="38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629400" y="4267199"/>
            <a:ext cx="0" cy="497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3162300" y="4764944"/>
            <a:ext cx="34671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62300" y="4764945"/>
            <a:ext cx="0" cy="19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143000" y="5182852"/>
            <a:ext cx="0" cy="83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43000" y="601980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286000" y="6019800"/>
            <a:ext cx="0" cy="20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745614" y="5855321"/>
            <a:ext cx="0" cy="692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2514600" y="6547784"/>
            <a:ext cx="231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05600" y="22098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705600" y="2590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14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781800" y="32766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781800" y="3657600"/>
            <a:ext cx="4530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237086" y="3657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048500" y="6306786"/>
            <a:ext cx="0" cy="107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048500" y="6306786"/>
            <a:ext cx="825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874337" y="6119578"/>
            <a:ext cx="0" cy="18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3" idx="2"/>
          </p:cNvCxnSpPr>
          <p:nvPr/>
        </p:nvCxnSpPr>
        <p:spPr>
          <a:xfrm flipV="1">
            <a:off x="3456050" y="5855321"/>
            <a:ext cx="1" cy="34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114800" y="5234890"/>
            <a:ext cx="0" cy="420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234811" y="5282187"/>
            <a:ext cx="103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S</a:t>
            </a:r>
            <a:r>
              <a:rPr lang="en-US" sz="3200" dirty="0" smtClean="0">
                <a:solidFill>
                  <a:srgbClr val="002060"/>
                </a:solidFill>
              </a:rPr>
              <a:t>cale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061083" y="838200"/>
            <a:ext cx="1511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Total 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Capture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1" name="Slide Number Placeholder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724400" y="5191581"/>
            <a:ext cx="1" cy="346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87186" y="5995132"/>
            <a:ext cx="0" cy="20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387186" y="5999282"/>
            <a:ext cx="2144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724400" y="5537812"/>
            <a:ext cx="2144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68181" y="5191581"/>
            <a:ext cx="1137" cy="346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6400" dirty="0" smtClean="0"/>
                  <a:t>Measured inputs: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𝐧𝐨𝐰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𝐛𝐤𝐠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CO</a:t>
                </a:r>
                <a:r>
                  <a:rPr lang="en-US" b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concentration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𝐧𝐨𝐰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𝐛𝐤𝐠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CO concentration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𝐏𝐌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𝐧𝐨𝐰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𝐏𝐌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𝐛𝐤𝐠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PM concentration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𝐏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𝐏𝐚</m:t>
                    </m:r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                          </a:t>
                </a:r>
                <a:r>
                  <a:rPr lang="en-US" b="1" dirty="0" smtClean="0">
                    <a:solidFill>
                      <a:srgbClr val="C00000"/>
                    </a:solidFill>
                    <a:ea typeface="Cambria Math"/>
                  </a:rPr>
                  <a:t>Duct pressure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𝐓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𝐊</m:t>
                        </m:r>
                      </m:e>
                    </m:d>
                  </m:oMath>
                </a14:m>
                <a:r>
                  <a:rPr lang="en-US" dirty="0" smtClean="0"/>
                  <a:t>                   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Duct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Temperature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𝐐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𝐦𝐢𝐧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 smtClean="0">
                    <a:solidFill>
                      <a:srgbClr val="C00000"/>
                    </a:solidFill>
                    <a:ea typeface="Cambria Math"/>
                  </a:rPr>
                  <a:t>                        </a:t>
                </a:r>
                <a:r>
                  <a:rPr lang="en-US" b="1" dirty="0" smtClean="0">
                    <a:solidFill>
                      <a:srgbClr val="C00000"/>
                    </a:solidFill>
                    <a:ea typeface="Cambria Math"/>
                  </a:rPr>
                  <a:t>Duct volumetric flow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𝐭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𝐦𝐢𝐧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                      Sample time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𝐏𝐌𝐟𝐫𝐚𝐜𝐂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𝐏𝐌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       Carbon fraction of PM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𝐟𝐮𝐞𝐥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𝐠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𝐟𝐮𝐞𝐥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𝐠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   Fuel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mass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𝐟𝐮𝐞𝐥𝐟𝐫𝐚𝐜𝐂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𝐟𝐮𝐞𝐥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     Carbon fraction of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fuel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𝐜𝐡𝐚𝐫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𝐟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𝐠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𝐜𝐡𝐚𝐫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𝐠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 Char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mass</a:t>
                </a:r>
                <a:endParaRPr lang="en-US" b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C00000"/>
                        </a:solidFill>
                        <a:latin typeface="Cambria Math"/>
                      </a:rPr>
                      <m:t>𝐜𝐡𝐚𝐫𝐟𝐫𝐚𝐜𝐂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𝐜𝐡𝐚𝐫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Carbon fraction of char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𝐌𝐂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𝐰𝐞𝐭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                       Moisture content (wet basis)</a:t>
                </a:r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638800"/>
              </a:xfrm>
              <a:blipFill rotWithShape="1">
                <a:blip r:embed="rId2"/>
                <a:stretch>
                  <a:fillRect l="-2593" t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533400" y="25146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3400" y="28956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32004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40386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96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4800600"/>
            <a:ext cx="495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5590"/>
            <a:ext cx="2667000" cy="406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21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9334" y="1905000"/>
                <a:ext cx="9144000" cy="4800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4700" dirty="0" smtClean="0"/>
                  <a:t>Uncertainties to consider: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𝐧𝐨𝐰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𝐛𝐤𝐠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CO</a:t>
                </a:r>
                <a:r>
                  <a:rPr lang="en-US" b="1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concentration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𝐧𝐨𝐰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𝐂𝐎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𝐛𝐤𝐠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𝐩𝐩𝐦</m:t>
                        </m:r>
                      </m:e>
                    </m:d>
                  </m:oMath>
                </a14:m>
                <a:r>
                  <a:rPr lang="en-US" dirty="0" smtClean="0"/>
                  <a:t>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CO concentration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𝐐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𝐦𝐢𝐧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 smtClean="0">
                    <a:solidFill>
                      <a:srgbClr val="C00000"/>
                    </a:solidFill>
                    <a:ea typeface="Cambria Math"/>
                  </a:rPr>
                  <a:t>                                               </a:t>
                </a:r>
                <a:r>
                  <a:rPr lang="en-US" b="1" dirty="0" smtClean="0">
                    <a:solidFill>
                      <a:srgbClr val="C00000"/>
                    </a:solidFill>
                    <a:ea typeface="Cambria Math"/>
                  </a:rPr>
                  <a:t>Duct volumetric flow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𝐟𝐮𝐞𝐥𝐟𝐫𝐚𝐜𝐂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𝐟𝐮𝐞𝐥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                 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Carbon </a:t>
                </a:r>
                <a:r>
                  <a:rPr lang="en-US" b="1" dirty="0">
                    <a:solidFill>
                      <a:srgbClr val="C00000"/>
                    </a:solidFill>
                  </a:rPr>
                  <a:t>fraction of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fuel</a:t>
                </a:r>
                <a:endParaRPr lang="en-US" b="1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𝐜𝐡𝐚𝐫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𝐟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𝐠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𝐜𝐡𝐚𝐫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𝐠</m:t>
                    </m:r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                     Char </a:t>
                </a:r>
                <a:r>
                  <a:rPr lang="en-US" b="1" dirty="0">
                    <a:solidFill>
                      <a:srgbClr val="C00000"/>
                    </a:solidFill>
                  </a:rPr>
                  <a:t>mass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solidFill>
                          <a:srgbClr val="C00000"/>
                        </a:solidFill>
                        <a:latin typeface="Cambria Math"/>
                      </a:rPr>
                      <m:t>𝐜𝐡𝐚𝐫𝐟𝐫𝐚𝐜𝐂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US" b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𝐜𝐡𝐚𝐫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                     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Carbon fraction of char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𝐌𝐂</m:t>
                        </m:r>
                      </m:e>
                      <m:sub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𝐰𝐞𝐭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                                              Moisture content (wet basis)</a:t>
                </a:r>
                <a:endParaRPr lang="en-US" b="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9334" y="1905000"/>
                <a:ext cx="9144000" cy="4800600"/>
              </a:xfrm>
              <a:blipFill rotWithShape="1">
                <a:blip r:embed="rId2"/>
                <a:stretch>
                  <a:fillRect l="-2400" t="-3558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52600" y="1143000"/>
            <a:ext cx="5338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the carbon doesn’t balance…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4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100% CO</a:t>
            </a:r>
            <a:r>
              <a:rPr lang="en-US" baseline="-25000" dirty="0" smtClean="0"/>
              <a:t>2</a:t>
            </a:r>
            <a:r>
              <a:rPr lang="en-US" dirty="0" smtClean="0"/>
              <a:t> Injection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5" r="25871" b="45192"/>
          <a:stretch/>
        </p:blipFill>
        <p:spPr>
          <a:xfrm>
            <a:off x="304800" y="1600200"/>
            <a:ext cx="8399388" cy="47334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Total Capture Hood Carbon Balance for Quality Assurance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5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Partial Capture Carbon Balance</a:t>
            </a:r>
            <a:br>
              <a:rPr lang="en-US" dirty="0" smtClean="0"/>
            </a:br>
            <a:r>
              <a:rPr lang="en-US" dirty="0" smtClean="0"/>
              <a:t>Emission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9" t="10763" r="3030" b="10686"/>
          <a:stretch/>
        </p:blipFill>
        <p:spPr>
          <a:xfrm>
            <a:off x="5334000" y="1536503"/>
            <a:ext cx="3058570" cy="452596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"/>
          <a:stretch/>
        </p:blipFill>
        <p:spPr bwMode="auto">
          <a:xfrm>
            <a:off x="1143000" y="2984303"/>
            <a:ext cx="415119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1059" r="6337" b="13377"/>
          <a:stretch/>
        </p:blipFill>
        <p:spPr>
          <a:xfrm>
            <a:off x="1825309" y="5041703"/>
            <a:ext cx="1710814" cy="92914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438400" y="4192988"/>
            <a:ext cx="484632" cy="768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6286" y="1752600"/>
                <a:ext cx="3166251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EF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kg</m:t>
                              </m:r>
                            </m:den>
                          </m:f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pollutant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fuel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86" y="1752600"/>
                <a:ext cx="3166251" cy="9142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Capture Carbon Balance</a:t>
            </a:r>
            <a:br>
              <a:rPr lang="en-US" dirty="0" smtClean="0"/>
            </a:br>
            <a:r>
              <a:rPr lang="en-US" dirty="0" smtClean="0"/>
              <a:t>Total Emissions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6" y="3291222"/>
            <a:ext cx="1232105" cy="1232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00200"/>
            <a:ext cx="1986099" cy="1691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426" y="2582502"/>
                <a:ext cx="6239785" cy="1188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</a:rPr>
                        <m:t>CO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g</m:t>
                          </m:r>
                        </m:e>
                      </m:d>
                      <m:r>
                        <a:rPr lang="en-US" sz="32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EF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CO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CO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kg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fuel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fuel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  <a:ea typeface="Cambria Math"/>
                            </a:rPr>
                            <m:t>dry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/>
                          <a:ea typeface="Cambria Math"/>
                        </a:rPr>
                        <m:t>kg</m:t>
                      </m:r>
                      <m:r>
                        <a:rPr lang="en-US" sz="3200" b="0" i="0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6" y="2582502"/>
                <a:ext cx="6239785" cy="1188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4800" y="5126181"/>
            <a:ext cx="800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Calculate total emissions without collecting the total emissions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5565774" y="2560773"/>
            <a:ext cx="334962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weigh              fuel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92700" y="2850749"/>
            <a:ext cx="12224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carbon</a:t>
            </a:r>
          </a:p>
          <a:p>
            <a:r>
              <a:rPr lang="en-US" dirty="0" smtClean="0"/>
              <a:t>    fraction        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1051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Partial Capture Carbon 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259" y="1037423"/>
                <a:ext cx="1736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 [</m:t>
                      </m:r>
                      <m:r>
                        <a:rPr lang="en-US" sz="2400" b="1" i="0" smtClean="0">
                          <a:latin typeface="Cambria Math"/>
                        </a:rPr>
                        <m:t>𝐩𝐩𝐦</m:t>
                      </m:r>
                      <m:r>
                        <a:rPr lang="en-US" sz="2400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59" y="1037423"/>
                <a:ext cx="1736309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0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6259" y="2101048"/>
                <a:ext cx="1569917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59" y="2101048"/>
                <a:ext cx="1569917" cy="7277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5095" y="1045374"/>
                <a:ext cx="1588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𝐂𝐎</m:t>
                      </m:r>
                      <m:r>
                        <a:rPr lang="en-US" sz="2400" b="1" i="0" smtClean="0">
                          <a:latin typeface="Cambria Math"/>
                        </a:rPr>
                        <m:t> [</m:t>
                      </m:r>
                      <m:r>
                        <a:rPr lang="en-US" sz="2400" b="1" i="0" smtClean="0">
                          <a:latin typeface="Cambria Math"/>
                        </a:rPr>
                        <m:t>𝐩𝐩𝐦</m:t>
                      </m:r>
                      <m:r>
                        <a:rPr lang="en-US" sz="2400" b="1" i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95" y="1045374"/>
                <a:ext cx="1588897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5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8255" y="2103701"/>
                <a:ext cx="1422505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𝐂𝐎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55" y="2103701"/>
                <a:ext cx="1422505" cy="7277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6589" y="1601687"/>
            <a:ext cx="2733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Ideal gas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98032" y="2142393"/>
                <a:ext cx="1233094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PM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 smtClean="0">
                                    <a:latin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sz="2400" b="1" i="0" smtClean="0"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32" y="2142393"/>
                <a:ext cx="1233094" cy="642355"/>
              </a:xfrm>
              <a:prstGeom prst="rect">
                <a:avLst/>
              </a:prstGeom>
              <a:blipFill rotWithShape="1">
                <a:blip r:embed="rId7"/>
                <a:stretch>
                  <a:fillRect l="-7389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717193" y="1504343"/>
            <a:ext cx="161184" cy="564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28406" y="1507039"/>
            <a:ext cx="161184" cy="564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6261" y="3481307"/>
                <a:ext cx="1561581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 smtClean="0"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1" y="3481307"/>
                <a:ext cx="1561581" cy="7277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80374" y="3478029"/>
                <a:ext cx="1441677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 smtClean="0"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74" y="3478029"/>
                <a:ext cx="1441677" cy="7277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47014" y="5427846"/>
                <a:ext cx="1137171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014" y="5427846"/>
                <a:ext cx="1137171" cy="72776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 rot="2700000" flipH="1">
            <a:off x="3646540" y="4296971"/>
            <a:ext cx="178623" cy="105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9497" y="3040009"/>
            <a:ext cx="22981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molecular 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69113" y="3500284"/>
                <a:ext cx="1484958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  <a:ea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13" y="3500284"/>
                <a:ext cx="1484958" cy="7277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/>
          <p:cNvSpPr/>
          <p:nvPr/>
        </p:nvSpPr>
        <p:spPr>
          <a:xfrm>
            <a:off x="680710" y="2939536"/>
            <a:ext cx="161184" cy="564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2562802" y="2914010"/>
            <a:ext cx="161184" cy="564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4111592" y="2954603"/>
            <a:ext cx="161184" cy="5640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-5400000">
            <a:off x="4895890" y="4747996"/>
            <a:ext cx="170046" cy="20874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9580" y="5267735"/>
                <a:ext cx="1550937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𝐟𝐮𝐞𝐥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𝐤𝐠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80" y="5267735"/>
                <a:ext cx="1550937" cy="9142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28287" y="3303102"/>
                <a:ext cx="1557349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24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87" y="3303102"/>
                <a:ext cx="1557349" cy="914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80913" y="3321145"/>
                <a:ext cx="1677254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24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13" y="3321145"/>
                <a:ext cx="1677254" cy="9142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08497" y="3255005"/>
                <a:ext cx="1600631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24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97" y="3255005"/>
                <a:ext cx="1600631" cy="91422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689512" y="1680728"/>
                <a:ext cx="1034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512" y="1680728"/>
                <a:ext cx="1034899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25473" y="1680728"/>
                <a:ext cx="11823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73" y="1680728"/>
                <a:ext cx="1182311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29916" y="1680728"/>
                <a:ext cx="1094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916" y="1680728"/>
                <a:ext cx="1094210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own Arrow 33"/>
          <p:cNvSpPr/>
          <p:nvPr/>
        </p:nvSpPr>
        <p:spPr>
          <a:xfrm rot="18900000">
            <a:off x="1666865" y="4216381"/>
            <a:ext cx="178623" cy="105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flipH="1">
            <a:off x="2674892" y="4235370"/>
            <a:ext cx="178623" cy="105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98631" y="5876752"/>
            <a:ext cx="122240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carbon</a:t>
            </a:r>
          </a:p>
          <a:p>
            <a:r>
              <a:rPr lang="en-US" dirty="0" smtClean="0"/>
              <a:t>    fraction          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 rot="10800000" flipH="1">
            <a:off x="7117651" y="4379236"/>
            <a:ext cx="178623" cy="888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 rot="8820000">
            <a:off x="6296999" y="4274298"/>
            <a:ext cx="178623" cy="105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2780000" flipH="1">
            <a:off x="7896325" y="4235370"/>
            <a:ext cx="178623" cy="105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 rot="10800000" flipH="1">
            <a:off x="6024646" y="2285415"/>
            <a:ext cx="178623" cy="888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0800000" flipH="1">
            <a:off x="7145086" y="2266840"/>
            <a:ext cx="178623" cy="888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 rot="10800000" flipH="1">
            <a:off x="8387709" y="2285415"/>
            <a:ext cx="178623" cy="8884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Balance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EPA Reference Method for vehicle emission factors</a:t>
            </a:r>
          </a:p>
          <a:p>
            <a:r>
              <a:rPr lang="en-US" dirty="0" smtClean="0"/>
              <a:t>EPA alternate method for stack sampling </a:t>
            </a:r>
          </a:p>
          <a:p>
            <a:r>
              <a:rPr lang="en-US" dirty="0" smtClean="0"/>
              <a:t>Open biomass</a:t>
            </a:r>
          </a:p>
          <a:p>
            <a:r>
              <a:rPr lang="en-US" dirty="0" smtClean="0"/>
              <a:t>Brick Kilns</a:t>
            </a:r>
          </a:p>
          <a:p>
            <a:r>
              <a:rPr lang="en-US" dirty="0" smtClean="0"/>
              <a:t>Cookstoves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/>
          <p:cNvSpPr/>
          <p:nvPr/>
        </p:nvSpPr>
        <p:spPr>
          <a:xfrm>
            <a:off x="228599" y="3620444"/>
            <a:ext cx="1010669" cy="3037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ounded Rectangle 166"/>
          <p:cNvSpPr/>
          <p:nvPr/>
        </p:nvSpPr>
        <p:spPr>
          <a:xfrm>
            <a:off x="3493991" y="3505706"/>
            <a:ext cx="1320263" cy="24623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09" y="7540"/>
            <a:ext cx="8229600" cy="906860"/>
          </a:xfrm>
        </p:spPr>
        <p:txBody>
          <a:bodyPr>
            <a:normAutofit/>
          </a:bodyPr>
          <a:lstStyle/>
          <a:p>
            <a:r>
              <a:rPr lang="en-US" dirty="0" smtClean="0"/>
              <a:t>Partial Capture Carbon 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795" y="824323"/>
                <a:ext cx="3199274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5" y="824323"/>
                <a:ext cx="3199274" cy="2946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23" y="1525156"/>
                <a:ext cx="3250633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3" y="1525156"/>
                <a:ext cx="3250633" cy="737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1674" y="830180"/>
                <a:ext cx="2945999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74" y="830180"/>
                <a:ext cx="2945999" cy="2946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51674" y="1510927"/>
                <a:ext cx="3043975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74" y="1510927"/>
                <a:ext cx="3043975" cy="737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09282" y="1673759"/>
                <a:ext cx="2782300" cy="40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82" y="1673759"/>
                <a:ext cx="2782300" cy="4099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49995" y="1118955"/>
            <a:ext cx="0" cy="27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995" y="1396639"/>
            <a:ext cx="770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0400" y="139663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26595" y="1118955"/>
            <a:ext cx="0" cy="20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26595" y="1320439"/>
            <a:ext cx="650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76709" y="132043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269" y="2079449"/>
            <a:ext cx="0" cy="3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7269" y="245914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39269" y="245914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9647" y="2082096"/>
            <a:ext cx="0" cy="303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89647" y="2385592"/>
            <a:ext cx="530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20305" y="238559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18191" y="1988826"/>
            <a:ext cx="0" cy="259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08126" y="2248629"/>
            <a:ext cx="624694" cy="1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2820" y="2269297"/>
            <a:ext cx="0" cy="31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248" y="2642412"/>
                <a:ext cx="2768713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" y="2642412"/>
                <a:ext cx="2768713" cy="6690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04845" y="3944187"/>
                <a:ext cx="3108864" cy="411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45" y="3944187"/>
                <a:ext cx="3108864" cy="411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9865" y="2595927"/>
                <a:ext cx="3581400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865" y="2595927"/>
                <a:ext cx="3581400" cy="6690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43610" y="2560070"/>
                <a:ext cx="3047990" cy="50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>
                          <a:latin typeface="Cambria Math"/>
                          <a:ea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𝐏𝐌𝐟𝐫𝐚𝐜𝐂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𝐏𝐌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10" y="2560070"/>
                <a:ext cx="3047990" cy="50327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477269" y="3160433"/>
            <a:ext cx="0" cy="199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7268" y="3359977"/>
            <a:ext cx="6380732" cy="126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58000" y="3505706"/>
            <a:ext cx="0" cy="43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93991" y="3153991"/>
            <a:ext cx="1" cy="163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493992" y="3317010"/>
            <a:ext cx="4206440" cy="8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00432" y="3402944"/>
            <a:ext cx="0" cy="561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7000" y="3022203"/>
            <a:ext cx="0" cy="21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477000" y="3239952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0" y="3239952"/>
            <a:ext cx="0" cy="76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64413" y="4741109"/>
                <a:ext cx="2989728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𝐟𝐮𝐞𝐥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𝐤</m:t>
                              </m:r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𝐟𝐮𝐞𝐥𝐟𝐫𝐚𝐜𝐂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𝐟𝐮𝐞𝐥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𝟏𝟎𝟎𝟎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𝐤𝐠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13" y="4741109"/>
                <a:ext cx="2989728" cy="73654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942059" y="3595890"/>
                <a:ext cx="1765227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>
                              <a:latin typeface="Cambria Math"/>
                            </a:rPr>
                            <m:t>𝐟𝐮𝐞𝐥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𝐤𝐠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59" y="3595890"/>
                <a:ext cx="1765227" cy="7365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961233" y="4386653"/>
                <a:ext cx="1706043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1200" b="1" i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>
                              <a:latin typeface="Cambria Math"/>
                            </a:rPr>
                            <m:t>𝐂𝐎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>
                              <a:latin typeface="Cambria Math"/>
                            </a:rPr>
                            <m:t>𝐟𝐮𝐞𝐥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𝐤𝐠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4386653"/>
                <a:ext cx="1706043" cy="73654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61232" y="5251332"/>
                <a:ext cx="1726883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>
                              <a:latin typeface="Cambria Math"/>
                            </a:rPr>
                            <m:t>𝐟𝐮𝐞𝐥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𝐤𝐠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2" y="5251332"/>
                <a:ext cx="1726883" cy="73654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41"/>
          <p:cNvSpPr/>
          <p:nvPr/>
        </p:nvSpPr>
        <p:spPr>
          <a:xfrm>
            <a:off x="6760982" y="5729296"/>
            <a:ext cx="2359396" cy="10653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93157" y="5968029"/>
                <a:ext cx="4882584" cy="780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𝐰𝐞𝐭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𝐌𝐂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𝐰𝐞𝐭</m:t>
                              </m:r>
                            </m:sub>
                          </m:sSub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𝐜𝐡𝐚𝐫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𝐠</m:t>
                      </m:r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]∙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𝐜𝐡𝐚𝐫𝐟𝐫𝐚𝐜𝐂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𝐜𝐡𝐚𝐫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𝐟𝐮𝐞𝐥𝐟𝐫𝐚𝐜𝐂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𝐟𝐮𝐞𝐥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157" y="5968029"/>
                <a:ext cx="4882584" cy="78021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39015" y="6380909"/>
                <a:ext cx="2352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𝐰𝐞𝐭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𝐢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015" y="6380909"/>
                <a:ext cx="2352567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46224" y="5867669"/>
                <a:ext cx="2245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𝐜𝐡𝐚𝐫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𝐠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𝐜𝐡𝐚𝐫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𝐜𝐡𝐚𝐫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𝐢</m:t>
                          </m:r>
                        </m:sub>
                      </m:sSub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𝐠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224" y="5867669"/>
                <a:ext cx="2245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6618191" y="6006168"/>
            <a:ext cx="0" cy="76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08126" y="6006168"/>
            <a:ext cx="276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89294" y="6564304"/>
            <a:ext cx="0" cy="18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02845" y="603742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dirty="0" smtClean="0">
                <a:solidFill>
                  <a:srgbClr val="002060"/>
                </a:solidFill>
              </a:rPr>
              <a:t>cale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96318" y="5522870"/>
                <a:ext cx="2299669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/>
                            </a:rPr>
                            <m:t>𝐏𝐌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8" y="5522870"/>
                <a:ext cx="2299669" cy="5032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37998" y="4784642"/>
                <a:ext cx="2257989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/>
                            </a:rPr>
                            <m:t>𝑪𝑶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98" y="4784642"/>
                <a:ext cx="2257989" cy="503279"/>
              </a:xfrm>
              <a:prstGeom prst="rect">
                <a:avLst/>
              </a:prstGeom>
              <a:blipFill rotWithShape="1"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15368" y="4077939"/>
                <a:ext cx="2427781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/>
                                </a:rPr>
                                <m:t>𝒈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/>
                            </a:rPr>
                            <m:t>𝐄𝐅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>
                              <a:latin typeface="Cambria Math"/>
                            </a:rPr>
                            <m:t>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8" y="4077939"/>
                <a:ext cx="2427781" cy="50327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6131265" y="4332438"/>
            <a:ext cx="0" cy="12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131265" y="4455399"/>
            <a:ext cx="1659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791030" y="4455399"/>
            <a:ext cx="0" cy="251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804845" y="5109383"/>
            <a:ext cx="138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26" idx="1"/>
          </p:cNvCxnSpPr>
          <p:nvPr/>
        </p:nvCxnSpPr>
        <p:spPr>
          <a:xfrm flipV="1">
            <a:off x="5804845" y="4149789"/>
            <a:ext cx="0" cy="1641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597212" y="5791200"/>
            <a:ext cx="207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597212" y="4958678"/>
            <a:ext cx="207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6" idx="1"/>
          </p:cNvCxnSpPr>
          <p:nvPr/>
        </p:nvCxnSpPr>
        <p:spPr>
          <a:xfrm flipH="1" flipV="1">
            <a:off x="5667276" y="4149788"/>
            <a:ext cx="1375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73661" y="6758775"/>
            <a:ext cx="17445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675741" y="6519408"/>
            <a:ext cx="1704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675741" y="6519410"/>
            <a:ext cx="0" cy="26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124200" y="6796875"/>
            <a:ext cx="3552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143044" y="6519410"/>
            <a:ext cx="0" cy="27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646152" y="3944187"/>
            <a:ext cx="23443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4000" y="4707038"/>
            <a:ext cx="24664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1659" y="5530094"/>
            <a:ext cx="2558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646152" y="3964164"/>
            <a:ext cx="0" cy="251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524000" y="4707038"/>
            <a:ext cx="0" cy="251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431659" y="5530094"/>
            <a:ext cx="9945" cy="199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281485" y="6144668"/>
            <a:ext cx="0" cy="77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281485" y="6144668"/>
            <a:ext cx="8615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143044" y="4329578"/>
            <a:ext cx="0" cy="182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943149" y="4338116"/>
            <a:ext cx="207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916567" y="5061009"/>
            <a:ext cx="207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2912120" y="5791200"/>
            <a:ext cx="2076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10220" y="1988826"/>
            <a:ext cx="1066780" cy="32625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40341" y="2083743"/>
            <a:ext cx="4460314" cy="15768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574688" y="2043270"/>
            <a:ext cx="1325967" cy="23506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499214" y="48356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Emission </a:t>
            </a:r>
          </a:p>
          <a:p>
            <a:r>
              <a:rPr lang="en-US" b="1" dirty="0" smtClean="0"/>
              <a:t>Factors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57493" y="5968029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/>
              <a:t>Total</a:t>
            </a:r>
          </a:p>
          <a:p>
            <a:r>
              <a:rPr lang="en-US" b="1" dirty="0" smtClean="0"/>
              <a:t>Emissions</a:t>
            </a:r>
            <a:r>
              <a:rPr lang="en-US" dirty="0" smtClean="0"/>
              <a:t> </a:t>
            </a:r>
          </a:p>
        </p:txBody>
      </p:sp>
      <p:sp>
        <p:nvSpPr>
          <p:cNvPr id="172" name="Slide Number Placeholder 1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" y="213518"/>
            <a:ext cx="8554509" cy="64158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Capture Carbon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alculate emission factors with small sample probe</a:t>
            </a:r>
          </a:p>
          <a:p>
            <a:pPr lvl="1"/>
            <a:r>
              <a:rPr lang="en-US" dirty="0" smtClean="0"/>
              <a:t>Calculate total emissions without collecting total emissions</a:t>
            </a:r>
          </a:p>
          <a:p>
            <a:pPr lvl="1"/>
            <a:r>
              <a:rPr lang="en-US" dirty="0" smtClean="0"/>
              <a:t>No flow measurement required – more appropriate if uncertain flows</a:t>
            </a:r>
          </a:p>
          <a:p>
            <a:pPr lvl="1"/>
            <a:r>
              <a:rPr lang="en-US" dirty="0" smtClean="0"/>
              <a:t>Unaffected by dilution</a:t>
            </a:r>
          </a:p>
          <a:p>
            <a:pPr lvl="1"/>
            <a:r>
              <a:rPr lang="en-US" dirty="0" smtClean="0"/>
              <a:t>Allows field measurements with portable, cheap equipment</a:t>
            </a:r>
          </a:p>
          <a:p>
            <a:pPr lvl="1"/>
            <a:r>
              <a:rPr lang="en-US" dirty="0" smtClean="0"/>
              <a:t>Opens a new frontier of emission sampling</a:t>
            </a:r>
          </a:p>
          <a:p>
            <a:pPr lvl="1"/>
            <a:r>
              <a:rPr lang="en-US" dirty="0" smtClean="0"/>
              <a:t>Makes emission sampling accessible to more people 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good understanding of the fuel, such as the carbon fraction.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3952"/>
            <a:ext cx="8670705" cy="512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/>
              <a:t>T</a:t>
            </a:r>
            <a:r>
              <a:rPr lang="en-US" dirty="0" smtClean="0"/>
              <a:t>ests: Total Capture or Partial Capture?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86712" y="4568883"/>
                <a:ext cx="3467100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𝐄𝐅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b="1" i="0" smtClean="0">
                                  <a:latin typeface="Cambria Math"/>
                                </a:rPr>
                                <m:t>𝐤𝐠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𝐟𝐮𝐞𝐥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𝐤𝐠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12" y="4568883"/>
                <a:ext cx="3467100" cy="7087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2099" y="5175780"/>
            <a:ext cx="340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Measure flow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3315917"/>
            <a:ext cx="340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Measure flow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Measure fuel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1384" y="4572000"/>
                <a:ext cx="2501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𝐜𝐨𝐧𝐜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𝐟𝐥𝐨𝐰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𝐭𝐢𝐦𝐞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84" y="4572000"/>
                <a:ext cx="25010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61927" y="2435940"/>
                <a:ext cx="2137636" cy="862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pollutant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fuel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7" y="2435940"/>
                <a:ext cx="2137636" cy="862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86710" y="3298805"/>
            <a:ext cx="343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Measure emissions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Know fuel carbon fraction.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37193" y="2404097"/>
                <a:ext cx="2688044" cy="89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pollutant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g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fuel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kg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0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93" y="2404097"/>
                <a:ext cx="2688044" cy="8999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448300" y="5280085"/>
            <a:ext cx="340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Measure fuel</a:t>
            </a:r>
          </a:p>
        </p:txBody>
      </p:sp>
      <p:sp>
        <p:nvSpPr>
          <p:cNvPr id="3" name="Up Arrow 2"/>
          <p:cNvSpPr/>
          <p:nvPr/>
        </p:nvSpPr>
        <p:spPr>
          <a:xfrm>
            <a:off x="4782389" y="3425961"/>
            <a:ext cx="484632" cy="1497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flipV="1">
            <a:off x="8425237" y="3258050"/>
            <a:ext cx="484632" cy="14972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carbon balance is useful in the lab </a:t>
            </a:r>
          </a:p>
          <a:p>
            <a:pPr lvl="1"/>
            <a:r>
              <a:rPr lang="en-US" dirty="0" smtClean="0"/>
              <a:t>to measure real time fuel consumption, firepower, and emission factors</a:t>
            </a:r>
          </a:p>
          <a:p>
            <a:pPr lvl="1"/>
            <a:r>
              <a:rPr lang="en-US" dirty="0" smtClean="0"/>
              <a:t>Check total capture emission measurements</a:t>
            </a:r>
          </a:p>
          <a:p>
            <a:pPr lvl="1"/>
            <a:r>
              <a:rPr lang="en-US" dirty="0" smtClean="0"/>
              <a:t>Calculate total emissions</a:t>
            </a:r>
          </a:p>
          <a:p>
            <a:r>
              <a:rPr lang="en-US" dirty="0" smtClean="0"/>
              <a:t>The carbon balance allows field measurements of emission factors and total emissions with portable equipment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Jetter</a:t>
            </a:r>
            <a:r>
              <a:rPr lang="en-US" dirty="0" smtClean="0"/>
              <a:t>, US EPA</a:t>
            </a:r>
          </a:p>
          <a:p>
            <a:r>
              <a:rPr lang="en-US" dirty="0" smtClean="0"/>
              <a:t>Tami Bond, Cheryl </a:t>
            </a:r>
            <a:r>
              <a:rPr lang="en-US" dirty="0" err="1" smtClean="0"/>
              <a:t>Weyant</a:t>
            </a:r>
            <a:r>
              <a:rPr lang="en-US" dirty="0" smtClean="0"/>
              <a:t>, University of </a:t>
            </a:r>
            <a:r>
              <a:rPr lang="en-US" dirty="0" err="1" smtClean="0"/>
              <a:t>lllinois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Balance for Cookstoves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Smith, K.R. et. al., 1993. Greenhouse gases from biomass and fossil fuel stoves in developing countries: A Manila Pilot Study. Chemosphere:  </a:t>
            </a:r>
            <a:r>
              <a:rPr lang="en-US" sz="1600" dirty="0" smtClean="0">
                <a:hlinkClick r:id="rId2"/>
              </a:rPr>
              <a:t>http://ehs.sph.berkeley.edu/krsmith/publications/Chemo-03.pdf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Zhang, J. et. al., 1999. Greenhouse gases and other airborne pollutants from household stoves in China: A database for emission factors. Atmospheric Environment: </a:t>
            </a:r>
            <a:r>
              <a:rPr lang="en-US" sz="1600" dirty="0" smtClean="0">
                <a:hlinkClick r:id="rId2"/>
              </a:rPr>
              <a:t>http://ehs.sph.berkeley.edu/krsmith/publications/00_zhang_1.pdf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US EPA, 2000. Greenhouse gases from small scale combustion devices in developing countries: 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://ehs.sph.berkeley.edu/krsmith/publications/00_smith_3.pdf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Bertschi</a:t>
            </a:r>
            <a:r>
              <a:rPr lang="en-US" sz="1600" dirty="0" smtClean="0"/>
              <a:t> I.T. et. al.,2003. Trace gas emissions from the production and use of domestic biofuels in Zambia measured by open-path Fourier transform infrared spectroscopy. Journal of Geophysical Research-Atmospheres.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Roden</a:t>
            </a:r>
            <a:r>
              <a:rPr lang="en-US" sz="1600" dirty="0" smtClean="0"/>
              <a:t>, C., Bond, T., 2006. Emission Factors and Real-Time Optical Properties Emitted from Traditional Wood Burning Cookstoves. Environmental Science and Technology.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Roden</a:t>
            </a:r>
            <a:r>
              <a:rPr lang="en-US" sz="1600" dirty="0"/>
              <a:t>, C. et. al., 2009. Laboratory and field investigations of particulate and carbon monoxide emissions from traditional and improved cookstoves. Atmospheric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Chen, Y. et. al., 2012. Characterizing biofuel combustion with patterns of real-time emission data (</a:t>
            </a:r>
            <a:r>
              <a:rPr lang="en-US" sz="1600" dirty="0" err="1" smtClean="0"/>
              <a:t>PaRTED</a:t>
            </a:r>
            <a:r>
              <a:rPr lang="en-US" sz="1600" dirty="0" smtClean="0"/>
              <a:t>). Environmental Science and Technology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83" y="272534"/>
            <a:ext cx="8229600" cy="1283732"/>
          </a:xfrm>
        </p:spPr>
        <p:txBody>
          <a:bodyPr>
            <a:noAutofit/>
          </a:bodyPr>
          <a:lstStyle/>
          <a:p>
            <a:r>
              <a:rPr lang="en-US" sz="4000" dirty="0" smtClean="0"/>
              <a:t>Carbon Balance Method Definition:</a:t>
            </a:r>
            <a:br>
              <a:rPr lang="en-US" sz="4000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59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243" y="15823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/>
              <a:t>Carbon Mass Balance Equation</a:t>
            </a:r>
            <a:endParaRPr lang="en-US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514600"/>
            <a:ext cx="8055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</a:t>
            </a:r>
            <a:r>
              <a:rPr lang="en-US" sz="3200" dirty="0" err="1" smtClean="0"/>
              <a:t>C</a:t>
            </a:r>
            <a:r>
              <a:rPr lang="en-US" sz="3200" baseline="-25000" dirty="0" err="1" smtClean="0"/>
              <a:t>fuel</a:t>
            </a:r>
            <a:r>
              <a:rPr lang="en-US" sz="3200" dirty="0" smtClean="0"/>
              <a:t> – </a:t>
            </a:r>
            <a:r>
              <a:rPr lang="en-US" sz="3200" dirty="0" err="1" smtClean="0"/>
              <a:t>C</a:t>
            </a:r>
            <a:r>
              <a:rPr lang="en-US" sz="3200" baseline="-25000" dirty="0" err="1" smtClean="0"/>
              <a:t>char</a:t>
            </a:r>
            <a:r>
              <a:rPr lang="en-US" sz="3200" dirty="0" smtClean="0"/>
              <a:t> = C</a:t>
            </a:r>
            <a:r>
              <a:rPr lang="en-US" sz="3200" baseline="-25000" dirty="0" smtClean="0"/>
              <a:t>CO2</a:t>
            </a:r>
            <a:r>
              <a:rPr lang="en-US" sz="3200" dirty="0" smtClean="0"/>
              <a:t> + C</a:t>
            </a:r>
            <a:r>
              <a:rPr lang="en-US" sz="3200" baseline="-25000" dirty="0" smtClean="0"/>
              <a:t>CO</a:t>
            </a:r>
            <a:r>
              <a:rPr lang="en-US" sz="3200" dirty="0" smtClean="0"/>
              <a:t> + C</a:t>
            </a:r>
            <a:r>
              <a:rPr lang="en-US" sz="3200" baseline="-25000" dirty="0" smtClean="0"/>
              <a:t>THC</a:t>
            </a:r>
            <a:r>
              <a:rPr lang="en-US" sz="3200" dirty="0" smtClean="0"/>
              <a:t> + C</a:t>
            </a:r>
            <a:r>
              <a:rPr lang="en-US" sz="3200" baseline="-25000" dirty="0" smtClean="0"/>
              <a:t>PM</a:t>
            </a:r>
            <a:endParaRPr lang="en-US" sz="3200" dirty="0" smtClean="0"/>
          </a:p>
          <a:p>
            <a:endParaRPr lang="en-US" sz="2800" dirty="0" smtClean="0"/>
          </a:p>
          <a:p>
            <a:r>
              <a:rPr lang="en-US" sz="2800" dirty="0" smtClean="0"/>
              <a:t>Where: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fuel</a:t>
            </a:r>
            <a:r>
              <a:rPr lang="en-US" sz="2800" dirty="0" smtClean="0"/>
              <a:t>     mass of carbon in fuel (g)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char</a:t>
            </a:r>
            <a:r>
              <a:rPr lang="en-US" sz="2800" dirty="0" smtClean="0"/>
              <a:t>     mass of carbon in remaining char (g)</a:t>
            </a:r>
          </a:p>
          <a:p>
            <a:r>
              <a:rPr lang="en-US" sz="2800" dirty="0" smtClean="0"/>
              <a:t>	C</a:t>
            </a:r>
            <a:r>
              <a:rPr lang="en-US" sz="2800" baseline="-25000" dirty="0" smtClean="0"/>
              <a:t>CO2</a:t>
            </a:r>
            <a:r>
              <a:rPr lang="en-US" sz="2800" dirty="0" smtClean="0"/>
              <a:t>     mass of carbon in carbon dioxide (g)</a:t>
            </a:r>
          </a:p>
          <a:p>
            <a:r>
              <a:rPr lang="en-US" sz="2800" dirty="0" smtClean="0"/>
              <a:t>	C</a:t>
            </a:r>
            <a:r>
              <a:rPr lang="en-US" sz="2800" baseline="-25000" dirty="0" smtClean="0"/>
              <a:t>CO</a:t>
            </a:r>
            <a:r>
              <a:rPr lang="en-US" sz="2800" dirty="0" smtClean="0"/>
              <a:t>      mass of carbon in carbon monoxide (g)</a:t>
            </a:r>
          </a:p>
          <a:p>
            <a:r>
              <a:rPr lang="en-US" sz="2800" dirty="0" smtClean="0"/>
              <a:t>	C</a:t>
            </a:r>
            <a:r>
              <a:rPr lang="en-US" sz="2800" baseline="-25000" dirty="0" smtClean="0"/>
              <a:t>THC</a:t>
            </a:r>
            <a:r>
              <a:rPr lang="en-US" sz="2800" dirty="0" smtClean="0"/>
              <a:t>     mass of carbon in total hydrocarbons (g)</a:t>
            </a:r>
          </a:p>
          <a:p>
            <a:r>
              <a:rPr lang="en-US" sz="2800" dirty="0" smtClean="0"/>
              <a:t>	C</a:t>
            </a:r>
            <a:r>
              <a:rPr lang="en-US" sz="2800" baseline="-25000" dirty="0" smtClean="0"/>
              <a:t>PM</a:t>
            </a:r>
            <a:r>
              <a:rPr lang="en-US" sz="2800" dirty="0" smtClean="0"/>
              <a:t>      mass of carbon in particulate matter (g)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8143" y="76889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</a:t>
            </a:r>
          </a:p>
          <a:p>
            <a:r>
              <a:rPr lang="en-US" sz="2400" dirty="0" smtClean="0"/>
              <a:t>Balance the carbon in the emissions with the carbon in the fuel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3786" y="914398"/>
            <a:ext cx="26063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Carbon </a:t>
            </a:r>
          </a:p>
          <a:p>
            <a:pPr algn="ctr"/>
            <a:r>
              <a:rPr lang="en-US" sz="3200" dirty="0" smtClean="0"/>
              <a:t>Consumed</a:t>
            </a:r>
            <a:endParaRPr lang="en-US" sz="2800" dirty="0" smtClean="0"/>
          </a:p>
          <a:p>
            <a:pPr algn="ctr"/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66208"/>
            <a:ext cx="794371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6159" y="-439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Carbon Mass Balance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914395"/>
            <a:ext cx="26063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Carbon </a:t>
            </a:r>
          </a:p>
          <a:p>
            <a:pPr algn="ctr"/>
            <a:r>
              <a:rPr lang="en-US" sz="3200" dirty="0" smtClean="0"/>
              <a:t>Emitted</a:t>
            </a:r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22832" y="5764929"/>
            <a:ext cx="80506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</a:t>
            </a:r>
            <a:r>
              <a:rPr lang="en-US" sz="3600" baseline="-25000" dirty="0" err="1" smtClean="0"/>
              <a:t>fuel</a:t>
            </a:r>
            <a:r>
              <a:rPr lang="en-US" sz="3600" dirty="0" smtClean="0"/>
              <a:t> –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char</a:t>
            </a:r>
            <a:r>
              <a:rPr lang="en-US" sz="3600" dirty="0" smtClean="0"/>
              <a:t>        =      C</a:t>
            </a:r>
            <a:r>
              <a:rPr lang="en-US" sz="3600" baseline="-25000" dirty="0" smtClean="0"/>
              <a:t>CO2</a:t>
            </a:r>
            <a:r>
              <a:rPr lang="en-US" sz="3600" dirty="0" smtClean="0"/>
              <a:t> + C</a:t>
            </a:r>
            <a:r>
              <a:rPr lang="en-US" sz="3600" baseline="-25000" dirty="0" smtClean="0"/>
              <a:t>CO</a:t>
            </a:r>
            <a:r>
              <a:rPr lang="en-US" sz="3600" dirty="0" smtClean="0"/>
              <a:t> + C</a:t>
            </a:r>
            <a:r>
              <a:rPr lang="en-US" sz="3600" baseline="-25000" dirty="0" smtClean="0"/>
              <a:t>THC</a:t>
            </a:r>
            <a:r>
              <a:rPr lang="en-US" sz="3600" dirty="0" smtClean="0"/>
              <a:t> + C</a:t>
            </a:r>
            <a:r>
              <a:rPr lang="en-US" sz="3600" baseline="-25000" dirty="0" smtClean="0"/>
              <a:t>PM</a:t>
            </a:r>
            <a:endParaRPr lang="en-US" sz="3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Uses of the Carbon Balance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Total Capture </a:t>
            </a:r>
            <a:r>
              <a:rPr lang="en-US" dirty="0"/>
              <a:t>H</a:t>
            </a:r>
            <a:r>
              <a:rPr lang="en-US" dirty="0" smtClean="0"/>
              <a:t>ood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real-time burn 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quality assurance check for the total capture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Alternate method to calculate total emissions</a:t>
            </a:r>
          </a:p>
          <a:p>
            <a:r>
              <a:rPr lang="en-US" dirty="0" smtClean="0"/>
              <a:t>Partial Capture Field Measurements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emission factors with limited equipment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Calculate total emissions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67" b="47703"/>
          <a:stretch/>
        </p:blipFill>
        <p:spPr>
          <a:xfrm>
            <a:off x="237286" y="940047"/>
            <a:ext cx="6460006" cy="445052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565" y="1371600"/>
            <a:ext cx="54102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Emission rate = conc x flow</a:t>
            </a:r>
            <a:endParaRPr lang="en-US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9" t="57523" r="46482" b="18254"/>
          <a:stretch/>
        </p:blipFill>
        <p:spPr>
          <a:xfrm>
            <a:off x="5111402" y="4563485"/>
            <a:ext cx="1133512" cy="2052272"/>
          </a:xfrm>
          <a:prstGeom prst="rect">
            <a:avLst/>
          </a:prstGeom>
          <a:ln w="635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1" y="0"/>
            <a:ext cx="8229600" cy="950283"/>
          </a:xfrm>
        </p:spPr>
        <p:txBody>
          <a:bodyPr>
            <a:noAutofit/>
          </a:bodyPr>
          <a:lstStyle/>
          <a:p>
            <a:r>
              <a:rPr lang="en-US" sz="3600" dirty="0" smtClean="0"/>
              <a:t>Total Capture Hood Carbon Balance</a:t>
            </a:r>
            <a:br>
              <a:rPr lang="en-US" sz="3600" dirty="0" smtClean="0"/>
            </a:br>
            <a:r>
              <a:rPr lang="en-US" sz="3600" dirty="0" smtClean="0"/>
              <a:t>for Real-Time Burn Rate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91" y="4041955"/>
            <a:ext cx="2113935" cy="104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1059" r="6337" b="13377"/>
          <a:stretch/>
        </p:blipFill>
        <p:spPr>
          <a:xfrm>
            <a:off x="6908907" y="3741693"/>
            <a:ext cx="1710814" cy="92914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126126" y="4074748"/>
            <a:ext cx="489204" cy="26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1814" y="3628045"/>
            <a:ext cx="4461386" cy="3057169"/>
          </a:xfrm>
          <a:prstGeom prst="rect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508770"/>
            <a:ext cx="407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can’t weigh the fuel every second but we can measure the emissions every second.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28601" y="1191800"/>
            <a:ext cx="8367541" cy="256457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28601" y="3886200"/>
            <a:ext cx="8458200" cy="2743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4356" y="1293912"/>
                <a:ext cx="4961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𝐜𝐨𝐧𝐜𝐞𝐧𝐭𝐫𝐚𝐭𝐢𝐨𝐧𝐬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: 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0" smtClean="0">
                          <a:latin typeface="Cambria Math"/>
                        </a:rPr>
                        <m:t>, </m:t>
                      </m:r>
                      <m:r>
                        <a:rPr lang="en-US" sz="2800" b="1" i="0" smtClean="0">
                          <a:latin typeface="Cambria Math"/>
                        </a:rPr>
                        <m:t>𝐂𝐎</m:t>
                      </m:r>
                      <m:r>
                        <a:rPr lang="en-US" sz="2800" b="1" i="0" smtClean="0">
                          <a:latin typeface="Cambria Math"/>
                        </a:rPr>
                        <m:t>, </m:t>
                      </m:r>
                      <m:r>
                        <a:rPr lang="en-US" sz="2800" b="1" i="0" smtClean="0">
                          <a:latin typeface="Cambria Math"/>
                        </a:rPr>
                        <m:t>𝐏𝐌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6" y="1293912"/>
                <a:ext cx="496199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3312" y="2731375"/>
                <a:ext cx="5655972" cy="833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latin typeface="Cambria Math"/>
                        </a:rPr>
                        <m:t>𝐞𝐦𝐢𝐬𝐬𝐢𝐨𝐧</m:t>
                      </m:r>
                      <m:r>
                        <a:rPr lang="en-US" sz="2800" b="1" smtClean="0">
                          <a:latin typeface="Cambria Math"/>
                        </a:rPr>
                        <m:t> </m:t>
                      </m:r>
                      <m:r>
                        <a:rPr lang="en-US" sz="2800" b="1" smtClean="0">
                          <a:latin typeface="Cambria Math"/>
                        </a:rPr>
                        <m:t>𝐫𝐚𝐭𝐞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28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2800" b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0" smtClean="0">
                          <a:latin typeface="Cambria Math"/>
                        </a:rPr>
                        <m:t>,</m:t>
                      </m:r>
                      <m:r>
                        <a:rPr lang="en-US" sz="2800" b="1" i="0" smtClean="0">
                          <a:latin typeface="Cambria Math"/>
                        </a:rPr>
                        <m:t>𝐂𝐎</m:t>
                      </m:r>
                      <m:r>
                        <a:rPr lang="en-US" sz="2800" b="1" i="0" smtClean="0">
                          <a:latin typeface="Cambria Math"/>
                        </a:rPr>
                        <m:t>,</m:t>
                      </m:r>
                      <m:r>
                        <a:rPr lang="en-US" sz="2800" b="1" i="0" smtClean="0">
                          <a:latin typeface="Cambria Math"/>
                        </a:rPr>
                        <m:t>𝐏𝐌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2" y="2731375"/>
                <a:ext cx="5655972" cy="8335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477000" y="2305459"/>
            <a:ext cx="1672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  Total </a:t>
            </a:r>
          </a:p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Capture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4566" y="5088581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Carbon Balance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7239-AEB1-466B-BB7E-379BB8C3324D}" type="slidenum">
              <a:rPr lang="en-US" smtClean="0"/>
              <a:t>8</a:t>
            </a:fld>
            <a:endParaRPr lang="en-US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279991" y="0"/>
            <a:ext cx="8229600" cy="950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Total Capture Hood Carbon Balance</a:t>
            </a:r>
            <a:br>
              <a:rPr lang="en-US" sz="3600" dirty="0" smtClean="0"/>
            </a:br>
            <a:r>
              <a:rPr lang="en-US" sz="3600" dirty="0" smtClean="0"/>
              <a:t>for Real-Time Firepower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33981" y="1201839"/>
                <a:ext cx="1834413" cy="7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Flow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latin typeface="Cambria Math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lang="en-US" sz="2800" b="1">
                                    <a:latin typeface="Cambria Math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1" i="0" smtClean="0">
                                <a:latin typeface="Cambria Math"/>
                              </a:rPr>
                              <m:t>𝐦𝐢𝐧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 smtClean="0"/>
                  <a:t>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81" y="1201839"/>
                <a:ext cx="1834413" cy="788357"/>
              </a:xfrm>
              <a:prstGeom prst="rect">
                <a:avLst/>
              </a:prstGeom>
              <a:blipFill rotWithShape="1">
                <a:blip r:embed="rId4"/>
                <a:stretch>
                  <a:fillRect l="-6977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83574" y="4048252"/>
                <a:ext cx="3987887" cy="833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latin typeface="Cambria Math"/>
                        </a:rPr>
                        <m:t>𝐞𝐦𝐢𝐬𝐬𝐢𝐨𝐧</m:t>
                      </m:r>
                      <m:r>
                        <a:rPr lang="en-US" sz="2800" b="1" smtClean="0">
                          <a:latin typeface="Cambria Math"/>
                        </a:rPr>
                        <m:t> </m:t>
                      </m:r>
                      <m:r>
                        <a:rPr lang="en-US" sz="2800" b="1" smtClean="0">
                          <a:latin typeface="Cambria Math"/>
                        </a:rPr>
                        <m:t>𝐫𝐚𝐭𝐞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2800" b="1" i="0" smtClean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2800" b="1" i="0" smtClean="0">
                          <a:latin typeface="Cambria Math"/>
                        </a:rPr>
                        <m:t>:</m:t>
                      </m:r>
                      <m:r>
                        <a:rPr lang="en-US" sz="2800" b="1" i="0" smtClean="0">
                          <a:latin typeface="Cambria Math"/>
                        </a:rPr>
                        <m:t>𝐂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74" y="4048252"/>
                <a:ext cx="3987887" cy="8335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984383" y="5534913"/>
                <a:ext cx="3255891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fuel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latin typeface="Cambria Math"/>
                      </a:rPr>
                      <m:t>𝐛𝐮𝐫𝐧</m:t>
                    </m:r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latin typeface="Cambria Math"/>
                      </a:rPr>
                      <m:t>𝐫𝐚𝐭𝐞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r>
                              <a:rPr lang="en-US" sz="2800" b="1" i="0" smtClean="0">
                                <a:latin typeface="Cambria Math"/>
                              </a:rPr>
                              <m:t>𝐦𝐢𝐧</m:t>
                            </m:r>
                          </m:den>
                        </m:f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83" y="5534913"/>
                <a:ext cx="3255891" cy="734047"/>
              </a:xfrm>
              <a:prstGeom prst="rect">
                <a:avLst/>
              </a:prstGeom>
              <a:blipFill rotWithShape="1">
                <a:blip r:embed="rId6"/>
                <a:stretch>
                  <a:fillRect l="-373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949575" y="5745740"/>
                <a:ext cx="2231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firepower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/>
                          </a:rPr>
                          <m:t>𝐖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75" y="5745740"/>
                <a:ext cx="223195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5738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382814" y="3930528"/>
                <a:ext cx="34884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f</a:t>
                </a:r>
                <a:r>
                  <a:rPr lang="en-US" sz="2800" b="1" dirty="0" smtClean="0"/>
                  <a:t>uel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𝐜𝐚𝐫𝐛𝐨𝐧</m:t>
                    </m:r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latin typeface="Cambria Math"/>
                      </a:rPr>
                      <m:t>𝐟𝐫𝐚𝐜𝐭𝐢𝐨𝐧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14" y="3930528"/>
                <a:ext cx="348845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67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2286000" y="1817132"/>
            <a:ext cx="0" cy="914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29400" y="1817132"/>
            <a:ext cx="0" cy="316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286000" y="2133600"/>
            <a:ext cx="434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33600" y="3396649"/>
            <a:ext cx="0" cy="914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981201" y="4970605"/>
            <a:ext cx="33527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981200" y="4694583"/>
            <a:ext cx="0" cy="9142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40274" y="6013454"/>
            <a:ext cx="15509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34000" y="4453748"/>
            <a:ext cx="0" cy="51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226886" y="3623641"/>
            <a:ext cx="8478672" cy="30819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ounded Rectangle 175"/>
          <p:cNvSpPr/>
          <p:nvPr/>
        </p:nvSpPr>
        <p:spPr>
          <a:xfrm>
            <a:off x="131928" y="931060"/>
            <a:ext cx="8940873" cy="25200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1027884"/>
                <a:ext cx="3199274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27884"/>
                <a:ext cx="3199274" cy="294632"/>
              </a:xfrm>
              <a:prstGeom prst="rect">
                <a:avLst/>
              </a:prstGeom>
              <a:blipFill rotWithShape="1"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928" y="1728717"/>
                <a:ext cx="3250633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8" y="1728717"/>
                <a:ext cx="3250633" cy="737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183" y="2844593"/>
                <a:ext cx="2385589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3" y="2844593"/>
                <a:ext cx="2385589" cy="5136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585" y="3759103"/>
                <a:ext cx="3017693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𝐂𝐎</m:t>
                                  </m:r>
                                </m:e>
                                <m:sub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5" y="3759103"/>
                <a:ext cx="3017693" cy="6690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9588" y="4889951"/>
                <a:ext cx="3626634" cy="40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𝐞𝐦𝐢𝐭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/>
                                </a:rPr>
                                <m:t>𝐂𝐎</m:t>
                              </m:r>
                            </m:e>
                            <m:sub>
                              <m:r>
                                <a:rPr lang="en-US" sz="1200" b="1" i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8" y="4889951"/>
                <a:ext cx="3626634" cy="409984"/>
              </a:xfrm>
              <a:prstGeom prst="rect">
                <a:avLst/>
              </a:prstGeom>
              <a:blipFill rotWithShape="1"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11279" y="1033741"/>
                <a:ext cx="2945999" cy="294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𝐂𝐎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𝐩𝐩𝐦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79" y="1033741"/>
                <a:ext cx="2945999" cy="294632"/>
              </a:xfrm>
              <a:prstGeom prst="rect">
                <a:avLst/>
              </a:prstGeom>
              <a:blipFill rotWithShape="1"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1279" y="1714488"/>
                <a:ext cx="3043975" cy="737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𝐩𝐩𝐦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𝐏𝐚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]∙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𝐩𝐩𝐦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]∙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𝐦</m:t>
                                      </m:r>
                                    </m:e>
                                    <m:sup>
                                      <m:r>
                                        <a:rPr lang="en-US" sz="12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𝐏𝐚</m:t>
                                  </m:r>
                                </m:num>
                                <m:den>
                                  <m:r>
                                    <a:rPr lang="en-US" sz="1200" b="1" i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𝐊𝐦𝐨𝐥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𝐓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𝐊</m:t>
                          </m:r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79" y="1714488"/>
                <a:ext cx="3043975" cy="73770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24717" y="2844592"/>
                <a:ext cx="2238113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 smtClean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17" y="2844592"/>
                <a:ext cx="2238113" cy="51366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5614" y="3737775"/>
                <a:ext cx="3581400" cy="6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𝐂𝐎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>
                          <a:latin typeface="Cambria Math"/>
                        </a:rPr>
                        <m:t>𝐂𝐎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𝐌𝐖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𝐂𝐎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𝐦𝐨𝐥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14" y="3737775"/>
                <a:ext cx="3581400" cy="66902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68887" y="1877320"/>
                <a:ext cx="2782300" cy="40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𝐧𝐨𝐰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𝐏𝐌</m:t>
                          </m:r>
                        </m:e>
                        <m:sub>
                          <m:r>
                            <a:rPr lang="en-US" sz="12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𝐛𝐤𝐠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7" y="1877320"/>
                <a:ext cx="2782300" cy="40998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42019" y="2832538"/>
                <a:ext cx="2299027" cy="51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 i="0" smtClean="0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𝐦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19" y="2832538"/>
                <a:ext cx="2299027" cy="51366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43651" y="3820649"/>
                <a:ext cx="3009666" cy="503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𝐏𝐌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r>
                        <a:rPr lang="en-US" sz="1200" b="1">
                          <a:latin typeface="Cambria Math"/>
                        </a:rPr>
                        <m:t>𝐏𝐌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𝐏𝐌𝐟𝐫𝐚𝐜𝐂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2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𝐏𝐌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651" y="3820649"/>
                <a:ext cx="3009666" cy="50327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609600" y="1322516"/>
            <a:ext cx="0" cy="27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9600" y="1600200"/>
            <a:ext cx="770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80005" y="1600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1322516"/>
            <a:ext cx="0" cy="20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886200" y="1524000"/>
            <a:ext cx="6501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36314" y="152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5800" y="2287304"/>
            <a:ext cx="0" cy="37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5800" y="266700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2667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0000" y="2287304"/>
            <a:ext cx="0" cy="303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0" y="2590800"/>
            <a:ext cx="530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340658" y="259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5800" y="32766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85800" y="36576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58875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733800" y="32766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3505200"/>
            <a:ext cx="606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0658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62000" y="42672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62000" y="4648200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286000" y="4645010"/>
            <a:ext cx="0" cy="30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10000" y="4267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124200" y="45720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122371" y="4572935"/>
            <a:ext cx="0" cy="38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42019" y="4268135"/>
            <a:ext cx="0" cy="497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810000" y="4764945"/>
            <a:ext cx="2532019" cy="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804818" y="4761755"/>
            <a:ext cx="0" cy="192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143000" y="5182852"/>
            <a:ext cx="0" cy="30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43000" y="5487636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976933" y="5487636"/>
            <a:ext cx="0" cy="20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05600" y="22098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705600" y="25908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1400" y="2590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781800" y="32766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6781800" y="3657600"/>
            <a:ext cx="27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048891" y="366217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061083" y="838200"/>
            <a:ext cx="1511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Total 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Capture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5855" y="5701634"/>
                <a:ext cx="2454518" cy="724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1200" b="1" i="0">
                                  <a:latin typeface="Cambria Math"/>
                                </a:rPr>
                                <m:t>𝐞𝐦𝐢𝐭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𝐠</m:t>
                                  </m:r>
                                </m:num>
                                <m:den>
                                  <m:r>
                                    <a:rPr lang="en-US" sz="1200" b="1" i="0">
                                      <a:latin typeface="Cambria Math"/>
                                    </a:rPr>
                                    <m:t>𝐦𝐢𝐧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200" b="1" i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𝐟𝐮𝐞𝐥𝐟𝐫𝐚𝐜𝐂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sz="1200" b="1" i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𝐟𝐮𝐞𝐥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5" y="5701634"/>
                <a:ext cx="2454518" cy="72462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810000" y="5701634"/>
                <a:ext cx="3582519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latin typeface="Cambria Math"/>
                            </a:rPr>
                            <m:t>𝐅𝐢𝐫𝐞𝐩𝐨𝐰𝐞𝐫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</m:d>
                          <m:r>
                            <a:rPr lang="en-US" sz="1200" b="1" i="0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/>
                            </a:rPr>
                            <m:t>𝐟𝐮𝐞𝐥</m:t>
                          </m:r>
                        </m:e>
                        <m:sub>
                          <m:r>
                            <a:rPr lang="en-US" sz="1200" b="1" i="0" smtClean="0">
                              <a:latin typeface="Cambria Math"/>
                            </a:rPr>
                            <m:t>𝐝𝐫𝐲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latin typeface="Cambria Math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en-US" sz="1200" b="1" i="0" smtClean="0">
                                  <a:latin typeface="Cambria Math"/>
                                </a:rPr>
                                <m:t>𝐦𝐢𝐧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1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𝐋𝐇𝐕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𝐉</m:t>
                              </m:r>
                            </m:num>
                            <m:den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den>
                          </m:f>
                        </m:e>
                      </m:d>
                      <m:r>
                        <a:rPr lang="en-US" sz="1200" b="1" i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𝐦𝐢𝐧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𝟔𝟎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𝐬𝐞𝐜</m:t>
                          </m:r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01634"/>
                <a:ext cx="3582519" cy="503279"/>
              </a:xfrm>
              <a:prstGeom prst="rect">
                <a:avLst/>
              </a:prstGeom>
              <a:blipFill rotWithShape="1">
                <a:blip r:embed="rId2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304566" y="4910067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Carbon Balance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994802" y="6204913"/>
            <a:ext cx="0" cy="30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994803" y="6508462"/>
            <a:ext cx="4606456" cy="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601259" y="6122570"/>
            <a:ext cx="0" cy="385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itle 1"/>
          <p:cNvSpPr txBox="1">
            <a:spLocks/>
          </p:cNvSpPr>
          <p:nvPr/>
        </p:nvSpPr>
        <p:spPr>
          <a:xfrm>
            <a:off x="279991" y="0"/>
            <a:ext cx="8229600" cy="950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Total Capture Hood Carbon Balance</a:t>
            </a:r>
            <a:br>
              <a:rPr lang="en-US" sz="3600" dirty="0" smtClean="0"/>
            </a:br>
            <a:r>
              <a:rPr lang="en-US" sz="3600" dirty="0" smtClean="0"/>
              <a:t>for Real-Time Firepower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2893</Words>
  <Application>Microsoft Office PowerPoint</Application>
  <PresentationFormat>On-screen Show (4:3)</PresentationFormat>
  <Paragraphs>287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Carbon Balance Method</vt:lpstr>
      <vt:lpstr>Carbon Balance Applications</vt:lpstr>
      <vt:lpstr>Carbon Balance for Cookstoves</vt:lpstr>
      <vt:lpstr>Carbon Balance Method Definition: </vt:lpstr>
      <vt:lpstr>PowerPoint Presentation</vt:lpstr>
      <vt:lpstr>Uses of the Carbon Balance Method</vt:lpstr>
      <vt:lpstr>Total Capture Hood Carbon Balance for Real-Time Burn Rate</vt:lpstr>
      <vt:lpstr>PowerPoint Presentation</vt:lpstr>
      <vt:lpstr>PowerPoint Presentation</vt:lpstr>
      <vt:lpstr>Total Capture Hood Carbon Balance for Quality Assurance</vt:lpstr>
      <vt:lpstr>Total Capture Hood Carbon Balance for Quality Assurance</vt:lpstr>
      <vt:lpstr>Total Capture Hood Carbon Balance for Quality Assurance</vt:lpstr>
      <vt:lpstr>Total Capture Hood Carbon Balance for Quality Assurance</vt:lpstr>
      <vt:lpstr>PowerPoint Presentation</vt:lpstr>
      <vt:lpstr>PowerPoint Presentation</vt:lpstr>
      <vt:lpstr>100% CO2 Injection</vt:lpstr>
      <vt:lpstr>Partial Capture Carbon Balance Emission Factors</vt:lpstr>
      <vt:lpstr>Partial Capture Carbon Balance Total Emissions</vt:lpstr>
      <vt:lpstr>Partial Capture Carbon Balance</vt:lpstr>
      <vt:lpstr>Partial Capture Carbon Balance</vt:lpstr>
      <vt:lpstr>PowerPoint Presentation</vt:lpstr>
      <vt:lpstr>Partial Capture Carbon Balance</vt:lpstr>
      <vt:lpstr>Lab Tests: Total Capture or Partial Capture?</vt:lpstr>
      <vt:lpstr>Conclusion</vt:lpstr>
      <vt:lpstr>Thanks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Student Worker Science 10</cp:lastModifiedBy>
  <cp:revision>128</cp:revision>
  <dcterms:created xsi:type="dcterms:W3CDTF">2014-01-21T23:17:18Z</dcterms:created>
  <dcterms:modified xsi:type="dcterms:W3CDTF">2014-01-25T19:01:18Z</dcterms:modified>
</cp:coreProperties>
</file>