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notesMasterIdLst>
    <p:notesMasterId r:id="rId13"/>
  </p:notesMasterIdLst>
  <p:sldIdLst>
    <p:sldId id="256" r:id="rId2"/>
    <p:sldId id="265" r:id="rId3"/>
    <p:sldId id="272" r:id="rId4"/>
    <p:sldId id="277" r:id="rId5"/>
    <p:sldId id="257" r:id="rId6"/>
    <p:sldId id="278" r:id="rId7"/>
    <p:sldId id="276" r:id="rId8"/>
    <p:sldId id="279" r:id="rId9"/>
    <p:sldId id="270" r:id="rId10"/>
    <p:sldId id="268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FF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DBA37-21AD-6B42-A95E-279C46E7ACFC}" type="datetimeFigureOut">
              <a:rPr lang="en-US" smtClean="0"/>
              <a:t>1/5/20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212E7B-2E90-8D4B-9C1E-A51C4A691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38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212E7B-2E90-8D4B-9C1E-A51C4A6913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27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Proposed workflow: Use CRF H41 to gather all relevant data for a deployment.  Expected files are based on dates/user/HHIDs/device IDs.  </a:t>
            </a:r>
          </a:p>
          <a:p>
            <a:pPr lvl="1"/>
            <a:r>
              <a:rPr lang="en-US" dirty="0"/>
              <a:t>If expected files are not found, or only match some of the matching variables, flag the file, and allow a user to create a new file version with the correct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212E7B-2E90-8D4B-9C1E-A51C4A6913E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01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36A4-B5A4-3A49-90E4-3DC71D99B6D9}" type="datetimeFigureOut">
              <a:rPr lang="en-US" smtClean="0"/>
              <a:t>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ABFA-D324-5F4A-807B-8F5546A98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29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36A4-B5A4-3A49-90E4-3DC71D99B6D9}" type="datetimeFigureOut">
              <a:rPr lang="en-US" smtClean="0"/>
              <a:t>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ABFA-D324-5F4A-807B-8F5546A98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09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36A4-B5A4-3A49-90E4-3DC71D99B6D9}" type="datetimeFigureOut">
              <a:rPr lang="en-US" smtClean="0"/>
              <a:t>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ABFA-D324-5F4A-807B-8F5546A98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00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36A4-B5A4-3A49-90E4-3DC71D99B6D9}" type="datetimeFigureOut">
              <a:rPr lang="en-US" smtClean="0"/>
              <a:t>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ABFA-D324-5F4A-807B-8F5546A98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5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36A4-B5A4-3A49-90E4-3DC71D99B6D9}" type="datetimeFigureOut">
              <a:rPr lang="en-US" smtClean="0"/>
              <a:t>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ABFA-D324-5F4A-807B-8F5546A98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5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36A4-B5A4-3A49-90E4-3DC71D99B6D9}" type="datetimeFigureOut">
              <a:rPr lang="en-US" smtClean="0"/>
              <a:t>1/5/20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ABFA-D324-5F4A-807B-8F5546A98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85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36A4-B5A4-3A49-90E4-3DC71D99B6D9}" type="datetimeFigureOut">
              <a:rPr lang="en-US" smtClean="0"/>
              <a:t>1/5/20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ABFA-D324-5F4A-807B-8F5546A98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27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36A4-B5A4-3A49-90E4-3DC71D99B6D9}" type="datetimeFigureOut">
              <a:rPr lang="en-US" smtClean="0"/>
              <a:t>1/5/20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ABFA-D324-5F4A-807B-8F5546A98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43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36A4-B5A4-3A49-90E4-3DC71D99B6D9}" type="datetimeFigureOut">
              <a:rPr lang="en-US" smtClean="0"/>
              <a:t>1/5/20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ABFA-D324-5F4A-807B-8F5546A98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11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36A4-B5A4-3A49-90E4-3DC71D99B6D9}" type="datetimeFigureOut">
              <a:rPr lang="en-US" smtClean="0"/>
              <a:t>1/5/20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ABFA-D324-5F4A-807B-8F5546A98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50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36A4-B5A4-3A49-90E4-3DC71D99B6D9}" type="datetimeFigureOut">
              <a:rPr lang="en-US" smtClean="0"/>
              <a:t>1/5/20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ABFA-D324-5F4A-807B-8F5546A98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936A4-B5A4-3A49-90E4-3DC71D99B6D9}" type="datetimeFigureOut">
              <a:rPr lang="en-US" smtClean="0"/>
              <a:t>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7ABFA-D324-5F4A-807B-8F5546A98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83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10AA9-792D-DD4D-B2E5-93E0B0092F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E2E Exposure Data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062384-6618-774B-ADF2-5AF529B025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Ricardo Piedrahita</a:t>
            </a:r>
          </a:p>
          <a:p>
            <a:r>
              <a:rPr lang="en-US" dirty="0"/>
              <a:t>6/3/2019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679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AC5B9-B1D5-6A44-85D1-D78CEDAF5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71"/>
            <a:ext cx="10515600" cy="1325563"/>
          </a:xfrm>
        </p:spPr>
        <p:txBody>
          <a:bodyPr/>
          <a:lstStyle/>
          <a:p>
            <a:r>
              <a:rPr lang="en-US" dirty="0"/>
              <a:t>Code workflow for modeling data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94C34-0696-FE40-B622-B9F6CCAA2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00A8B88-7A85-374B-A1A4-4AC949BC9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023636"/>
              </p:ext>
            </p:extLst>
          </p:nvPr>
        </p:nvGraphicFramePr>
        <p:xfrm>
          <a:off x="966987" y="1241530"/>
          <a:ext cx="10198996" cy="5731083"/>
        </p:xfrm>
        <a:graphic>
          <a:graphicData uri="http://schemas.openxmlformats.org/drawingml/2006/table">
            <a:tbl>
              <a:tblPr/>
              <a:tblGrid>
                <a:gridCol w="2549749">
                  <a:extLst>
                    <a:ext uri="{9D8B030D-6E8A-4147-A177-3AD203B41FA5}">
                      <a16:colId xmlns:a16="http://schemas.microsoft.com/office/drawing/2014/main" val="239436884"/>
                    </a:ext>
                  </a:extLst>
                </a:gridCol>
                <a:gridCol w="2549749">
                  <a:extLst>
                    <a:ext uri="{9D8B030D-6E8A-4147-A177-3AD203B41FA5}">
                      <a16:colId xmlns:a16="http://schemas.microsoft.com/office/drawing/2014/main" val="123309798"/>
                    </a:ext>
                  </a:extLst>
                </a:gridCol>
                <a:gridCol w="2549749">
                  <a:extLst>
                    <a:ext uri="{9D8B030D-6E8A-4147-A177-3AD203B41FA5}">
                      <a16:colId xmlns:a16="http://schemas.microsoft.com/office/drawing/2014/main" val="122032178"/>
                    </a:ext>
                  </a:extLst>
                </a:gridCol>
                <a:gridCol w="2549749">
                  <a:extLst>
                    <a:ext uri="{9D8B030D-6E8A-4147-A177-3AD203B41FA5}">
                      <a16:colId xmlns:a16="http://schemas.microsoft.com/office/drawing/2014/main" val="3898307630"/>
                    </a:ext>
                  </a:extLst>
                </a:gridCol>
              </a:tblGrid>
              <a:tr h="684830">
                <a:tc>
                  <a:txBody>
                    <a:bodyPr/>
                    <a:lstStyle/>
                    <a:p>
                      <a:r>
                        <a:rPr lang="en-US" sz="1500" b="1" dirty="0">
                          <a:effectLst/>
                        </a:rPr>
                        <a:t>Code name</a:t>
                      </a: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effectLst/>
                        </a:rPr>
                        <a:t>Inputs</a:t>
                      </a: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effectLst/>
                        </a:rPr>
                        <a:t>Outputs</a:t>
                      </a: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effectLst/>
                        </a:rPr>
                        <a:t>Notes</a:t>
                      </a: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62042"/>
                  </a:ext>
                </a:extLst>
              </a:tr>
              <a:tr h="684830">
                <a:tc>
                  <a:txBody>
                    <a:bodyPr/>
                    <a:lstStyle/>
                    <a:p>
                      <a:r>
                        <a:rPr lang="en-US" sz="1500" dirty="0" err="1">
                          <a:effectLst/>
                        </a:rPr>
                        <a:t>Household_chracteristics.R</a:t>
                      </a:r>
                      <a:endParaRPr lang="en-US" sz="1500" dirty="0">
                        <a:effectLst/>
                      </a:endParaRP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Mobenzi</a:t>
                      </a:r>
                      <a:r>
                        <a:rPr lang="en-US" dirty="0"/>
                        <a:t> data</a:t>
                      </a: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err="1">
                          <a:effectLst/>
                        </a:rPr>
                        <a:t>Household_data</a:t>
                      </a:r>
                      <a:endParaRPr lang="en-US" sz="1500" dirty="0">
                        <a:effectLst/>
                      </a:endParaRP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>
                        <a:effectLst/>
                      </a:endParaRP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142892"/>
                  </a:ext>
                </a:extLst>
              </a:tr>
              <a:tr h="401115">
                <a:tc>
                  <a:txBody>
                    <a:bodyPr/>
                    <a:lstStyle/>
                    <a:p>
                      <a:r>
                        <a:rPr lang="en-US" sz="1500" dirty="0" err="1">
                          <a:effectLst/>
                        </a:rPr>
                        <a:t>Household_air_pollution.R</a:t>
                      </a:r>
                      <a:endParaRPr lang="en-US" sz="1500" dirty="0">
                        <a:effectLst/>
                      </a:endParaRP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err="1">
                          <a:effectLst/>
                        </a:rPr>
                        <a:t>Household_air_pollution</a:t>
                      </a:r>
                      <a:endParaRPr lang="en-US" sz="1500" dirty="0">
                        <a:effectLst/>
                      </a:endParaRP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Real-time and summary HAP data.</a:t>
                      </a: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366476"/>
                  </a:ext>
                </a:extLst>
              </a:tr>
              <a:tr h="401115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Per_PM_exp.R</a:t>
                      </a: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err="1">
                          <a:effectLst/>
                        </a:rPr>
                        <a:t>perp_PM_exp</a:t>
                      </a:r>
                      <a:endParaRPr lang="en-US" sz="1500" dirty="0">
                        <a:effectLst/>
                      </a:endParaRP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Real-time and summary PE data</a:t>
                      </a: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974498"/>
                  </a:ext>
                </a:extLst>
              </a:tr>
              <a:tr h="684830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Area_PM_exp_processing.R</a:t>
                      </a: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err="1">
                          <a:effectLst/>
                        </a:rPr>
                        <a:t>Area_PM_exp</a:t>
                      </a:r>
                      <a:endParaRPr lang="en-US" sz="1500" dirty="0">
                        <a:effectLst/>
                      </a:endParaRP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>
                        <a:effectLst/>
                      </a:endParaRP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178621"/>
                  </a:ext>
                </a:extLst>
              </a:tr>
              <a:tr h="401115">
                <a:tc>
                  <a:txBody>
                    <a:bodyPr/>
                    <a:lstStyle/>
                    <a:p>
                      <a:r>
                        <a:rPr lang="en-US" sz="1500" dirty="0" err="1">
                          <a:effectLst/>
                        </a:rPr>
                        <a:t>PATS_realtime_QC.R</a:t>
                      </a:r>
                      <a:endParaRPr lang="en-US" sz="1500" dirty="0">
                        <a:effectLst/>
                      </a:endParaRP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err="1">
                          <a:effectLst/>
                        </a:rPr>
                        <a:t>Realtime_ECM_qa</a:t>
                      </a:r>
                      <a:endParaRPr lang="en-US" sz="1500" dirty="0">
                        <a:effectLst/>
                      </a:endParaRP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>
                        <a:effectLst/>
                      </a:endParaRP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614359"/>
                  </a:ext>
                </a:extLst>
              </a:tr>
              <a:tr h="401115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Field_bn.R</a:t>
                      </a: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err="1">
                          <a:effectLst/>
                        </a:rPr>
                        <a:t>Blank_Filter</a:t>
                      </a:r>
                      <a:endParaRPr lang="en-US" sz="1500" dirty="0">
                        <a:effectLst/>
                      </a:endParaRP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>
                        <a:effectLst/>
                      </a:endParaRP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09090"/>
                  </a:ext>
                </a:extLst>
              </a:tr>
              <a:tr h="684830">
                <a:tc>
                  <a:txBody>
                    <a:bodyPr/>
                    <a:lstStyle/>
                    <a:p>
                      <a:r>
                        <a:rPr lang="en-US" sz="1500" b="1" u="sng" dirty="0" err="1">
                          <a:effectLst/>
                        </a:rPr>
                        <a:t>Beacon_system.R</a:t>
                      </a:r>
                      <a:endParaRPr lang="en-US" sz="1500" b="1" u="sng" dirty="0">
                        <a:effectLst/>
                      </a:endParaRP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err="1">
                          <a:effectLst/>
                        </a:rPr>
                        <a:t>Beacon_emitter</a:t>
                      </a:r>
                      <a:endParaRPr lang="en-US" sz="1500" dirty="0">
                        <a:effectLst/>
                      </a:endParaRP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Proximity data time series.</a:t>
                      </a: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469878"/>
                  </a:ext>
                </a:extLst>
              </a:tr>
              <a:tr h="684830">
                <a:tc>
                  <a:txBody>
                    <a:bodyPr/>
                    <a:lstStyle/>
                    <a:p>
                      <a:r>
                        <a:rPr lang="en-US" sz="1500" b="1" u="sng" dirty="0" err="1">
                          <a:effectLst/>
                        </a:rPr>
                        <a:t>Beacon_system.R</a:t>
                      </a:r>
                      <a:endParaRPr lang="en-US" sz="1500" b="1" u="sng" dirty="0">
                        <a:effectLst/>
                      </a:endParaRP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err="1">
                          <a:effectLst/>
                        </a:rPr>
                        <a:t>Beacon_logger</a:t>
                      </a:r>
                      <a:endParaRPr lang="en-US" sz="1500" dirty="0">
                        <a:effectLst/>
                      </a:endParaRP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>
                        <a:effectLst/>
                      </a:endParaRP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818943"/>
                  </a:ext>
                </a:extLst>
              </a:tr>
              <a:tr h="401115">
                <a:tc>
                  <a:txBody>
                    <a:bodyPr/>
                    <a:lstStyle/>
                    <a:p>
                      <a:r>
                        <a:rPr lang="en-US" sz="1500" dirty="0" err="1">
                          <a:effectLst/>
                        </a:rPr>
                        <a:t>CO_exposure.R</a:t>
                      </a:r>
                      <a:endParaRPr lang="en-US" sz="1500" dirty="0">
                        <a:effectLst/>
                      </a:endParaRP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err="1">
                          <a:effectLst/>
                        </a:rPr>
                        <a:t>CO_exp</a:t>
                      </a:r>
                      <a:endParaRPr lang="en-US" sz="1500" dirty="0">
                        <a:effectLst/>
                      </a:endParaRP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effectLst/>
                      </a:endParaRP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760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098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C95E1-A59F-1342-870B-42A551850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335"/>
            <a:ext cx="10515600" cy="1325563"/>
          </a:xfrm>
        </p:spPr>
        <p:txBody>
          <a:bodyPr/>
          <a:lstStyle/>
          <a:p>
            <a:r>
              <a:rPr lang="en-US" dirty="0"/>
              <a:t>QAQC approach: see the UNOPS Evernote for the work flow and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1C231-198A-BC42-89C9-99275DFD7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920211" cy="5019205"/>
          </a:xfrm>
        </p:spPr>
        <p:txBody>
          <a:bodyPr>
            <a:normAutofit/>
          </a:bodyPr>
          <a:lstStyle/>
          <a:p>
            <a:r>
              <a:rPr lang="en-US" dirty="0"/>
              <a:t>QAQC reports are generated using the E2E Data </a:t>
            </a:r>
            <a:r>
              <a:rPr lang="en-US" dirty="0" err="1"/>
              <a:t>Analysis.R</a:t>
            </a:r>
            <a:r>
              <a:rPr lang="en-US" dirty="0"/>
              <a:t> script, and emailed to the team.  </a:t>
            </a:r>
          </a:p>
          <a:p>
            <a:r>
              <a:rPr lang="en-US" dirty="0"/>
              <a:t>Fix issues related to file names, by looking at the output from the QAQC report in the sheet ‘Deployment overview’</a:t>
            </a:r>
          </a:p>
          <a:p>
            <a:r>
              <a:rPr lang="en-US" dirty="0"/>
              <a:t>Flag file names of data files that have some problem(s)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309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D051-E24E-C345-8760-FA0F60A7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56C5F-F4CA-B94C-AA02-A37FC96BE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organization </a:t>
            </a:r>
          </a:p>
          <a:p>
            <a:r>
              <a:rPr lang="en-US" dirty="0"/>
              <a:t>Data analysis approach</a:t>
            </a:r>
          </a:p>
          <a:p>
            <a:r>
              <a:rPr lang="en-US" dirty="0"/>
              <a:t>Dataset outputs for further analyses</a:t>
            </a:r>
          </a:p>
          <a:p>
            <a:r>
              <a:rPr lang="en-US" dirty="0"/>
              <a:t>R codes needed for generating the required data sets</a:t>
            </a:r>
          </a:p>
          <a:p>
            <a:r>
              <a:rPr lang="en-US" dirty="0"/>
              <a:t>Input data needed for R analyses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43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AA604-0FA2-A040-BAB0-29FBA94BA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Data </a:t>
            </a:r>
            <a:r>
              <a:rPr lang="es-ES_tradnl" dirty="0" err="1"/>
              <a:t>organization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E32F5-F442-4C4F-9259-535A01FC2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b="1" dirty="0"/>
              <a:t>Dropbox</a:t>
            </a:r>
            <a:endParaRPr lang="en-US" dirty="0"/>
          </a:p>
          <a:p>
            <a:pPr lvl="1"/>
            <a:r>
              <a:rPr lang="en-US" i="1" dirty="0"/>
              <a:t>Field sheets</a:t>
            </a:r>
          </a:p>
          <a:p>
            <a:pPr lvl="2"/>
            <a:r>
              <a:rPr lang="en-US" i="1" dirty="0"/>
              <a:t>Emissions – entered from paper into Excel sheet</a:t>
            </a:r>
          </a:p>
          <a:p>
            <a:pPr lvl="2"/>
            <a:r>
              <a:rPr lang="en-US" i="1" dirty="0"/>
              <a:t>Weekly instrument checks/maintenance  - Excel sheet</a:t>
            </a:r>
          </a:p>
          <a:p>
            <a:pPr lvl="1"/>
            <a:r>
              <a:rPr lang="en-US" i="1" dirty="0"/>
              <a:t>Surveys (from </a:t>
            </a:r>
            <a:r>
              <a:rPr lang="en-US" i="1" dirty="0" err="1"/>
              <a:t>Mobenzi</a:t>
            </a:r>
            <a:r>
              <a:rPr lang="en-US" i="1" dirty="0"/>
              <a:t> Researcher)</a:t>
            </a:r>
          </a:p>
          <a:p>
            <a:pPr lvl="1"/>
            <a:r>
              <a:rPr lang="en-US" i="1" dirty="0"/>
              <a:t>Calibrations (in </a:t>
            </a:r>
          </a:p>
          <a:p>
            <a:pPr lvl="1"/>
            <a:r>
              <a:rPr lang="en-US" i="1" dirty="0"/>
              <a:t>Household Instrument Data (one folder for each home’s deployment)</a:t>
            </a:r>
          </a:p>
          <a:p>
            <a:pPr lvl="2"/>
            <a:r>
              <a:rPr lang="en-US" i="1" dirty="0"/>
              <a:t>MicroPEM data (RTI/Liverpool)</a:t>
            </a:r>
            <a:endParaRPr lang="en-US" dirty="0"/>
          </a:p>
          <a:p>
            <a:pPr lvl="2"/>
            <a:r>
              <a:rPr lang="en-US" i="1" dirty="0"/>
              <a:t>PATS+ data</a:t>
            </a:r>
            <a:endParaRPr lang="en-US" dirty="0"/>
          </a:p>
          <a:p>
            <a:pPr lvl="2"/>
            <a:r>
              <a:rPr lang="en-US" i="1" dirty="0"/>
              <a:t>Emissions files (</a:t>
            </a:r>
            <a:r>
              <a:rPr lang="en-US" dirty="0"/>
              <a:t>UPAS and TSI)</a:t>
            </a:r>
          </a:p>
          <a:p>
            <a:pPr lvl="2"/>
            <a:r>
              <a:rPr lang="en-US" i="1" dirty="0"/>
              <a:t>LASCAR CO</a:t>
            </a:r>
            <a:endParaRPr lang="en-US" dirty="0"/>
          </a:p>
          <a:p>
            <a:pPr lvl="2"/>
            <a:r>
              <a:rPr lang="en-US" dirty="0"/>
              <a:t>Beacon Logger Data</a:t>
            </a:r>
          </a:p>
          <a:p>
            <a:pPr lvl="2"/>
            <a:r>
              <a:rPr lang="en-US" dirty="0"/>
              <a:t>Ambient air pollution data (UPAS, PATS+, Lascar)</a:t>
            </a:r>
          </a:p>
        </p:txBody>
      </p:sp>
    </p:spTree>
    <p:extLst>
      <p:ext uri="{BB962C8B-B14F-4D97-AF65-F5344CB8AC3E}">
        <p14:creationId xmlns:p14="http://schemas.microsoft.com/office/powerpoint/2010/main" val="1186919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AA604-0FA2-A040-BAB0-29FBA94BA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analysis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E32F5-F442-4C4F-9259-535A01FC2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9707"/>
            <a:ext cx="10515600" cy="4657256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QA/QC</a:t>
            </a:r>
          </a:p>
          <a:p>
            <a:pPr lvl="1"/>
            <a:r>
              <a:rPr lang="en-US" dirty="0"/>
              <a:t>Individual data import functions by instrument/survey</a:t>
            </a:r>
          </a:p>
          <a:p>
            <a:pPr lvl="1"/>
            <a:r>
              <a:rPr lang="en-US" dirty="0"/>
              <a:t>Individual data flagging functions</a:t>
            </a:r>
          </a:p>
          <a:p>
            <a:pPr lvl="2"/>
            <a:r>
              <a:rPr lang="en-US" dirty="0"/>
              <a:t>Including file name checking</a:t>
            </a:r>
          </a:p>
          <a:p>
            <a:pPr lvl="1"/>
            <a:r>
              <a:rPr lang="en-US" dirty="0"/>
              <a:t>Batch scripts for automated processing/emails</a:t>
            </a:r>
          </a:p>
          <a:p>
            <a:r>
              <a:rPr lang="en-US" b="1" dirty="0"/>
              <a:t>Final datasets: for each data stream</a:t>
            </a:r>
          </a:p>
          <a:p>
            <a:pPr lvl="1"/>
            <a:r>
              <a:rPr lang="en-US" dirty="0"/>
              <a:t>Apply import and apply flagging function</a:t>
            </a:r>
          </a:p>
          <a:p>
            <a:pPr lvl="1"/>
            <a:r>
              <a:rPr lang="en-US" dirty="0"/>
              <a:t>Apply calibration data or filter weight correction factor by logger ID and sample ID</a:t>
            </a:r>
          </a:p>
          <a:p>
            <a:r>
              <a:rPr lang="en-US" b="1" dirty="0"/>
              <a:t>Modeling code</a:t>
            </a:r>
          </a:p>
          <a:p>
            <a:pPr lvl="1"/>
            <a:r>
              <a:rPr lang="en-US" dirty="0"/>
              <a:t>Markdown - Import all final data sets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577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400E4-5EDE-F348-90C6-BC06B82BC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42" y="-370928"/>
            <a:ext cx="10515600" cy="1325563"/>
          </a:xfrm>
        </p:spPr>
        <p:txBody>
          <a:bodyPr/>
          <a:lstStyle/>
          <a:p>
            <a:r>
              <a:rPr lang="en-US" dirty="0"/>
              <a:t>Data streams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AA67CE2-7D8B-0D4E-AF32-89A0F804C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927967"/>
              </p:ext>
            </p:extLst>
          </p:nvPr>
        </p:nvGraphicFramePr>
        <p:xfrm>
          <a:off x="457200" y="824249"/>
          <a:ext cx="11404242" cy="6035575"/>
        </p:xfrm>
        <a:graphic>
          <a:graphicData uri="http://schemas.openxmlformats.org/drawingml/2006/table">
            <a:tbl>
              <a:tblPr/>
              <a:tblGrid>
                <a:gridCol w="1790731">
                  <a:extLst>
                    <a:ext uri="{9D8B030D-6E8A-4147-A177-3AD203B41FA5}">
                      <a16:colId xmlns:a16="http://schemas.microsoft.com/office/drawing/2014/main" val="1101448783"/>
                    </a:ext>
                  </a:extLst>
                </a:gridCol>
                <a:gridCol w="1627937">
                  <a:extLst>
                    <a:ext uri="{9D8B030D-6E8A-4147-A177-3AD203B41FA5}">
                      <a16:colId xmlns:a16="http://schemas.microsoft.com/office/drawing/2014/main" val="1960903179"/>
                    </a:ext>
                  </a:extLst>
                </a:gridCol>
                <a:gridCol w="3902971">
                  <a:extLst>
                    <a:ext uri="{9D8B030D-6E8A-4147-A177-3AD203B41FA5}">
                      <a16:colId xmlns:a16="http://schemas.microsoft.com/office/drawing/2014/main" val="3315153815"/>
                    </a:ext>
                  </a:extLst>
                </a:gridCol>
                <a:gridCol w="1197736">
                  <a:extLst>
                    <a:ext uri="{9D8B030D-6E8A-4147-A177-3AD203B41FA5}">
                      <a16:colId xmlns:a16="http://schemas.microsoft.com/office/drawing/2014/main" val="404280415"/>
                    </a:ext>
                  </a:extLst>
                </a:gridCol>
                <a:gridCol w="2884867">
                  <a:extLst>
                    <a:ext uri="{9D8B030D-6E8A-4147-A177-3AD203B41FA5}">
                      <a16:colId xmlns:a16="http://schemas.microsoft.com/office/drawing/2014/main" val="3969474632"/>
                    </a:ext>
                  </a:extLst>
                </a:gridCol>
              </a:tblGrid>
              <a:tr h="267614">
                <a:tc>
                  <a:txBody>
                    <a:bodyPr/>
                    <a:lstStyle/>
                    <a:p>
                      <a:r>
                        <a:rPr lang="en-US" sz="1100" b="1" dirty="0">
                          <a:effectLst/>
                        </a:rPr>
                        <a:t>Database Name (long)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effectLst/>
                        </a:rPr>
                        <a:t>Input files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effectLst/>
                        </a:rPr>
                        <a:t>Information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effectLst/>
                        </a:rPr>
                        <a:t>ID level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effectLst/>
                        </a:rPr>
                        <a:t>Database name (short); Processing Script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038912"/>
                  </a:ext>
                </a:extLst>
              </a:tr>
              <a:tr h="613939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(1) Household surveys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Rapid Survey; In-depth survey; Pre-placement survey; post placement survey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Household demographic, SES, WASH, PW health care cost, income, cooking time, cookstove cost, self-reported cooking behavior, cookstove type, other source of exposure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HHID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effectLst/>
                        </a:rPr>
                        <a:t>Household_BL</a:t>
                      </a:r>
                      <a:r>
                        <a:rPr lang="en-US" sz="1100" dirty="0">
                          <a:effectLst/>
                        </a:rPr>
                        <a:t>; Not yet written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919057"/>
                  </a:ext>
                </a:extLst>
              </a:tr>
              <a:tr h="787101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(2) Household air pollution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Beacon Logger</a:t>
                      </a:r>
                    </a:p>
                    <a:p>
                      <a:r>
                        <a:rPr lang="en-US" sz="1100" dirty="0">
                          <a:effectLst/>
                        </a:rPr>
                        <a:t>Lascar </a:t>
                      </a:r>
                    </a:p>
                    <a:p>
                      <a:r>
                        <a:rPr lang="en-US" sz="1100" dirty="0">
                          <a:effectLst/>
                        </a:rPr>
                        <a:t>PATS+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Kitchen and outdoor CO and PM2.5 (gravimetric-corrected </a:t>
                      </a:r>
                      <a:r>
                        <a:rPr lang="en-US" sz="1100" dirty="0" err="1">
                          <a:effectLst/>
                        </a:rPr>
                        <a:t>realtime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HHID; </a:t>
                      </a:r>
                      <a:r>
                        <a:rPr lang="en-US" sz="1100" dirty="0" err="1">
                          <a:effectLst/>
                        </a:rPr>
                        <a:t>LocationID</a:t>
                      </a:r>
                      <a:endParaRPr lang="en-US" sz="1100" dirty="0">
                        <a:effectLst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effectLst/>
                        </a:rPr>
                        <a:t>Household_air_pollution</a:t>
                      </a:r>
                      <a:r>
                        <a:rPr lang="en-US" sz="1100" dirty="0">
                          <a:effectLst/>
                        </a:rPr>
                        <a:t>; </a:t>
                      </a:r>
                      <a:r>
                        <a:rPr lang="en-US" sz="1100" dirty="0" err="1">
                          <a:effectLst/>
                        </a:rPr>
                        <a:t>Household_air_pollution.R</a:t>
                      </a:r>
                      <a:r>
                        <a:rPr lang="en-US" sz="1100" dirty="0">
                          <a:effectLst/>
                        </a:rPr>
                        <a:t> exists, but must be adapted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313051"/>
                  </a:ext>
                </a:extLst>
              </a:tr>
              <a:tr h="613939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(3) Personal PM exposure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MicroPEM data; ECM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personal ECM/pump install, start log, end log, in-field QC, wear compliance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HHID, </a:t>
                      </a:r>
                      <a:r>
                        <a:rPr lang="en-US" sz="1100" dirty="0" err="1">
                          <a:effectLst/>
                        </a:rPr>
                        <a:t>LocationID</a:t>
                      </a:r>
                      <a:r>
                        <a:rPr lang="en-US" sz="1100" dirty="0">
                          <a:effectLst/>
                        </a:rPr>
                        <a:t>, </a:t>
                      </a:r>
                      <a:r>
                        <a:rPr lang="en-US" sz="1100" dirty="0" err="1">
                          <a:effectLst/>
                        </a:rPr>
                        <a:t>DeviceID</a:t>
                      </a:r>
                      <a:endParaRPr lang="en-US" sz="1100" dirty="0">
                        <a:effectLst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effectLst/>
                        </a:rPr>
                        <a:t>Area_PM_exp</a:t>
                      </a:r>
                      <a:r>
                        <a:rPr lang="en-US" sz="1100" dirty="0">
                          <a:effectLst/>
                        </a:rPr>
                        <a:t>; </a:t>
                      </a:r>
                      <a:r>
                        <a:rPr lang="en-US" sz="1100" dirty="0" err="1">
                          <a:effectLst/>
                        </a:rPr>
                        <a:t>Area_PM_exp_processing</a:t>
                      </a:r>
                      <a:r>
                        <a:rPr lang="en-US" sz="1100" dirty="0">
                          <a:effectLst/>
                        </a:rPr>
                        <a:t> exists, but must be adapted.  </a:t>
                      </a:r>
                    </a:p>
                    <a:p>
                      <a:endParaRPr lang="en-US" sz="1100" dirty="0">
                        <a:effectLst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700717"/>
                  </a:ext>
                </a:extLst>
              </a:tr>
              <a:tr h="613939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(4) Personal CO data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Lascar data; CO Calibration sheet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HHID, </a:t>
                      </a:r>
                      <a:r>
                        <a:rPr lang="en-US" sz="1100" dirty="0" err="1">
                          <a:effectLst/>
                        </a:rPr>
                        <a:t>LocationID</a:t>
                      </a:r>
                      <a:r>
                        <a:rPr lang="en-US" sz="1100" dirty="0">
                          <a:effectLst/>
                        </a:rPr>
                        <a:t>, </a:t>
                      </a:r>
                      <a:r>
                        <a:rPr lang="en-US" sz="1100" dirty="0" err="1">
                          <a:effectLst/>
                        </a:rPr>
                        <a:t>DeviceID</a:t>
                      </a:r>
                      <a:endParaRPr lang="en-US" sz="1100" dirty="0">
                        <a:effectLst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effectLst/>
                        </a:rPr>
                        <a:t>CO_exp</a:t>
                      </a:r>
                      <a:r>
                        <a:rPr lang="en-US" sz="1100" dirty="0">
                          <a:effectLst/>
                        </a:rPr>
                        <a:t>; </a:t>
                      </a:r>
                      <a:r>
                        <a:rPr lang="en-US" sz="1100" dirty="0" err="1">
                          <a:effectLst/>
                        </a:rPr>
                        <a:t>CO_exposure.R</a:t>
                      </a:r>
                      <a:r>
                        <a:rPr lang="en-US" sz="1100" dirty="0">
                          <a:effectLst/>
                        </a:rPr>
                        <a:t> exists but must be adapted.</a:t>
                      </a:r>
                    </a:p>
                    <a:p>
                      <a:endParaRPr lang="en-US" sz="1100" dirty="0">
                        <a:effectLst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847984"/>
                  </a:ext>
                </a:extLst>
              </a:tr>
              <a:tr h="613939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(5) Beacon Data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Beacon Logger Data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Can adapt from the Shiny code to perform this analysis, or use the Matlab version.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HHID, </a:t>
                      </a:r>
                      <a:r>
                        <a:rPr lang="en-US" sz="1100" dirty="0" err="1">
                          <a:effectLst/>
                        </a:rPr>
                        <a:t>LocationID</a:t>
                      </a:r>
                      <a:r>
                        <a:rPr lang="en-US" sz="1100" dirty="0">
                          <a:effectLst/>
                        </a:rPr>
                        <a:t>, </a:t>
                      </a:r>
                      <a:r>
                        <a:rPr lang="en-US" sz="1100" dirty="0" err="1">
                          <a:effectLst/>
                        </a:rPr>
                        <a:t>DeviceID</a:t>
                      </a:r>
                      <a:endParaRPr lang="en-US" sz="1100" dirty="0">
                        <a:effectLst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effectLst/>
                        </a:rPr>
                        <a:t>Beacon_exp</a:t>
                      </a:r>
                      <a:endParaRPr lang="en-US" sz="1100" dirty="0">
                        <a:effectLst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539680"/>
                  </a:ext>
                </a:extLst>
              </a:tr>
              <a:tr h="440776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(6) Emissions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Emissions field sheet; </a:t>
                      </a:r>
                      <a:r>
                        <a:rPr lang="en-US" sz="1100" b="1" dirty="0">
                          <a:effectLst/>
                        </a:rPr>
                        <a:t>UPAS</a:t>
                      </a:r>
                      <a:r>
                        <a:rPr lang="en-US" sz="1100" dirty="0">
                          <a:effectLst/>
                        </a:rPr>
                        <a:t>; TSI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CO, CO2, fuel used, food cooked, time cooking, cooking type.  CO decay to estimate ventilation rate.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HHID, </a:t>
                      </a:r>
                      <a:r>
                        <a:rPr lang="en-US" sz="1100" dirty="0" err="1">
                          <a:effectLst/>
                        </a:rPr>
                        <a:t>LocationID</a:t>
                      </a:r>
                      <a:r>
                        <a:rPr lang="en-US" sz="1100" dirty="0">
                          <a:effectLst/>
                        </a:rPr>
                        <a:t>, </a:t>
                      </a:r>
                      <a:r>
                        <a:rPr lang="en-US" sz="1100" dirty="0" err="1">
                          <a:effectLst/>
                        </a:rPr>
                        <a:t>DeviceID</a:t>
                      </a:r>
                      <a:endParaRPr lang="en-US" sz="1100" dirty="0">
                        <a:effectLst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484732"/>
                  </a:ext>
                </a:extLst>
              </a:tr>
              <a:tr h="613939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(7) Instrument IDs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Equipment List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effectLst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218716"/>
                  </a:ext>
                </a:extLst>
              </a:tr>
              <a:tr h="440776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(8) SUMs Data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Geocene SUMs results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Cooking events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HHID, </a:t>
                      </a:r>
                      <a:r>
                        <a:rPr lang="en-US" sz="1100" dirty="0" err="1">
                          <a:effectLst/>
                        </a:rPr>
                        <a:t>StoveType</a:t>
                      </a:r>
                      <a:r>
                        <a:rPr lang="en-US" sz="1100" dirty="0">
                          <a:effectLst/>
                        </a:rPr>
                        <a:t>, </a:t>
                      </a:r>
                      <a:r>
                        <a:rPr lang="en-US" sz="1100" dirty="0" err="1">
                          <a:effectLst/>
                        </a:rPr>
                        <a:t>LocationID</a:t>
                      </a:r>
                      <a:endParaRPr lang="en-US" sz="1100" dirty="0">
                        <a:effectLst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268208"/>
                  </a:ext>
                </a:extLst>
              </a:tr>
              <a:tr h="440776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(10) Ambient data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effectLst/>
                        </a:rPr>
                        <a:t>UPAS</a:t>
                      </a:r>
                      <a:r>
                        <a:rPr lang="en-US" sz="1100" dirty="0">
                          <a:effectLst/>
                        </a:rPr>
                        <a:t>; PATS+; Lascar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Weekly ambient samples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409398"/>
                  </a:ext>
                </a:extLst>
              </a:tr>
              <a:tr h="440776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(9) Joined database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All of the above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Minute data or 5 minute data?  Depends on the MicroPEM settings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HHID, </a:t>
                      </a:r>
                      <a:r>
                        <a:rPr lang="en-US" sz="1100" dirty="0" err="1">
                          <a:effectLst/>
                        </a:rPr>
                        <a:t>StoveType</a:t>
                      </a:r>
                      <a:r>
                        <a:rPr lang="en-US" sz="1100" dirty="0">
                          <a:effectLst/>
                        </a:rPr>
                        <a:t>, </a:t>
                      </a:r>
                      <a:r>
                        <a:rPr lang="en-US" sz="1100" dirty="0" err="1">
                          <a:effectLst/>
                        </a:rPr>
                        <a:t>LocationID</a:t>
                      </a:r>
                      <a:r>
                        <a:rPr lang="en-US" sz="1100" dirty="0">
                          <a:effectLst/>
                        </a:rPr>
                        <a:t>, </a:t>
                      </a:r>
                      <a:r>
                        <a:rPr lang="en-US" sz="1100">
                          <a:effectLst/>
                        </a:rPr>
                        <a:t>DeviceID</a:t>
                      </a:r>
                      <a:endParaRPr lang="en-US" sz="1100" dirty="0">
                        <a:effectLst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35372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87A8840-1728-A84B-BE72-BC1C5419428D}"/>
              </a:ext>
            </a:extLst>
          </p:cNvPr>
          <p:cNvSpPr txBox="1"/>
          <p:nvPr/>
        </p:nvSpPr>
        <p:spPr>
          <a:xfrm>
            <a:off x="2241996" y="454917"/>
            <a:ext cx="1700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Bold = imported</a:t>
            </a:r>
          </a:p>
        </p:txBody>
      </p:sp>
    </p:spTree>
    <p:extLst>
      <p:ext uri="{BB962C8B-B14F-4D97-AF65-F5344CB8AC3E}">
        <p14:creationId xmlns:p14="http://schemas.microsoft.com/office/powerpoint/2010/main" val="1641078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AA604-0FA2-A040-BAB0-29FBA94BA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UPAS Specific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E32F5-F442-4C4F-9259-535A01FC2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9707"/>
            <a:ext cx="10515600" cy="4657256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QA/QC</a:t>
            </a:r>
          </a:p>
          <a:p>
            <a:pPr lvl="1"/>
            <a:r>
              <a:rPr lang="en-US" b="1" dirty="0"/>
              <a:t>Import function UPAS data</a:t>
            </a:r>
          </a:p>
          <a:p>
            <a:pPr lvl="1"/>
            <a:r>
              <a:rPr lang="en-US" b="1" dirty="0"/>
              <a:t>Flagging function</a:t>
            </a:r>
          </a:p>
          <a:p>
            <a:pPr lvl="2"/>
            <a:r>
              <a:rPr lang="en-US" dirty="0"/>
              <a:t>Check flow rate, shutdown reason,  pressure, temperature</a:t>
            </a:r>
          </a:p>
          <a:p>
            <a:pPr lvl="1"/>
            <a:r>
              <a:rPr lang="en-US" b="1" dirty="0"/>
              <a:t>Filename checking function (of the study ID)</a:t>
            </a:r>
          </a:p>
          <a:p>
            <a:pPr lvl="1"/>
            <a:r>
              <a:rPr lang="en-US" dirty="0"/>
              <a:t>Automated processing/emails</a:t>
            </a:r>
          </a:p>
          <a:p>
            <a:r>
              <a:rPr lang="en-US" b="1" dirty="0"/>
              <a:t>Final datasets</a:t>
            </a:r>
          </a:p>
          <a:p>
            <a:pPr lvl="1"/>
            <a:r>
              <a:rPr lang="en-US" dirty="0"/>
              <a:t>Apply import and apply flagging function</a:t>
            </a:r>
          </a:p>
          <a:p>
            <a:pPr lvl="1"/>
            <a:r>
              <a:rPr lang="en-US" dirty="0"/>
              <a:t>Apply calibration data or filter weight correction factor by logger ID and sample ID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863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AC5B9-B1D5-6A44-85D1-D78CEDAF5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71"/>
            <a:ext cx="10515600" cy="1325563"/>
          </a:xfrm>
        </p:spPr>
        <p:txBody>
          <a:bodyPr/>
          <a:lstStyle/>
          <a:p>
            <a:r>
              <a:rPr lang="en-US" dirty="0"/>
              <a:t>Code workflow for UPAS deployment data 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94C34-0696-FE40-B622-B9F6CCAA2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682"/>
            <a:ext cx="10515600" cy="4351338"/>
          </a:xfrm>
        </p:spPr>
        <p:txBody>
          <a:bodyPr/>
          <a:lstStyle/>
          <a:p>
            <a:r>
              <a:rPr lang="en-US" dirty="0"/>
              <a:t>Imports data from Dropbox, analyzes them, sends summary</a:t>
            </a:r>
          </a:p>
          <a:p>
            <a:r>
              <a:rPr lang="en-US" dirty="0"/>
              <a:t>Later combined with </a:t>
            </a:r>
            <a:r>
              <a:rPr lang="en-US" dirty="0" err="1"/>
              <a:t>grav</a:t>
            </a:r>
            <a:r>
              <a:rPr lang="en-US" dirty="0"/>
              <a:t> results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AB9373-EA6D-1044-A424-B1A998DAB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620312"/>
              </p:ext>
            </p:extLst>
          </p:nvPr>
        </p:nvGraphicFramePr>
        <p:xfrm>
          <a:off x="838200" y="2535017"/>
          <a:ext cx="10198996" cy="4167072"/>
        </p:xfrm>
        <a:graphic>
          <a:graphicData uri="http://schemas.openxmlformats.org/drawingml/2006/table">
            <a:tbl>
              <a:tblPr/>
              <a:tblGrid>
                <a:gridCol w="2549749">
                  <a:extLst>
                    <a:ext uri="{9D8B030D-6E8A-4147-A177-3AD203B41FA5}">
                      <a16:colId xmlns:a16="http://schemas.microsoft.com/office/drawing/2014/main" val="239436884"/>
                    </a:ext>
                  </a:extLst>
                </a:gridCol>
                <a:gridCol w="2549749">
                  <a:extLst>
                    <a:ext uri="{9D8B030D-6E8A-4147-A177-3AD203B41FA5}">
                      <a16:colId xmlns:a16="http://schemas.microsoft.com/office/drawing/2014/main" val="123309798"/>
                    </a:ext>
                  </a:extLst>
                </a:gridCol>
                <a:gridCol w="2549749">
                  <a:extLst>
                    <a:ext uri="{9D8B030D-6E8A-4147-A177-3AD203B41FA5}">
                      <a16:colId xmlns:a16="http://schemas.microsoft.com/office/drawing/2014/main" val="122032178"/>
                    </a:ext>
                  </a:extLst>
                </a:gridCol>
                <a:gridCol w="2549749">
                  <a:extLst>
                    <a:ext uri="{9D8B030D-6E8A-4147-A177-3AD203B41FA5}">
                      <a16:colId xmlns:a16="http://schemas.microsoft.com/office/drawing/2014/main" val="3898307630"/>
                    </a:ext>
                  </a:extLst>
                </a:gridCol>
              </a:tblGrid>
              <a:tr h="684830">
                <a:tc>
                  <a:txBody>
                    <a:bodyPr/>
                    <a:lstStyle/>
                    <a:p>
                      <a:r>
                        <a:rPr lang="en-US" sz="1500" b="1" dirty="0">
                          <a:effectLst/>
                        </a:rPr>
                        <a:t>Code name</a:t>
                      </a: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effectLst/>
                        </a:rPr>
                        <a:t>Inputs</a:t>
                      </a: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effectLst/>
                        </a:rPr>
                        <a:t>Outputs</a:t>
                      </a: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effectLst/>
                        </a:rPr>
                        <a:t>Notes</a:t>
                      </a: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62042"/>
                  </a:ext>
                </a:extLst>
              </a:tr>
              <a:tr h="684830">
                <a:tc>
                  <a:txBody>
                    <a:bodyPr/>
                    <a:lstStyle/>
                    <a:p>
                      <a:r>
                        <a:rPr lang="en-US" sz="1500" dirty="0" err="1">
                          <a:effectLst/>
                        </a:rPr>
                        <a:t>Thresholds.R</a:t>
                      </a:r>
                      <a:endParaRPr lang="en-US" sz="1500" dirty="0">
                        <a:effectLst/>
                      </a:endParaRP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--</a:t>
                      </a: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Threshold values used for generating flags</a:t>
                      </a: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See readme for details</a:t>
                      </a: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142892"/>
                  </a:ext>
                </a:extLst>
              </a:tr>
              <a:tr h="401115">
                <a:tc>
                  <a:txBody>
                    <a:bodyPr/>
                    <a:lstStyle/>
                    <a:p>
                      <a:r>
                        <a:rPr lang="en-US" sz="1500" dirty="0" err="1">
                          <a:effectLst/>
                        </a:rPr>
                        <a:t>Functions.R</a:t>
                      </a:r>
                      <a:endParaRPr lang="en-US" sz="1500" dirty="0">
                        <a:effectLst/>
                      </a:endParaRP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Data files</a:t>
                      </a: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Summary of data; </a:t>
                      </a:r>
                      <a:r>
                        <a:rPr lang="en-US" sz="1500" dirty="0" err="1">
                          <a:effectLst/>
                        </a:rPr>
                        <a:t>upas_summary.R</a:t>
                      </a:r>
                      <a:endParaRPr lang="en-US" sz="1500" dirty="0">
                        <a:effectLst/>
                      </a:endParaRP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>
                        <a:effectLst/>
                      </a:endParaRP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366476"/>
                  </a:ext>
                </a:extLst>
              </a:tr>
              <a:tr h="401115">
                <a:tc>
                  <a:txBody>
                    <a:bodyPr/>
                    <a:lstStyle/>
                    <a:p>
                      <a:r>
                        <a:rPr lang="en-US" sz="1500" dirty="0" err="1">
                          <a:effectLst/>
                        </a:rPr>
                        <a:t>localBatchScript.R</a:t>
                      </a:r>
                      <a:endParaRPr lang="en-US" sz="1500" dirty="0">
                        <a:effectLst/>
                      </a:endParaRP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Data files; </a:t>
                      </a:r>
                      <a:r>
                        <a:rPr lang="en-US" sz="1500" dirty="0" err="1"/>
                        <a:t>thresholds.R</a:t>
                      </a:r>
                      <a:r>
                        <a:rPr lang="en-US" sz="1500" dirty="0"/>
                        <a:t>; </a:t>
                      </a:r>
                      <a:r>
                        <a:rPr lang="en-US" sz="1500" dirty="0" err="1"/>
                        <a:t>functions.R</a:t>
                      </a:r>
                      <a:endParaRPr lang="en-US" sz="1500" dirty="0"/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CSV file with summary of UPAS results and flags</a:t>
                      </a: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>
                        <a:effectLst/>
                      </a:endParaRP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974498"/>
                  </a:ext>
                </a:extLst>
              </a:tr>
              <a:tr h="684830">
                <a:tc>
                  <a:txBody>
                    <a:bodyPr/>
                    <a:lstStyle/>
                    <a:p>
                      <a:r>
                        <a:rPr lang="en-US" sz="1500" dirty="0" err="1">
                          <a:effectLst/>
                        </a:rPr>
                        <a:t>HAPIN_quack.R</a:t>
                      </a:r>
                      <a:endParaRPr lang="en-US" sz="1500" dirty="0">
                        <a:effectLst/>
                      </a:endParaRP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All above files; </a:t>
                      </a: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CSV file with file summaries, sent to selected IRC recipients.  Then used in the QAQC Excel doc</a:t>
                      </a: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effectLst/>
                      </a:endParaRP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178621"/>
                  </a:ext>
                </a:extLst>
              </a:tr>
              <a:tr h="684830">
                <a:tc>
                  <a:txBody>
                    <a:bodyPr/>
                    <a:lstStyle/>
                    <a:p>
                      <a:r>
                        <a:rPr lang="en-US" sz="1500" dirty="0" err="1">
                          <a:effectLst/>
                        </a:rPr>
                        <a:t>Grav_final.R</a:t>
                      </a:r>
                      <a:endParaRPr lang="en-US" sz="1500" dirty="0">
                        <a:effectLst/>
                      </a:endParaRP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Grav</a:t>
                      </a:r>
                      <a:r>
                        <a:rPr lang="en-US" sz="1500" dirty="0"/>
                        <a:t> results, Emissions Excel sheet and </a:t>
                      </a:r>
                      <a:r>
                        <a:rPr lang="en-US" sz="1500" dirty="0" err="1"/>
                        <a:t>upas_summary.R</a:t>
                      </a:r>
                      <a:endParaRPr lang="en-US" sz="1500" dirty="0"/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Final concentrations</a:t>
                      </a: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effectLst/>
                      </a:endParaRP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967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575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AA604-0FA2-A040-BAB0-29FBA94BA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Mobenzi</a:t>
            </a:r>
            <a:r>
              <a:rPr lang="en-AU" dirty="0"/>
              <a:t> Specific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E32F5-F442-4C4F-9259-535A01FC2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9707"/>
            <a:ext cx="10515600" cy="4657256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QA/QC</a:t>
            </a:r>
          </a:p>
          <a:p>
            <a:pPr lvl="1"/>
            <a:r>
              <a:rPr lang="en-US" dirty="0" err="1"/>
              <a:t>Mobenzi</a:t>
            </a:r>
            <a:r>
              <a:rPr lang="en-US" dirty="0"/>
              <a:t> import function</a:t>
            </a:r>
          </a:p>
          <a:p>
            <a:pPr lvl="1"/>
            <a:r>
              <a:rPr lang="en-US" dirty="0"/>
              <a:t>Flagging function</a:t>
            </a:r>
          </a:p>
          <a:p>
            <a:pPr lvl="2"/>
            <a:r>
              <a:rPr lang="en-US" dirty="0"/>
              <a:t>?  Hopefully just do this manually</a:t>
            </a:r>
          </a:p>
          <a:p>
            <a:pPr lvl="1"/>
            <a:r>
              <a:rPr lang="en-US" dirty="0"/>
              <a:t>Filename checking function (of the study ID)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417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AC5B9-B1D5-6A44-85D1-D78CEDAF5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71"/>
            <a:ext cx="10515600" cy="1325563"/>
          </a:xfrm>
        </p:spPr>
        <p:txBody>
          <a:bodyPr/>
          <a:lstStyle/>
          <a:p>
            <a:r>
              <a:rPr lang="en-US" dirty="0"/>
              <a:t>Code workflow for Lascars and PATS+ deployment data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94C34-0696-FE40-B622-B9F6CCAA2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Imports data from Dropbox, analyzes them, applies calibrations, sends QAQC summary </a:t>
            </a:r>
          </a:p>
          <a:p>
            <a:r>
              <a:rPr lang="en-US" dirty="0"/>
              <a:t>Further analysis required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E058A94-172E-784B-8F45-1B38C2E591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11597"/>
              </p:ext>
            </p:extLst>
          </p:nvPr>
        </p:nvGraphicFramePr>
        <p:xfrm>
          <a:off x="838199" y="3233101"/>
          <a:ext cx="10515600" cy="3519714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23943688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330979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203217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98307630"/>
                    </a:ext>
                  </a:extLst>
                </a:gridCol>
              </a:tblGrid>
              <a:tr h="684830">
                <a:tc>
                  <a:txBody>
                    <a:bodyPr/>
                    <a:lstStyle/>
                    <a:p>
                      <a:r>
                        <a:rPr lang="en-US" sz="1500" b="1" dirty="0">
                          <a:effectLst/>
                        </a:rPr>
                        <a:t>Code name</a:t>
                      </a: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effectLst/>
                        </a:rPr>
                        <a:t>Inputs</a:t>
                      </a: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effectLst/>
                        </a:rPr>
                        <a:t>Outputs</a:t>
                      </a: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effectLst/>
                        </a:rPr>
                        <a:t>Notes</a:t>
                      </a: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62042"/>
                  </a:ext>
                </a:extLst>
              </a:tr>
              <a:tr h="684830">
                <a:tc>
                  <a:txBody>
                    <a:bodyPr/>
                    <a:lstStyle/>
                    <a:p>
                      <a:r>
                        <a:rPr lang="en-US" sz="1500" dirty="0" err="1">
                          <a:effectLst/>
                        </a:rPr>
                        <a:t>Thresholds.R</a:t>
                      </a:r>
                      <a:endParaRPr lang="en-US" sz="1500" dirty="0">
                        <a:effectLst/>
                      </a:endParaRP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Threshold values used for generating flags</a:t>
                      </a: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See readme for details</a:t>
                      </a: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142892"/>
                  </a:ext>
                </a:extLst>
              </a:tr>
              <a:tr h="401115">
                <a:tc>
                  <a:txBody>
                    <a:bodyPr/>
                    <a:lstStyle/>
                    <a:p>
                      <a:r>
                        <a:rPr lang="en-US" sz="1500" dirty="0" err="1">
                          <a:effectLst/>
                        </a:rPr>
                        <a:t>Lascar_functions.R</a:t>
                      </a:r>
                      <a:r>
                        <a:rPr lang="en-US" sz="1500" dirty="0">
                          <a:effectLst/>
                        </a:rPr>
                        <a:t> or </a:t>
                      </a:r>
                      <a:r>
                        <a:rPr lang="en-US" sz="1500" dirty="0" err="1">
                          <a:effectLst/>
                        </a:rPr>
                        <a:t>PATS_functions.R</a:t>
                      </a:r>
                      <a:endParaRPr lang="en-US" sz="1500" dirty="0">
                        <a:effectLst/>
                      </a:endParaRP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files, calibration factors</a:t>
                      </a: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Data Summaries/QAQC reports. Calibrated real-time data files. </a:t>
                      </a: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effectLst/>
                      </a:endParaRP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366476"/>
                  </a:ext>
                </a:extLst>
              </a:tr>
              <a:tr h="684830"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Join function</a:t>
                      </a: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effectLst/>
                      </a:endParaRP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effectLst/>
                      </a:endParaRP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967755"/>
                  </a:ext>
                </a:extLst>
              </a:tr>
              <a:tr h="684830">
                <a:tc>
                  <a:txBody>
                    <a:bodyPr/>
                    <a:lstStyle/>
                    <a:p>
                      <a:endParaRPr lang="en-US" sz="1500" dirty="0">
                        <a:effectLst/>
                      </a:endParaRP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effectLst/>
                      </a:endParaRP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effectLst/>
                      </a:endParaRP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074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245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723</TotalTime>
  <Words>1047</Words>
  <Application>Microsoft Macintosh PowerPoint</Application>
  <PresentationFormat>Widescreen</PresentationFormat>
  <Paragraphs>173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E2E Exposure Data Processing</vt:lpstr>
      <vt:lpstr>Overview</vt:lpstr>
      <vt:lpstr>Data organization</vt:lpstr>
      <vt:lpstr>Data analysis approach</vt:lpstr>
      <vt:lpstr>Data streams</vt:lpstr>
      <vt:lpstr>UPAS Specific Overview</vt:lpstr>
      <vt:lpstr>Code workflow for UPAS deployment data stream</vt:lpstr>
      <vt:lpstr>Mobenzi Specific Overview</vt:lpstr>
      <vt:lpstr>Code workflow for Lascars and PATS+ deployment data streams</vt:lpstr>
      <vt:lpstr>Code workflow for modeling data streams</vt:lpstr>
      <vt:lpstr>QAQC approach: see the UNOPS Evernote for the work flow and 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HAPIN Exposure Data Processing</dc:title>
  <dc:creator>Liao, Jiawen</dc:creator>
  <cp:lastModifiedBy>Ricardo Ricardo</cp:lastModifiedBy>
  <cp:revision>75</cp:revision>
  <dcterms:created xsi:type="dcterms:W3CDTF">2019-04-26T17:26:14Z</dcterms:created>
  <dcterms:modified xsi:type="dcterms:W3CDTF">2020-01-05T17:57:38Z</dcterms:modified>
</cp:coreProperties>
</file>