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30"/>
  </p:notesMasterIdLst>
  <p:handoutMasterIdLst>
    <p:handoutMasterId r:id="rId31"/>
  </p:handoutMasterIdLst>
  <p:sldIdLst>
    <p:sldId id="256" r:id="rId3"/>
    <p:sldId id="257" r:id="rId4"/>
    <p:sldId id="258" r:id="rId5"/>
    <p:sldId id="259" r:id="rId6"/>
    <p:sldId id="267" r:id="rId7"/>
    <p:sldId id="260" r:id="rId8"/>
    <p:sldId id="268" r:id="rId9"/>
    <p:sldId id="270" r:id="rId10"/>
    <p:sldId id="271" r:id="rId11"/>
    <p:sldId id="272" r:id="rId12"/>
    <p:sldId id="275" r:id="rId13"/>
    <p:sldId id="273" r:id="rId14"/>
    <p:sldId id="277" r:id="rId15"/>
    <p:sldId id="278" r:id="rId16"/>
    <p:sldId id="279" r:id="rId17"/>
    <p:sldId id="281" r:id="rId18"/>
    <p:sldId id="282" r:id="rId19"/>
    <p:sldId id="283" r:id="rId20"/>
    <p:sldId id="288" r:id="rId21"/>
    <p:sldId id="284" r:id="rId22"/>
    <p:sldId id="289" r:id="rId23"/>
    <p:sldId id="285" r:id="rId24"/>
    <p:sldId id="290" r:id="rId25"/>
    <p:sldId id="286" r:id="rId26"/>
    <p:sldId id="291" r:id="rId27"/>
    <p:sldId id="287"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p:cViewPr varScale="1">
        <p:scale>
          <a:sx n="72" d="100"/>
          <a:sy n="72" d="100"/>
        </p:scale>
        <p:origin x="792" y="72"/>
      </p:cViewPr>
      <p:guideLst/>
    </p:cSldViewPr>
  </p:slideViewPr>
  <p:notesTextViewPr>
    <p:cViewPr>
      <p:scale>
        <a:sx n="1" d="1"/>
        <a:sy n="1" d="1"/>
      </p:scale>
      <p:origin x="0" y="0"/>
    </p:cViewPr>
  </p:notesTextViewPr>
  <p:notesViewPr>
    <p:cSldViewPr showGuides="1">
      <p:cViewPr varScale="1">
        <p:scale>
          <a:sx n="95" d="100"/>
          <a:sy n="95" d="100"/>
        </p:scale>
        <p:origin x="358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endParaRPr lang="es-ES" noProof="1"/>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endParaRPr lang="es-ES" noProof="1"/>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pPr algn="ctr" defTabSz="914400">
            <a:buNone/>
          </a:pPr>
          <a:r>
            <a:rPr lang="es-ES" noProof="1"/>
            <a:t>Coordenadas de un octaedro</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pPr algn="ctr" defTabSz="914400">
            <a:buNone/>
          </a:pPr>
          <a:r>
            <a:rPr lang="es-ES" noProof="1"/>
            <a:t>Re triangulación de cada triángulo del octaedro</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algn="ctr" defTabSz="914400">
            <a:buNone/>
          </a:pPr>
          <a:r>
            <a:rPr lang="es-ES" noProof="1"/>
            <a:t>Normalización de los vértices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ED541F3A-B15F-45C5-B03E-002D1A669708}" type="pres">
      <dgm:prSet presAssocID="{356F6FEF-38C8-437A-8562-86A5ED3F5885}" presName="boxAndChildren" presStyleCnt="0"/>
      <dgm:spPr/>
    </dgm:pt>
    <dgm:pt modelId="{0D798833-DCAC-4F3F-A43E-5B0E7B62A97B}" type="pres">
      <dgm:prSet presAssocID="{356F6FEF-38C8-437A-8562-86A5ED3F5885}" presName="parentTextBox" presStyleLbl="node1" presStyleIdx="0" presStyleCnt="3"/>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dgm:spPr/>
    </dgm:pt>
  </dgm:ptLst>
  <dgm:cxnLst>
    <dgm:cxn modelId="{4D111F6B-0B5C-40A7-BA86-973E36B2D8F2}" type="presOf" srcId="{712EDDD5-F1C9-457B-A81D-F94868058B44}" destId="{D5473CBC-EEC3-408A-B4A6-07882F253A8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756C46E1-976C-4F1D-A240-F27E16BE959D}" type="presOf" srcId="{356F6FEF-38C8-437A-8562-86A5ED3F5885}" destId="{0D798833-DCAC-4F3F-A43E-5B0E7B62A97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00C45C06-0FC9-429B-A34F-650C0C209E5A}" type="presParOf" srcId="{812F39FC-2D1E-4DD1-A1A6-C7F9287A4AAB}" destId="{ED541F3A-B15F-45C5-B03E-002D1A669708}" srcOrd="0" destOrd="0" presId="urn:microsoft.com/office/officeart/2005/8/layout/process4"/>
    <dgm:cxn modelId="{55BCBAA2-D642-438D-A48B-1527224F33D6}" type="presParOf" srcId="{ED541F3A-B15F-45C5-B03E-002D1A669708}" destId="{0D798833-DCAC-4F3F-A43E-5B0E7B62A97B}"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914400">
            <a:lnSpc>
              <a:spcPct val="90000"/>
            </a:lnSpc>
            <a:spcBef>
              <a:spcPct val="0"/>
            </a:spcBef>
            <a:spcAft>
              <a:spcPct val="35000"/>
            </a:spcAft>
            <a:buNone/>
          </a:pPr>
          <a:endParaRPr lang="es-ES" sz="30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914400">
            <a:lnSpc>
              <a:spcPct val="90000"/>
            </a:lnSpc>
            <a:spcBef>
              <a:spcPct val="0"/>
            </a:spcBef>
            <a:spcAft>
              <a:spcPct val="35000"/>
            </a:spcAft>
            <a:buNone/>
          </a:pPr>
          <a:endParaRPr lang="es-ES" sz="3000" kern="1200" noProof="1"/>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914400">
            <a:lnSpc>
              <a:spcPct val="90000"/>
            </a:lnSpc>
            <a:spcBef>
              <a:spcPct val="0"/>
            </a:spcBef>
            <a:spcAft>
              <a:spcPct val="35000"/>
            </a:spcAft>
            <a:buNone/>
          </a:pPr>
          <a:r>
            <a:rPr lang="es-ES" sz="3000" kern="1200" noProof="1"/>
            <a:t>Coordenadas de un octaedro</a:t>
          </a:r>
        </a:p>
      </dsp:txBody>
      <dsp:txXfrm rot="10800000">
        <a:off x="0" y="711"/>
        <a:ext cx="4937125" cy="99324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endParaRPr lang="es-ES" sz="2300" kern="1200" noProof="1"/>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98833-DCAC-4F3F-A43E-5B0E7B62A97B}">
      <dsp:nvSpPr>
        <dsp:cNvPr id="0" name=""/>
        <dsp:cNvSpPr/>
      </dsp:nvSpPr>
      <dsp:spPr>
        <a:xfrm>
          <a:off x="0" y="3028118"/>
          <a:ext cx="4937125" cy="993895"/>
        </a:xfrm>
        <a:prstGeom prst="rect">
          <a:avLst/>
        </a:prstGeom>
        <a:gradFill rotWithShape="0">
          <a:gsLst>
            <a:gs pos="0">
              <a:schemeClr val="accent1">
                <a:alpha val="90000"/>
                <a:hueOff val="0"/>
                <a:satOff val="0"/>
                <a:lumOff val="0"/>
                <a:alphaOff val="0"/>
                <a:shade val="85000"/>
                <a:satMod val="130000"/>
              </a:schemeClr>
            </a:gs>
            <a:gs pos="34000">
              <a:schemeClr val="accent1">
                <a:alpha val="90000"/>
                <a:hueOff val="0"/>
                <a:satOff val="0"/>
                <a:lumOff val="0"/>
                <a:alphaOff val="0"/>
                <a:shade val="87000"/>
                <a:satMod val="125000"/>
              </a:schemeClr>
            </a:gs>
            <a:gs pos="70000">
              <a:schemeClr val="accent1">
                <a:alpha val="90000"/>
                <a:hueOff val="0"/>
                <a:satOff val="0"/>
                <a:lumOff val="0"/>
                <a:alphaOff val="0"/>
                <a:tint val="100000"/>
                <a:shade val="90000"/>
                <a:satMod val="130000"/>
              </a:schemeClr>
            </a:gs>
            <a:gs pos="100000">
              <a:schemeClr val="accent1">
                <a:alpha val="9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Normalización de los vértices</a:t>
          </a:r>
        </a:p>
      </dsp:txBody>
      <dsp:txXfrm>
        <a:off x="0" y="3028118"/>
        <a:ext cx="4937125" cy="993895"/>
      </dsp:txXfrm>
    </dsp:sp>
    <dsp:sp modelId="{D5473CBC-EEC3-408A-B4A6-07882F253A8B}">
      <dsp:nvSpPr>
        <dsp:cNvPr id="0" name=""/>
        <dsp:cNvSpPr/>
      </dsp:nvSpPr>
      <dsp:spPr>
        <a:xfrm rot="10800000">
          <a:off x="0" y="1514414"/>
          <a:ext cx="4937125" cy="1528611"/>
        </a:xfrm>
        <a:prstGeom prst="upArrowCallout">
          <a:avLst/>
        </a:prstGeom>
        <a:gradFill rotWithShape="0">
          <a:gsLst>
            <a:gs pos="0">
              <a:schemeClr val="accent1">
                <a:alpha val="90000"/>
                <a:hueOff val="0"/>
                <a:satOff val="0"/>
                <a:lumOff val="0"/>
                <a:alphaOff val="-20000"/>
                <a:shade val="85000"/>
                <a:satMod val="130000"/>
              </a:schemeClr>
            </a:gs>
            <a:gs pos="34000">
              <a:schemeClr val="accent1">
                <a:alpha val="90000"/>
                <a:hueOff val="0"/>
                <a:satOff val="0"/>
                <a:lumOff val="0"/>
                <a:alphaOff val="-20000"/>
                <a:shade val="87000"/>
                <a:satMod val="125000"/>
              </a:schemeClr>
            </a:gs>
            <a:gs pos="70000">
              <a:schemeClr val="accent1">
                <a:alpha val="90000"/>
                <a:hueOff val="0"/>
                <a:satOff val="0"/>
                <a:lumOff val="0"/>
                <a:alphaOff val="-20000"/>
                <a:tint val="100000"/>
                <a:shade val="90000"/>
                <a:satMod val="130000"/>
              </a:schemeClr>
            </a:gs>
            <a:gs pos="100000">
              <a:schemeClr val="accent1">
                <a:alpha val="90000"/>
                <a:hueOff val="0"/>
                <a:satOff val="0"/>
                <a:lumOff val="0"/>
                <a:alphaOff val="-2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Re triangulación de cada triángulo del octaedro</a:t>
          </a:r>
        </a:p>
      </dsp:txBody>
      <dsp:txXfrm rot="10800000">
        <a:off x="0" y="1514414"/>
        <a:ext cx="4937125" cy="993246"/>
      </dsp:txXfrm>
    </dsp:sp>
    <dsp:sp modelId="{32FA43B7-34B4-4881-9A79-E3EDEC9D4CBF}">
      <dsp:nvSpPr>
        <dsp:cNvPr id="0" name=""/>
        <dsp:cNvSpPr/>
      </dsp:nvSpPr>
      <dsp:spPr>
        <a:xfrm rot="10800000">
          <a:off x="0" y="711"/>
          <a:ext cx="4937125" cy="1528611"/>
        </a:xfrm>
        <a:prstGeom prst="upArrowCallout">
          <a:avLst/>
        </a:prstGeom>
        <a:gradFill rotWithShape="0">
          <a:gsLst>
            <a:gs pos="0">
              <a:schemeClr val="accent1">
                <a:alpha val="90000"/>
                <a:hueOff val="0"/>
                <a:satOff val="0"/>
                <a:lumOff val="0"/>
                <a:alphaOff val="-40000"/>
                <a:shade val="85000"/>
                <a:satMod val="130000"/>
              </a:schemeClr>
            </a:gs>
            <a:gs pos="34000">
              <a:schemeClr val="accent1">
                <a:alpha val="90000"/>
                <a:hueOff val="0"/>
                <a:satOff val="0"/>
                <a:lumOff val="0"/>
                <a:alphaOff val="-40000"/>
                <a:shade val="87000"/>
                <a:satMod val="125000"/>
              </a:schemeClr>
            </a:gs>
            <a:gs pos="70000">
              <a:schemeClr val="accent1">
                <a:alpha val="90000"/>
                <a:hueOff val="0"/>
                <a:satOff val="0"/>
                <a:lumOff val="0"/>
                <a:alphaOff val="-40000"/>
                <a:tint val="100000"/>
                <a:shade val="90000"/>
                <a:satMod val="130000"/>
              </a:schemeClr>
            </a:gs>
            <a:gs pos="100000">
              <a:schemeClr val="accent1">
                <a:alpha val="90000"/>
                <a:hueOff val="0"/>
                <a:satOff val="0"/>
                <a:lumOff val="0"/>
                <a:alphaOff val="-4000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914400">
            <a:lnSpc>
              <a:spcPct val="90000"/>
            </a:lnSpc>
            <a:spcBef>
              <a:spcPct val="0"/>
            </a:spcBef>
            <a:spcAft>
              <a:spcPct val="35000"/>
            </a:spcAft>
            <a:buNone/>
          </a:pPr>
          <a:r>
            <a:rPr lang="es-ES" sz="2300" kern="1200" noProof="1"/>
            <a:t>Coordenadas de un octaedro</a:t>
          </a:r>
        </a:p>
      </dsp:txBody>
      <dsp:txXfrm rot="10800000">
        <a:off x="0" y="711"/>
        <a:ext cx="4937125" cy="993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5/26/2016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‹Nº›</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‹Nº›</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5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220269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2593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235447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273769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112266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375440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FE2824-C2A0-4931-BB32-60B24BDBB3CC}" type="datetimeFigureOut">
              <a:rPr lang="en-US" smtClean="0"/>
              <a:t>5/26/2016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319214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FE2824-C2A0-4931-BB32-60B24BDBB3CC}" type="datetimeFigureOut">
              <a:rPr lang="en-US" smtClean="0"/>
              <a:t>5/26/2016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3333A4-2EF1-4B79-B68C-AB20E66B4822}" type="slidenum">
              <a:rPr lang="en-US" smtClean="0"/>
              <a:t>‹Nº›</a:t>
            </a:fld>
            <a:endParaRPr lang="en-US"/>
          </a:p>
        </p:txBody>
      </p:sp>
    </p:spTree>
    <p:extLst>
      <p:ext uri="{BB962C8B-B14F-4D97-AF65-F5344CB8AC3E}">
        <p14:creationId xmlns:p14="http://schemas.microsoft.com/office/powerpoint/2010/main" val="210934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0FE2824-C2A0-4931-BB32-60B24BDBB3CC}"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‹Nº›</a:t>
            </a:fld>
            <a:endParaRPr lang="en-US"/>
          </a:p>
        </p:txBody>
      </p:sp>
    </p:spTree>
    <p:extLst>
      <p:ext uri="{BB962C8B-B14F-4D97-AF65-F5344CB8AC3E}">
        <p14:creationId xmlns:p14="http://schemas.microsoft.com/office/powerpoint/2010/main" val="85952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FE2824-C2A0-4931-BB32-60B24BDBB3CC}" type="datetimeFigureOut">
              <a:rPr lang="en-US" smtClean="0"/>
              <a:pPr/>
              <a:t>5/26/2016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3333A4-2EF1-4B79-B68C-AB20E66B4822}" type="slidenum">
              <a:rPr lang="en-US" smtClean="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91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8901">
            <a:off x="6418834" y="-712663"/>
            <a:ext cx="6858000" cy="6858000"/>
          </a:xfrm>
          <a:prstGeom prst="rect">
            <a:avLst/>
          </a:prstGeom>
        </p:spPr>
      </p:pic>
      <p:sp>
        <p:nvSpPr>
          <p:cNvPr id="2" name="Título 1"/>
          <p:cNvSpPr>
            <a:spLocks noGrp="1"/>
          </p:cNvSpPr>
          <p:nvPr>
            <p:ph type="ctrTitle"/>
          </p:nvPr>
        </p:nvSpPr>
        <p:spPr/>
        <p:txBody>
          <a:bodyPr>
            <a:normAutofit/>
          </a:bodyPr>
          <a:lstStyle/>
          <a:p>
            <a:r>
              <a:rPr lang="es-MX" dirty="0">
                <a:effectLst>
                  <a:outerShdw blurRad="38100" dist="19050" dir="2700000" algn="tl">
                    <a:schemeClr val="dk1">
                      <a:alpha val="40000"/>
                    </a:schemeClr>
                  </a:outerShdw>
                </a:effectLst>
              </a:rPr>
              <a:t>Creación de un modelo</a:t>
            </a:r>
            <a:r>
              <a:rPr lang="es-MX" dirty="0"/>
              <a:t> </a:t>
            </a:r>
            <a:r>
              <a:rPr lang="es-MX" dirty="0">
                <a:effectLst>
                  <a:outerShdw blurRad="38100" dist="19050" dir="2700000" algn="tl">
                    <a:schemeClr val="dk1">
                      <a:alpha val="40000"/>
                    </a:schemeClr>
                  </a:outerShdw>
                </a:effectLst>
              </a:rPr>
              <a:t>esférico a partir de un octaedro.</a:t>
            </a:r>
            <a:endParaRPr lang="es-ES" noProof="1"/>
          </a:p>
        </p:txBody>
      </p:sp>
      <p:sp>
        <p:nvSpPr>
          <p:cNvPr id="3" name="Subtítulo 2"/>
          <p:cNvSpPr>
            <a:spLocks noGrp="1"/>
          </p:cNvSpPr>
          <p:nvPr>
            <p:ph type="subTitle" idx="1"/>
          </p:nvPr>
        </p:nvSpPr>
        <p:spPr/>
        <p:txBody>
          <a:bodyPr>
            <a:normAutofit/>
          </a:bodyPr>
          <a:lstStyle/>
          <a:p>
            <a:r>
              <a:rPr lang="es-ES" noProof="1"/>
              <a:t>Ricardo Ruiz Maldonado</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4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3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33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ext uri="{D42A27DB-BD31-4B8C-83A1-F6EECF244321}">
                <p14:modId xmlns:p14="http://schemas.microsoft.com/office/powerpoint/2010/main" val="3646988583"/>
              </p:ext>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99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41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76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998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30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4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2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noProof="1"/>
              <a:t>Las curvas en computadoras son…</a:t>
            </a:r>
          </a:p>
        </p:txBody>
      </p:sp>
      <p:pic>
        <p:nvPicPr>
          <p:cNvPr id="1026" name="Picture 2" descr="http://cde.3.elcomercio.pe/ima/0/1/1/4/9/1149138.jpg"/>
          <p:cNvPicPr>
            <a:picLocks noChangeAspect="1" noChangeArrowheads="1"/>
          </p:cNvPicPr>
          <p:nvPr/>
        </p:nvPicPr>
        <p:blipFill rotWithShape="1">
          <a:blip r:embed="rId2">
            <a:extLst>
              <a:ext uri="{28A0092B-C50C-407E-A947-70E740481C1C}">
                <a14:useLocalDpi xmlns:a14="http://schemas.microsoft.com/office/drawing/2010/main" val="0"/>
              </a:ext>
            </a:extLst>
          </a:blip>
          <a:srcRect l="27408" t="5141" r="24443" b="3273"/>
          <a:stretch/>
        </p:blipFill>
        <p:spPr bwMode="auto">
          <a:xfrm>
            <a:off x="3935760" y="1844824"/>
            <a:ext cx="4032448" cy="428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4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05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31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73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811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5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noProof="1"/>
              <a:t>¡Una mentira!</a:t>
            </a:r>
          </a:p>
        </p:txBody>
      </p:sp>
      <p:sp>
        <p:nvSpPr>
          <p:cNvPr id="3" name="Marcador de contenido 2"/>
          <p:cNvSpPr>
            <a:spLocks noGrp="1"/>
          </p:cNvSpPr>
          <p:nvPr>
            <p:ph idx="1"/>
          </p:nvPr>
        </p:nvSpPr>
        <p:spPr/>
        <p:txBody>
          <a:bodyPr/>
          <a:lstStyle/>
          <a:p>
            <a:endParaRPr lang="es-MX"/>
          </a:p>
        </p:txBody>
      </p:sp>
      <p:pic>
        <p:nvPicPr>
          <p:cNvPr id="2050" name="Picture 2" descr="https://upload.wikimedia.org/wikipedia/commons/thumb/2/24/Bresenham_circle.svg/2000px-Bresenham_circl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1953291"/>
            <a:ext cx="3808246" cy="38082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eu-west-1.amazonaws.com/rcgs3/tutorial/5/e/5/2/3/5e523137f39c6d2dc467e9d40cad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4032" y="1867294"/>
            <a:ext cx="4063636" cy="398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noProof="1"/>
              <a:t>Modelos 3D / Mallas poligonales</a:t>
            </a:r>
          </a:p>
        </p:txBody>
      </p:sp>
      <p:sp>
        <p:nvSpPr>
          <p:cNvPr id="3" name="Marcador de posición de contenido 2"/>
          <p:cNvSpPr>
            <a:spLocks noGrp="1"/>
          </p:cNvSpPr>
          <p:nvPr>
            <p:ph sz="half" idx="1"/>
          </p:nvPr>
        </p:nvSpPr>
        <p:spPr/>
        <p:txBody>
          <a:bodyPr>
            <a:normAutofit/>
          </a:bodyPr>
          <a:lstStyle/>
          <a:p>
            <a:r>
              <a:rPr lang="es-ES" sz="2800" noProof="1"/>
              <a:t>Uno de los primeros acercamientos al momento de hacer una modelo 3D es la creación de su malla poligonal, la cual esta conformada en la mayoría de los casos por estructuras convexas hechas a base de triángulos.</a:t>
            </a:r>
          </a:p>
        </p:txBody>
      </p:sp>
      <p:sp>
        <p:nvSpPr>
          <p:cNvPr id="4" name="Marcador de contenido 3"/>
          <p:cNvSpPr>
            <a:spLocks noGrp="1"/>
          </p:cNvSpPr>
          <p:nvPr>
            <p:ph sz="half" idx="2"/>
          </p:nvPr>
        </p:nvSpPr>
        <p:spPr/>
        <p:txBody>
          <a:bodyPr/>
          <a:lstStyle/>
          <a:p>
            <a:endParaRPr lang="es-MX" dirty="0"/>
          </a:p>
        </p:txBody>
      </p:sp>
      <p:pic>
        <p:nvPicPr>
          <p:cNvPr id="3076" name="Picture 4" descr="http://3.bp.blogspot.com/-rCERUXlHXdc/VYgR7KIZD3I/AAAAAAAAAxs/ShEULW6Anw0/s1600/tes_head.jpg"/>
          <p:cNvPicPr>
            <a:picLocks noChangeAspect="1" noChangeArrowheads="1"/>
          </p:cNvPicPr>
          <p:nvPr/>
        </p:nvPicPr>
        <p:blipFill rotWithShape="1">
          <a:blip r:embed="rId2">
            <a:extLst>
              <a:ext uri="{28A0092B-C50C-407E-A947-70E740481C1C}">
                <a14:useLocalDpi xmlns:a14="http://schemas.microsoft.com/office/drawing/2010/main" val="0"/>
              </a:ext>
            </a:extLst>
          </a:blip>
          <a:srcRect r="52767"/>
          <a:stretch/>
        </p:blipFill>
        <p:spPr bwMode="auto">
          <a:xfrm>
            <a:off x="6204939" y="2576301"/>
            <a:ext cx="2699373"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noProof="1"/>
              <a:t>Modelos 3D / Mallas poligonales</a:t>
            </a:r>
          </a:p>
        </p:txBody>
      </p:sp>
      <p:sp>
        <p:nvSpPr>
          <p:cNvPr id="3" name="Marcador de posición de contenido 2"/>
          <p:cNvSpPr>
            <a:spLocks noGrp="1"/>
          </p:cNvSpPr>
          <p:nvPr>
            <p:ph sz="half" idx="1"/>
          </p:nvPr>
        </p:nvSpPr>
        <p:spPr/>
        <p:txBody>
          <a:bodyPr>
            <a:normAutofit/>
          </a:bodyPr>
          <a:lstStyle/>
          <a:p>
            <a:r>
              <a:rPr lang="es-ES" sz="2800" noProof="1"/>
              <a:t>Mientras mayor sea la cantidad de trinagulos en la malla poligonal, mejor será la definición de nuestro objeto aunque esto podría ocasinar un costo mayor hablando de espacion de almacenamiento.</a:t>
            </a:r>
          </a:p>
        </p:txBody>
      </p:sp>
      <p:sp>
        <p:nvSpPr>
          <p:cNvPr id="4" name="Marcador de contenido 3"/>
          <p:cNvSpPr>
            <a:spLocks noGrp="1"/>
          </p:cNvSpPr>
          <p:nvPr>
            <p:ph sz="half" idx="2"/>
          </p:nvPr>
        </p:nvSpPr>
        <p:spPr/>
        <p:txBody>
          <a:bodyPr/>
          <a:lstStyle/>
          <a:p>
            <a:endParaRPr lang="es-MX" dirty="0"/>
          </a:p>
        </p:txBody>
      </p:sp>
      <p:pic>
        <p:nvPicPr>
          <p:cNvPr id="3076" name="Picture 4" descr="http://3.bp.blogspot.com/-rCERUXlHXdc/VYgR7KIZD3I/AAAAAAAAAxs/ShEULW6Anw0/s1600/tes_head.jpg"/>
          <p:cNvPicPr>
            <a:picLocks noChangeAspect="1" noChangeArrowheads="1"/>
          </p:cNvPicPr>
          <p:nvPr/>
        </p:nvPicPr>
        <p:blipFill rotWithShape="1">
          <a:blip r:embed="rId2">
            <a:extLst>
              <a:ext uri="{28A0092B-C50C-407E-A947-70E740481C1C}">
                <a14:useLocalDpi xmlns:a14="http://schemas.microsoft.com/office/drawing/2010/main" val="0"/>
              </a:ext>
            </a:extLst>
          </a:blip>
          <a:srcRect r="7383"/>
          <a:stretch/>
        </p:blipFill>
        <p:spPr bwMode="auto">
          <a:xfrm>
            <a:off x="6204939" y="2576301"/>
            <a:ext cx="5293015"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ext uri="{D42A27DB-BD31-4B8C-83A1-F6EECF244321}">
                <p14:modId xmlns:p14="http://schemas.microsoft.com/office/powerpoint/2010/main" val="2053601137"/>
              </p:ext>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3952" y="2564904"/>
            <a:ext cx="6268325" cy="2553056"/>
          </a:xfrm>
          <a:prstGeom prst="rect">
            <a:avLst/>
          </a:prstGeo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ext uri="{D42A27DB-BD31-4B8C-83A1-F6EECF244321}">
                <p14:modId xmlns:p14="http://schemas.microsoft.com/office/powerpoint/2010/main" val="396395012"/>
              </p:ext>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336" y="3458509"/>
            <a:ext cx="6268325" cy="2553056"/>
          </a:xfrm>
          <a:prstGeom prst="rect">
            <a:avLst/>
          </a:prstGeom>
        </p:spPr>
      </p:pic>
      <p:pic>
        <p:nvPicPr>
          <p:cNvPr id="4098" name="Picture 2" descr="http://images.gofreedownload.net/octahedron-1585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6080" y="1916832"/>
            <a:ext cx="404812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11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ext uri="{D42A27DB-BD31-4B8C-83A1-F6EECF244321}">
                <p14:modId xmlns:p14="http://schemas.microsoft.com/office/powerpoint/2010/main" val="595258302"/>
              </p:ext>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196752"/>
            <a:ext cx="5108940" cy="5108940"/>
          </a:xfrm>
          <a:prstGeom prst="rect">
            <a:avLst/>
          </a:prstGeom>
        </p:spPr>
      </p:pic>
      <p:sp>
        <p:nvSpPr>
          <p:cNvPr id="2" name="Título 1"/>
          <p:cNvSpPr>
            <a:spLocks noGrp="1"/>
          </p:cNvSpPr>
          <p:nvPr>
            <p:ph type="title"/>
          </p:nvPr>
        </p:nvSpPr>
        <p:spPr/>
        <p:txBody>
          <a:bodyPr>
            <a:normAutofit/>
          </a:bodyPr>
          <a:lstStyle/>
          <a:p>
            <a:r>
              <a:rPr lang="es-ES" sz="4000" noProof="1"/>
              <a:t>Como crear una esfera partiendo de un octaedro</a:t>
            </a:r>
          </a:p>
        </p:txBody>
      </p:sp>
      <p:graphicFrame>
        <p:nvGraphicFramePr>
          <p:cNvPr id="6" name="Marcador de posición de contenido 5" descr="Proceso segmentado" title="SmartArt"/>
          <p:cNvGraphicFramePr>
            <a:graphicFrameLocks noGrp="1"/>
          </p:cNvGraphicFramePr>
          <p:nvPr>
            <p:ph sz="half" idx="2"/>
            <p:extLst/>
          </p:nvPr>
        </p:nvGraphicFramePr>
        <p:xfrm>
          <a:off x="407368" y="1988840"/>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8" name="Picture 4" descr="http://zeldawiki.org/images/thumb/2/23/ALBW_Triforce.png/200px-ALBW_Triforc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960" y="4363740"/>
            <a:ext cx="19050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8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9827B5-A90F-45DE-9A48-E01BF3AFCC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560</Words>
  <Application>Microsoft Office PowerPoint</Application>
  <PresentationFormat>Panorámica</PresentationFormat>
  <Paragraphs>84</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Century Schoolbook</vt:lpstr>
      <vt:lpstr>Retrospección</vt:lpstr>
      <vt:lpstr>Creación de un modelo esférico a partir de un octaedro.</vt:lpstr>
      <vt:lpstr>Las curvas en computadoras son…</vt:lpstr>
      <vt:lpstr>¡Una mentira!</vt:lpstr>
      <vt:lpstr>Modelos 3D / Mallas poligonales</vt:lpstr>
      <vt:lpstr>Modelos 3D / Mallas poligonales</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lpstr>Como crear una esfera partiendo de un octaedro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2016-05-26T05:28:45Z</dcterms:created>
  <dcterms:modified xsi:type="dcterms:W3CDTF">2016-05-26T16:32:31Z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