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56" r:id="rId2"/>
    <p:sldId id="426" r:id="rId3"/>
    <p:sldId id="427" r:id="rId4"/>
    <p:sldId id="428" r:id="rId5"/>
    <p:sldId id="429" r:id="rId6"/>
    <p:sldId id="430" r:id="rId7"/>
    <p:sldId id="449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31" r:id="rId17"/>
    <p:sldId id="440" r:id="rId18"/>
    <p:sldId id="441" r:id="rId19"/>
    <p:sldId id="442" r:id="rId20"/>
    <p:sldId id="443" r:id="rId21"/>
    <p:sldId id="444" r:id="rId22"/>
    <p:sldId id="447" r:id="rId23"/>
    <p:sldId id="445" r:id="rId24"/>
    <p:sldId id="446" r:id="rId25"/>
  </p:sldIdLst>
  <p:sldSz cx="9144000" cy="6858000" type="screen4x3"/>
  <p:notesSz cx="6858000" cy="96377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7DDA"/>
    <a:srgbClr val="FFFF00"/>
    <a:srgbClr val="009900"/>
    <a:srgbClr val="0000FF"/>
    <a:srgbClr val="A82D24"/>
    <a:srgbClr val="CC3300"/>
    <a:srgbClr val="880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1" autoAdjust="0"/>
    <p:restoredTop sz="96433" autoAdjust="0"/>
  </p:normalViewPr>
  <p:slideViewPr>
    <p:cSldViewPr>
      <p:cViewPr varScale="1">
        <p:scale>
          <a:sx n="84" d="100"/>
          <a:sy n="84" d="100"/>
        </p:scale>
        <p:origin x="1668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637EB6-A476-467C-B5E4-A91711D5A6BA}" type="datetimeFigureOut">
              <a:rPr lang="de-DE"/>
              <a:pPr>
                <a:defRPr/>
              </a:pPr>
              <a:t>15.02.2018</a:t>
            </a:fld>
            <a:endParaRPr lang="de-DE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35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53525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D33732-BC21-4D88-AA75-A3FB2D2B336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713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9175" y="722313"/>
            <a:ext cx="4819650" cy="361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8350"/>
            <a:ext cx="5486400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53525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53525"/>
            <a:ext cx="29718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A0C839-4570-499D-BC4B-E1490E981D3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452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E74EC7-4BEB-4A77-A199-E70FFFE36E56}" type="slidenum">
              <a:rPr lang="de-DE" altLang="en-US" smtClean="0"/>
              <a:pPr>
                <a:spcBef>
                  <a:spcPct val="0"/>
                </a:spcBef>
              </a:pPr>
              <a:t>1</a:t>
            </a:fld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53445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A4EC342D-1D1F-4AFF-9B2F-141FCE93980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068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97ADD-D063-4C0D-9623-DA399A7C052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78192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84973-858A-47D2-B511-F8F3D3675EF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3714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9108A-B71B-41B7-931C-CDD2A684DBA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6417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6543DB0-0ECC-4255-9BFD-DD6BC95EFB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037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738B-A5D9-4C12-B159-F55C2AC4B86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40588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55F01-8B48-4347-8123-B581749B4D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4048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2F735-0388-47A6-A4B0-499E00F9B81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26984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41039-527C-400B-86BA-373CE6876E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34263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D9D42-89C5-4AA2-AB3C-B193A775118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62007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F6AB4-C44B-44E2-9380-0F79FA3F094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349636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19B0D4EC-A596-478A-A893-3A49EA193BC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4" r:id="rId2"/>
    <p:sldLayoutId id="214748385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4" r:id="rId9"/>
    <p:sldLayoutId id="2147483850" r:id="rId10"/>
    <p:sldLayoutId id="214748385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usingR.pdf" TargetMode="External"/><Relationship Id="rId2" Type="http://schemas.openxmlformats.org/officeDocument/2006/relationships/hyperlink" Target="http://cran.r-project.org/doc/manuals/R-int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s.unimelb.edu.au/~andrewpr/r-users/icebreakeR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-forge.r-project.org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0375" y="1051744"/>
            <a:ext cx="7854950" cy="3889424"/>
          </a:xfrm>
        </p:spPr>
        <p:txBody>
          <a:bodyPr>
            <a:normAutofit/>
          </a:bodyPr>
          <a:lstStyle/>
          <a:p>
            <a:pPr marR="0" algn="ctr">
              <a:lnSpc>
                <a:spcPct val="90000"/>
              </a:lnSpc>
              <a:defRPr/>
            </a:pPr>
            <a:endParaRPr lang="en-US" sz="3200" b="1" dirty="0" smtClean="0"/>
          </a:p>
          <a:p>
            <a:pPr marR="0" algn="ctr">
              <a:lnSpc>
                <a:spcPct val="90000"/>
              </a:lnSpc>
              <a:defRPr/>
            </a:pPr>
            <a:r>
              <a:rPr lang="en-US" sz="3200" dirty="0" smtClean="0"/>
              <a:t>Workshop</a:t>
            </a:r>
            <a:r>
              <a:rPr lang="en-US" sz="3200" dirty="0"/>
              <a:t>: </a:t>
            </a:r>
            <a:r>
              <a:rPr lang="en-US" sz="3200" dirty="0" smtClean="0"/>
              <a:t>Statistical </a:t>
            </a:r>
            <a:r>
              <a:rPr lang="en-US" sz="3200" dirty="0"/>
              <a:t>Analysis in </a:t>
            </a:r>
            <a:r>
              <a:rPr lang="en-US" sz="3200" dirty="0" smtClean="0"/>
              <a:t>R</a:t>
            </a:r>
          </a:p>
          <a:p>
            <a:pPr marR="0" algn="ctr">
              <a:lnSpc>
                <a:spcPct val="90000"/>
              </a:lnSpc>
              <a:defRPr/>
            </a:pPr>
            <a:endParaRPr lang="de-AT" altLang="en-US" sz="2200" dirty="0" smtClean="0">
              <a:latin typeface="Calibri" panose="020F0502020204030204" pitchFamily="34" charset="0"/>
            </a:endParaRPr>
          </a:p>
          <a:p>
            <a:pPr marR="0" algn="ctr">
              <a:lnSpc>
                <a:spcPct val="90000"/>
              </a:lnSpc>
              <a:defRPr/>
            </a:pPr>
            <a:endParaRPr lang="en-GB" altLang="en-US" sz="2200" dirty="0" smtClean="0">
              <a:latin typeface="Calibri" panose="020F0502020204030204" pitchFamily="34" charset="0"/>
            </a:endParaRPr>
          </a:p>
          <a:p>
            <a:pPr algn="ctr"/>
            <a:r>
              <a:rPr lang="en-US" sz="2400" dirty="0" smtClean="0"/>
              <a:t>Richard </a:t>
            </a:r>
            <a:r>
              <a:rPr lang="en-US" sz="2400" dirty="0"/>
              <a:t>Schuster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Carleton </a:t>
            </a:r>
            <a:r>
              <a:rPr lang="en-US" sz="2000" dirty="0"/>
              <a:t>University and University of Northern British </a:t>
            </a:r>
            <a:r>
              <a:rPr lang="en-US" sz="2000" dirty="0" smtClean="0"/>
              <a:t>Columbia</a:t>
            </a:r>
          </a:p>
          <a:p>
            <a:pPr algn="ctr"/>
            <a:endParaRPr lang="en-GB" sz="2000" dirty="0"/>
          </a:p>
          <a:p>
            <a:pPr algn="ctr"/>
            <a:r>
              <a:rPr lang="en-US" sz="2400" dirty="0" smtClean="0"/>
              <a:t>Matthias-Claudio </a:t>
            </a:r>
            <a:r>
              <a:rPr lang="en-US" sz="2400" dirty="0" err="1"/>
              <a:t>Loretto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Department </a:t>
            </a:r>
            <a:r>
              <a:rPr lang="en-US" sz="2000" dirty="0"/>
              <a:t>of Cognitive Biology, University of </a:t>
            </a:r>
            <a:r>
              <a:rPr lang="en-US" sz="2000" dirty="0" smtClean="0"/>
              <a:t>Vienna</a:t>
            </a:r>
            <a:endParaRPr lang="en-GB" sz="2000" dirty="0"/>
          </a:p>
          <a:p>
            <a:pPr marR="0" algn="ctr" eaLnBrk="1" hangingPunct="1">
              <a:lnSpc>
                <a:spcPct val="80000"/>
              </a:lnSpc>
              <a:defRPr/>
            </a:pPr>
            <a:endParaRPr lang="de-AT" altLang="en-US" sz="2000" dirty="0"/>
          </a:p>
          <a:p>
            <a:pPr marR="0" algn="ctr" eaLnBrk="1" hangingPunct="1">
              <a:lnSpc>
                <a:spcPct val="80000"/>
              </a:lnSpc>
              <a:defRPr/>
            </a:pPr>
            <a:endParaRPr lang="de-AT" altLang="en-US" sz="2000" dirty="0" smtClean="0">
              <a:solidFill>
                <a:schemeClr val="bg1"/>
              </a:solidFill>
            </a:endParaRPr>
          </a:p>
          <a:p>
            <a:pPr marR="0" algn="ctr" eaLnBrk="1" hangingPunct="1">
              <a:lnSpc>
                <a:spcPct val="80000"/>
              </a:lnSpc>
              <a:defRPr/>
            </a:pPr>
            <a:endParaRPr lang="en-GB" altLang="en-US" sz="2400" dirty="0" smtClean="0"/>
          </a:p>
        </p:txBody>
      </p:sp>
      <p:sp>
        <p:nvSpPr>
          <p:cNvPr id="7174" name="AutoShape 12" descr="mailbox://C%7C/Users/Matthias%20Loretto/AppData/Roaming/Thunderbird/Profiles/yqngai6o.default/Mail/pop.gmx.net/Inbox?number=214691894&amp;part=1.3&amp;type=image/jpeg&amp;filename=cogbio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de-AT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Graphs:</a:t>
            </a:r>
            <a:r>
              <a:rPr lang="en-US" sz="2400" dirty="0"/>
              <a:t>  </a:t>
            </a:r>
          </a:p>
          <a:p>
            <a:r>
              <a:rPr lang="en-US" sz="2400" dirty="0"/>
              <a:t>R is very good at graphs.  </a:t>
            </a:r>
          </a:p>
          <a:p>
            <a:r>
              <a:rPr lang="en-US" sz="2400" dirty="0"/>
              <a:t>The main way to make a graph is to use the function plot( ), where there are a number of </a:t>
            </a:r>
            <a:r>
              <a:rPr lang="en-US" sz="2400" u="sng" dirty="0"/>
              <a:t>arguments</a:t>
            </a:r>
            <a:r>
              <a:rPr lang="en-US" sz="2400" dirty="0"/>
              <a:t> in the brackets (i.e., the x variable, the y variable, labels, type of graph, etc.  </a:t>
            </a:r>
          </a:p>
          <a:p>
            <a:r>
              <a:rPr lang="en-US" sz="2400" u="sng" dirty="0"/>
              <a:t>Only one graph appears at once, in a separate window</a:t>
            </a:r>
            <a:r>
              <a:rPr lang="en-US" sz="2400" dirty="0"/>
              <a:t>. </a:t>
            </a:r>
          </a:p>
          <a:p>
            <a:r>
              <a:rPr lang="en-US" sz="2400" dirty="0"/>
              <a:t>When you graph in R, you should save the graph (e.g., as a .jpg file or as a metafile), before moving to the next graph.  </a:t>
            </a:r>
          </a:p>
          <a:p>
            <a:r>
              <a:rPr lang="en-US" sz="2400" dirty="0"/>
              <a:t>R can also do multiple graphs in the same graph window.</a:t>
            </a:r>
            <a:endParaRPr lang="en-CA" sz="2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80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Types of Objects (more on this later in the course):</a:t>
            </a:r>
            <a:endParaRPr lang="en-CA" sz="2400" dirty="0"/>
          </a:p>
          <a:p>
            <a:r>
              <a:rPr lang="en-US" sz="2400" b="1" dirty="0"/>
              <a:t>Factor</a:t>
            </a:r>
            <a:r>
              <a:rPr lang="en-US" sz="2400" dirty="0"/>
              <a:t>:  a class variable, often represented as letters but maybe represented as numbers</a:t>
            </a:r>
            <a:endParaRPr lang="en-CA" sz="2400" dirty="0"/>
          </a:p>
          <a:p>
            <a:r>
              <a:rPr lang="en-US" sz="2400" b="1" dirty="0"/>
              <a:t>Vector</a:t>
            </a:r>
            <a:r>
              <a:rPr lang="en-US" sz="2400" dirty="0"/>
              <a:t>:   a “column” of numbers</a:t>
            </a:r>
            <a:endParaRPr lang="en-CA" sz="2400" dirty="0"/>
          </a:p>
          <a:p>
            <a:r>
              <a:rPr lang="en-US" sz="2400" b="1" dirty="0"/>
              <a:t>Matrix</a:t>
            </a:r>
            <a:r>
              <a:rPr lang="en-US" sz="2400" dirty="0"/>
              <a:t>:  several columns of numbers</a:t>
            </a:r>
            <a:endParaRPr lang="en-CA" sz="2400" dirty="0"/>
          </a:p>
          <a:p>
            <a:r>
              <a:rPr lang="en-US" sz="2400" b="1" dirty="0" err="1"/>
              <a:t>Dataframe</a:t>
            </a:r>
            <a:r>
              <a:rPr lang="en-US" sz="2400" dirty="0"/>
              <a:t>:  Like a matrix, but can have columns of numbers and columns of letters</a:t>
            </a:r>
            <a:endParaRPr lang="en-CA" sz="2400" dirty="0"/>
          </a:p>
          <a:p>
            <a:r>
              <a:rPr lang="en-US" sz="2400" b="1" dirty="0"/>
              <a:t>List</a:t>
            </a:r>
            <a:r>
              <a:rPr lang="en-US" sz="2400" dirty="0"/>
              <a:t>:  Can be several objects all stored together such as regression outputs, matrices, etc</a:t>
            </a:r>
            <a:r>
              <a:rPr lang="en-US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041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Help:</a:t>
            </a:r>
            <a:r>
              <a:rPr lang="en-US" sz="2400" dirty="0"/>
              <a:t>   </a:t>
            </a:r>
          </a:p>
          <a:p>
            <a:r>
              <a:rPr lang="en-US" sz="2400" dirty="0"/>
              <a:t>The R website has a number of manuals that you might find useful, including an introduction:  </a:t>
            </a:r>
            <a:r>
              <a:rPr lang="en-US" sz="2400" u="sng" dirty="0">
                <a:hlinkClick r:id="rId2"/>
              </a:rPr>
              <a:t>http://cran.r-project.org/doc/manuals/R-intro.pdf</a:t>
            </a:r>
            <a:r>
              <a:rPr lang="en-US" sz="2400" dirty="0"/>
              <a:t>  and </a:t>
            </a:r>
            <a:r>
              <a:rPr lang="en-US" sz="2400" u="sng" dirty="0">
                <a:hlinkClick r:id="rId3"/>
              </a:rPr>
              <a:t>http://cran.r-project.org/doc/contrib/usingR.pdf</a:t>
            </a:r>
            <a:r>
              <a:rPr lang="en-US" sz="2400" dirty="0"/>
              <a:t>   </a:t>
            </a:r>
          </a:p>
          <a:p>
            <a:r>
              <a:rPr lang="en-US" sz="2400" dirty="0"/>
              <a:t>We provide a list of useful books at the end of the course handout.</a:t>
            </a:r>
          </a:p>
          <a:p>
            <a:r>
              <a:rPr lang="en-US" sz="2400" dirty="0"/>
              <a:t>Dr. Andrew Robinson, University of Melbourne, Melbourne, Australia, produced an introduction to R that is very useful and can be found at:  </a:t>
            </a:r>
            <a:r>
              <a:rPr lang="en-US" sz="2400" u="sng" dirty="0">
                <a:hlinkClick r:id="rId4"/>
              </a:rPr>
              <a:t>http://www.ms.unimelb.edu.au/~andrewpr/r-users/icebreakeR.pdf</a:t>
            </a:r>
            <a:r>
              <a:rPr lang="en-US" sz="2400" dirty="0"/>
              <a:t> </a:t>
            </a:r>
            <a:endParaRPr lang="en-CA" sz="2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69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Help:</a:t>
            </a:r>
            <a:r>
              <a:rPr lang="en-US" sz="2400" dirty="0" smtClean="0"/>
              <a:t>   </a:t>
            </a:r>
            <a:endParaRPr lang="en-US" sz="2400" dirty="0"/>
          </a:p>
          <a:p>
            <a:r>
              <a:rPr lang="en-US" sz="2400" dirty="0"/>
              <a:t>At any time, you can also use help( </a:t>
            </a:r>
            <a:r>
              <a:rPr lang="en-US" sz="2400" dirty="0" smtClean="0"/>
              <a:t>) where </a:t>
            </a:r>
            <a:r>
              <a:rPr lang="en-US" sz="2400" dirty="0"/>
              <a:t>the function is given in the </a:t>
            </a:r>
            <a:r>
              <a:rPr lang="en-US" sz="2400" dirty="0" smtClean="0"/>
              <a:t>brackets</a:t>
            </a:r>
            <a:r>
              <a:rPr lang="en-US" sz="2400" dirty="0"/>
              <a:t> </a:t>
            </a:r>
            <a:r>
              <a:rPr lang="en-US" sz="2400" dirty="0" smtClean="0"/>
              <a:t>or just </a:t>
            </a:r>
            <a:r>
              <a:rPr lang="en-US" sz="2400" b="1" dirty="0" smtClean="0"/>
              <a:t>?</a:t>
            </a:r>
            <a:r>
              <a:rPr lang="en-US" sz="2400" dirty="0" smtClean="0"/>
              <a:t> + function name</a:t>
            </a:r>
            <a:endParaRPr lang="en-US" sz="2400" dirty="0"/>
          </a:p>
          <a:p>
            <a:pPr lvl="1"/>
            <a:r>
              <a:rPr lang="en-US" dirty="0"/>
              <a:t>Hard to follow</a:t>
            </a:r>
          </a:p>
          <a:p>
            <a:pPr lvl="1"/>
            <a:r>
              <a:rPr lang="en-US" dirty="0"/>
              <a:t>Tells you about the specific options for a function and the syntax</a:t>
            </a:r>
          </a:p>
          <a:p>
            <a:pPr lvl="1"/>
            <a:r>
              <a:rPr lang="en-US" dirty="0"/>
              <a:t>There are always a few examples   </a:t>
            </a:r>
            <a:endParaRPr lang="en-CA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018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363272" cy="4389437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Expanding the R package:</a:t>
            </a:r>
            <a:r>
              <a:rPr lang="en-US" sz="2000" dirty="0"/>
              <a:t>   </a:t>
            </a:r>
          </a:p>
          <a:p>
            <a:r>
              <a:rPr lang="en-US" sz="2000" dirty="0"/>
              <a:t>When you run R, only some of the functions are brought into the work session automatically to save memory.  </a:t>
            </a:r>
          </a:p>
          <a:p>
            <a:r>
              <a:rPr lang="en-US" sz="2000" dirty="0"/>
              <a:t>To add others, </a:t>
            </a:r>
            <a:r>
              <a:rPr lang="en-US" sz="2000" dirty="0" smtClean="0"/>
              <a:t>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require(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or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install.packages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package_name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“) </a:t>
            </a:r>
            <a:r>
              <a:rPr lang="en-US" sz="2000" dirty="0" smtClean="0"/>
              <a:t>where </a:t>
            </a:r>
            <a:r>
              <a:rPr lang="en-US" sz="2000" dirty="0"/>
              <a:t>the package is given in brackets.  </a:t>
            </a:r>
          </a:p>
          <a:p>
            <a:r>
              <a:rPr lang="en-US" sz="2000" dirty="0"/>
              <a:t>Many other parts of R </a:t>
            </a:r>
            <a:r>
              <a:rPr lang="en-US" sz="2000" dirty="0" smtClean="0"/>
              <a:t>are </a:t>
            </a:r>
            <a:r>
              <a:rPr lang="en-US" sz="2000" dirty="0"/>
              <a:t>extra to the main package. To bring these in:</a:t>
            </a:r>
          </a:p>
          <a:p>
            <a:pPr lvl="1"/>
            <a:r>
              <a:rPr lang="en-US" sz="1800" dirty="0"/>
              <a:t>Access the website: </a:t>
            </a:r>
            <a:r>
              <a:rPr lang="en-US" sz="1800" dirty="0">
                <a:hlinkClick r:id="rId2"/>
              </a:rPr>
              <a:t>https://cran.r-project.org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host currently &gt;7000 packages</a:t>
            </a:r>
          </a:p>
          <a:p>
            <a:pPr lvl="1"/>
            <a:r>
              <a:rPr lang="en-US" sz="1800" dirty="0" smtClean="0"/>
              <a:t>Some packages can be found </a:t>
            </a:r>
            <a:r>
              <a:rPr lang="en-US" sz="1800" dirty="0"/>
              <a:t>on </a:t>
            </a:r>
            <a:r>
              <a:rPr lang="en-US" sz="1800" dirty="0">
                <a:hlinkClick r:id="rId3"/>
              </a:rPr>
              <a:t>https://r-forge.r-project.org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 smtClean="0"/>
          </a:p>
          <a:p>
            <a:pPr lvl="1"/>
            <a:r>
              <a:rPr lang="en-US" sz="1800" dirty="0" smtClean="0"/>
              <a:t>Download </a:t>
            </a:r>
            <a:r>
              <a:rPr lang="en-US" sz="1800" dirty="0"/>
              <a:t>the package  to the R directory to the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library</a:t>
            </a:r>
            <a:r>
              <a:rPr lang="en-US" sz="1800" dirty="0"/>
              <a:t> sub-folder  </a:t>
            </a:r>
          </a:p>
          <a:p>
            <a:pPr marL="411480" lvl="1" indent="0">
              <a:buNone/>
            </a:pPr>
            <a:r>
              <a:rPr lang="en-US" sz="1800" dirty="0"/>
              <a:t>For example, if you installed R in: 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C:\Program Files\R\R-2.8.0\, </a:t>
            </a:r>
            <a:r>
              <a:rPr lang="en-US" sz="1800" dirty="0"/>
              <a:t>then you can add more software into </a:t>
            </a:r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C:\Program Files\R\R-2.8.0\library\   </a:t>
            </a:r>
          </a:p>
          <a:p>
            <a:r>
              <a:rPr lang="en-US" sz="2000" dirty="0"/>
              <a:t>You can then use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library( ) </a:t>
            </a:r>
            <a:r>
              <a:rPr lang="en-US" sz="2000" dirty="0"/>
              <a:t>to bring in these other packages for your analysis. 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4719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Learning R:</a:t>
            </a:r>
            <a:r>
              <a:rPr lang="en-US" sz="2200" dirty="0"/>
              <a:t>  </a:t>
            </a:r>
          </a:p>
          <a:p>
            <a:r>
              <a:rPr lang="en-US" sz="2200" dirty="0"/>
              <a:t>Documentation and examples using R code or script on the web.   </a:t>
            </a:r>
          </a:p>
          <a:p>
            <a:r>
              <a:rPr lang="en-US" sz="2200" dirty="0"/>
              <a:t>Reference books by Springer and Chapman Hall/CRC book publishers have published many books on using R in the last </a:t>
            </a:r>
            <a:r>
              <a:rPr lang="en-US" sz="2200" dirty="0" smtClean="0"/>
              <a:t>few years</a:t>
            </a:r>
            <a:r>
              <a:rPr lang="en-US" sz="2200" dirty="0"/>
              <a:t>. </a:t>
            </a:r>
          </a:p>
          <a:p>
            <a:r>
              <a:rPr lang="en-US" sz="2200" dirty="0"/>
              <a:t>Examples are very helpful for reducing the time you spend in getting R to do what you would like. </a:t>
            </a:r>
          </a:p>
          <a:p>
            <a:r>
              <a:rPr lang="en-US" sz="2200" dirty="0"/>
              <a:t>Practice</a:t>
            </a:r>
            <a:r>
              <a:rPr lang="en-US" sz="2200" dirty="0" smtClean="0"/>
              <a:t>.</a:t>
            </a:r>
          </a:p>
          <a:p>
            <a:r>
              <a:rPr lang="en-US" sz="2200" b="1" dirty="0" smtClean="0"/>
              <a:t>Google!!!</a:t>
            </a:r>
          </a:p>
          <a:p>
            <a:r>
              <a:rPr lang="en-US" sz="2200" dirty="0">
                <a:hlinkClick r:id="rId2"/>
              </a:rPr>
              <a:t>http://stackoverflow.com</a:t>
            </a:r>
            <a:r>
              <a:rPr lang="en-US" sz="2200" dirty="0" smtClean="0">
                <a:hlinkClick r:id="rId2"/>
              </a:rPr>
              <a:t>/</a:t>
            </a:r>
            <a:endParaRPr lang="en-US" sz="2200" dirty="0" smtClean="0"/>
          </a:p>
          <a:p>
            <a:r>
              <a:rPr lang="en-US" sz="2200" dirty="0" smtClean="0"/>
              <a:t>R-bloggers, R for Dummies,….</a:t>
            </a:r>
          </a:p>
          <a:p>
            <a:endParaRPr lang="en-US" sz="22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24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 Studio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err="1"/>
              <a:t>Rstudio</a:t>
            </a:r>
            <a:r>
              <a:rPr lang="en-US" sz="2200" dirty="0"/>
              <a:t> </a:t>
            </a:r>
            <a:r>
              <a:rPr lang="en-US" sz="2200" dirty="0" smtClean="0"/>
              <a:t>(IDE, integrated </a:t>
            </a:r>
            <a:r>
              <a:rPr lang="en-US" sz="2200" dirty="0" err="1" smtClean="0"/>
              <a:t>developement</a:t>
            </a:r>
            <a:r>
              <a:rPr lang="en-US" sz="2200" dirty="0" smtClean="0"/>
              <a:t> environment) divides </a:t>
            </a:r>
            <a:r>
              <a:rPr lang="en-US" sz="2200" dirty="0"/>
              <a:t>its window into 4 panels, each of which may have multiple structure tabs. Which tabs are in which panels is configurable.</a:t>
            </a:r>
            <a:br>
              <a:rPr lang="en-US" sz="2200" dirty="0"/>
            </a:br>
            <a:r>
              <a:rPr lang="en-US" sz="2200" dirty="0"/>
              <a:t>Some of the important tabs </a:t>
            </a:r>
            <a:r>
              <a:rPr lang="en-US" sz="2200" dirty="0" smtClean="0"/>
              <a:t>include: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 smtClean="0"/>
              <a:t>Console</a:t>
            </a:r>
            <a:r>
              <a:rPr lang="en-US" sz="2200" dirty="0"/>
              <a:t>: This is where you can execute R commands interactively</a:t>
            </a:r>
            <a:br>
              <a:rPr lang="en-US" sz="2200" dirty="0"/>
            </a:br>
            <a:r>
              <a:rPr lang="en-US" sz="2200" b="1" dirty="0" smtClean="0"/>
              <a:t>History</a:t>
            </a:r>
            <a:r>
              <a:rPr lang="en-US" sz="2200" dirty="0"/>
              <a:t>: A record of past commands (can be saved, reloaded, etc.)</a:t>
            </a:r>
            <a:br>
              <a:rPr lang="en-US" sz="2200" dirty="0"/>
            </a:br>
            <a:r>
              <a:rPr lang="en-US" sz="2200" b="1" dirty="0" smtClean="0"/>
              <a:t>Workspace</a:t>
            </a:r>
            <a:r>
              <a:rPr lang="en-US" sz="2200" dirty="0"/>
              <a:t>: A listing of the objects available in your R session</a:t>
            </a:r>
            <a:br>
              <a:rPr lang="en-US" sz="2200" dirty="0"/>
            </a:br>
            <a:r>
              <a:rPr lang="en-US" sz="2200" b="1" dirty="0" smtClean="0"/>
              <a:t>Plots</a:t>
            </a:r>
            <a:r>
              <a:rPr lang="en-US" sz="2200" dirty="0"/>
              <a:t>: Where plots show up</a:t>
            </a:r>
            <a:br>
              <a:rPr lang="en-US" sz="2200" dirty="0"/>
            </a:br>
            <a:r>
              <a:rPr lang="en-US" sz="2200" b="1" dirty="0" smtClean="0"/>
              <a:t>Help</a:t>
            </a:r>
            <a:r>
              <a:rPr lang="en-US" sz="2200" dirty="0"/>
              <a:t>: Where documentation files appear when you ask for them</a:t>
            </a:r>
            <a:br>
              <a:rPr lang="en-US" sz="2200" dirty="0"/>
            </a:br>
            <a:r>
              <a:rPr lang="en-US" sz="2200" b="1" dirty="0" smtClean="0"/>
              <a:t>Files</a:t>
            </a:r>
            <a:r>
              <a:rPr lang="en-US" sz="2200" dirty="0"/>
              <a:t>: A file manager for locating, loading, moving, renaming, files.</a:t>
            </a:r>
            <a:br>
              <a:rPr lang="en-US" sz="2200" dirty="0"/>
            </a:br>
            <a:r>
              <a:rPr lang="en-US" sz="2200" b="1" dirty="0" smtClean="0"/>
              <a:t>Packages</a:t>
            </a:r>
            <a:r>
              <a:rPr lang="en-US" sz="2200" dirty="0"/>
              <a:t>: Install and load packages here.</a:t>
            </a:r>
            <a:br>
              <a:rPr lang="en-US" sz="2200" dirty="0"/>
            </a:br>
            <a:r>
              <a:rPr lang="en-US" sz="2200" b="1" dirty="0" smtClean="0"/>
              <a:t>Open </a:t>
            </a:r>
            <a:r>
              <a:rPr lang="en-US" sz="2200" b="1" dirty="0"/>
              <a:t>Files</a:t>
            </a:r>
            <a:r>
              <a:rPr lang="en-US" sz="2200" dirty="0"/>
              <a:t>: Open files have a tab labeled with the file name</a:t>
            </a:r>
            <a:r>
              <a:rPr lang="en-US" sz="2200" dirty="0" smtClean="0"/>
              <a:t>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32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598" b="3174"/>
          <a:stretch/>
        </p:blipFill>
        <p:spPr>
          <a:xfrm>
            <a:off x="534379" y="2132856"/>
            <a:ext cx="807524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Manipulating Data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800" dirty="0"/>
              <a:t>Data Structures in </a:t>
            </a:r>
            <a:r>
              <a:rPr lang="en-CA" sz="2800" dirty="0" smtClean="0"/>
              <a:t>R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R </a:t>
            </a:r>
            <a:r>
              <a:rPr lang="en-CA" dirty="0"/>
              <a:t>is object oriented</a:t>
            </a:r>
          </a:p>
          <a:p>
            <a:r>
              <a:rPr lang="en-CA" dirty="0"/>
              <a:t>All objects are members of one or more classes</a:t>
            </a:r>
          </a:p>
          <a:p>
            <a:r>
              <a:rPr lang="en-CA" dirty="0"/>
              <a:t>Class declaration is not necessary</a:t>
            </a:r>
          </a:p>
          <a:p>
            <a:r>
              <a:rPr lang="en-CA" dirty="0"/>
              <a:t>Don’t have to declare length of vectors</a:t>
            </a:r>
          </a:p>
        </p:txBody>
      </p:sp>
    </p:spTree>
    <p:extLst>
      <p:ext uri="{BB962C8B-B14F-4D97-AF65-F5344CB8AC3E}">
        <p14:creationId xmlns:p14="http://schemas.microsoft.com/office/powerpoint/2010/main" val="33693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dirty="0" smtClean="0"/>
              <a:t>Numeric </a:t>
            </a:r>
            <a:r>
              <a:rPr lang="en-CA" dirty="0"/>
              <a:t>	</a:t>
            </a:r>
            <a:r>
              <a:rPr lang="en-CA" dirty="0" smtClean="0"/>
              <a:t>	a </a:t>
            </a:r>
            <a:r>
              <a:rPr lang="en-CA" dirty="0"/>
              <a:t>&lt;- 1</a:t>
            </a:r>
          </a:p>
          <a:p>
            <a:pPr>
              <a:lnSpc>
                <a:spcPct val="150000"/>
              </a:lnSpc>
            </a:pPr>
            <a:r>
              <a:rPr lang="en-CA" dirty="0"/>
              <a:t>String		b &lt;- "spaghetti"</a:t>
            </a:r>
          </a:p>
          <a:p>
            <a:pPr>
              <a:lnSpc>
                <a:spcPct val="150000"/>
              </a:lnSpc>
            </a:pPr>
            <a:r>
              <a:rPr lang="en-CA" dirty="0"/>
              <a:t>Factor		</a:t>
            </a:r>
            <a:r>
              <a:rPr lang="pt-BR" dirty="0"/>
              <a:t>a &lt;- factor("A")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en-CA" dirty="0"/>
              <a:t>Logical		d &amp; !</a:t>
            </a:r>
            <a:r>
              <a:rPr lang="en-CA" dirty="0" smtClean="0"/>
              <a:t>e   (Result is TRUE or FALSE)</a:t>
            </a:r>
            <a:endParaRPr lang="en-CA" dirty="0"/>
          </a:p>
          <a:p>
            <a:pPr>
              <a:lnSpc>
                <a:spcPct val="150000"/>
              </a:lnSpc>
            </a:pPr>
            <a:r>
              <a:rPr lang="en-CA" dirty="0"/>
              <a:t>Missing		a &lt;- c(11,NA,13)</a:t>
            </a:r>
          </a:p>
        </p:txBody>
      </p:sp>
    </p:spTree>
    <p:extLst>
      <p:ext uri="{BB962C8B-B14F-4D97-AF65-F5344CB8AC3E}">
        <p14:creationId xmlns:p14="http://schemas.microsoft.com/office/powerpoint/2010/main" val="26905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1. The </a:t>
            </a:r>
            <a:r>
              <a:rPr lang="de-AT" dirty="0" err="1" smtClean="0"/>
              <a:t>basics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R. </a:t>
            </a:r>
            <a:r>
              <a:rPr lang="en-US" dirty="0" smtClean="0"/>
              <a:t>What is it, how does it work. </a:t>
            </a:r>
          </a:p>
          <a:p>
            <a:r>
              <a:rPr lang="en-US" dirty="0" smtClean="0"/>
              <a:t>2. R Studio</a:t>
            </a:r>
          </a:p>
          <a:p>
            <a:r>
              <a:rPr lang="en-US" dirty="0" smtClean="0"/>
              <a:t>3. Manipulation data</a:t>
            </a:r>
          </a:p>
          <a:p>
            <a:r>
              <a:rPr lang="en-US" dirty="0" smtClean="0"/>
              <a:t>4. Graphs</a:t>
            </a:r>
          </a:p>
        </p:txBody>
      </p:sp>
    </p:spTree>
    <p:extLst>
      <p:ext uri="{BB962C8B-B14F-4D97-AF65-F5344CB8AC3E}">
        <p14:creationId xmlns:p14="http://schemas.microsoft.com/office/powerpoint/2010/main" val="10380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Structures of Data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35163"/>
            <a:ext cx="8075240" cy="4389437"/>
          </a:xfrm>
        </p:spPr>
        <p:txBody>
          <a:bodyPr/>
          <a:lstStyle/>
          <a:p>
            <a:endParaRPr lang="en-CA" sz="2200" dirty="0" smtClean="0"/>
          </a:p>
          <a:p>
            <a:pPr>
              <a:lnSpc>
                <a:spcPct val="150000"/>
              </a:lnSpc>
            </a:pPr>
            <a:r>
              <a:rPr lang="en-CA" sz="2200" dirty="0" smtClean="0"/>
              <a:t>Vector</a:t>
            </a:r>
            <a:r>
              <a:rPr lang="en-CA" sz="2200" dirty="0"/>
              <a:t>	</a:t>
            </a:r>
            <a:r>
              <a:rPr lang="en-CA" sz="2200" dirty="0" smtClean="0"/>
              <a:t>   a </a:t>
            </a:r>
            <a:r>
              <a:rPr lang="en-CA" sz="2200" dirty="0"/>
              <a:t>&lt;- c(11,12,13)</a:t>
            </a:r>
          </a:p>
          <a:p>
            <a:r>
              <a:rPr lang="en-CA" sz="2200" dirty="0" err="1"/>
              <a:t>Dataframe</a:t>
            </a:r>
            <a:r>
              <a:rPr lang="en-CA" sz="2200" dirty="0"/>
              <a:t>	</a:t>
            </a:r>
            <a:endParaRPr lang="en-CA" sz="2200" dirty="0" smtClean="0"/>
          </a:p>
          <a:p>
            <a:pPr marL="0" indent="0">
              <a:buNone/>
            </a:pPr>
            <a:r>
              <a:rPr lang="en-CA" sz="2200" dirty="0"/>
              <a:t> </a:t>
            </a:r>
            <a:r>
              <a:rPr lang="en-CA" sz="2200" dirty="0" smtClean="0"/>
              <a:t>    trees </a:t>
            </a:r>
            <a:r>
              <a:rPr lang="en-CA" sz="2200" dirty="0"/>
              <a:t>&lt;- </a:t>
            </a:r>
            <a:r>
              <a:rPr lang="en-CA" sz="2200" dirty="0" err="1"/>
              <a:t>data.frame</a:t>
            </a:r>
            <a:r>
              <a:rPr lang="en-CA" sz="2200" dirty="0"/>
              <a:t>(tree = c(1, 2), species = c("WH", "WL"))</a:t>
            </a:r>
          </a:p>
          <a:p>
            <a:pPr>
              <a:lnSpc>
                <a:spcPct val="150000"/>
              </a:lnSpc>
            </a:pPr>
            <a:r>
              <a:rPr lang="en-CA" sz="2200" dirty="0" smtClean="0"/>
              <a:t>Matrix/Array   mat.1 </a:t>
            </a:r>
            <a:r>
              <a:rPr lang="en-CA" sz="2200" dirty="0"/>
              <a:t>&lt;- matrix(c(1,0,1,1), </a:t>
            </a:r>
            <a:r>
              <a:rPr lang="en-CA" sz="2200" dirty="0" err="1"/>
              <a:t>nrow</a:t>
            </a:r>
            <a:r>
              <a:rPr lang="en-CA" sz="2200" dirty="0"/>
              <a:t>=2)</a:t>
            </a:r>
          </a:p>
          <a:p>
            <a:pPr>
              <a:lnSpc>
                <a:spcPct val="150000"/>
              </a:lnSpc>
            </a:pPr>
            <a:r>
              <a:rPr lang="en-CA" sz="2200" dirty="0"/>
              <a:t>List		</a:t>
            </a:r>
            <a:r>
              <a:rPr lang="en-CA" sz="2200" dirty="0" smtClean="0"/>
              <a:t>   </a:t>
            </a:r>
            <a:r>
              <a:rPr lang="en-CA" sz="2200" dirty="0" err="1" smtClean="0"/>
              <a:t>my.list</a:t>
            </a:r>
            <a:r>
              <a:rPr lang="en-CA" sz="2200" dirty="0" smtClean="0"/>
              <a:t> </a:t>
            </a:r>
            <a:r>
              <a:rPr lang="en-CA" sz="2200" dirty="0"/>
              <a:t>&lt;- list("one", TRUE, 3)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13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pPr>
              <a:lnSpc>
                <a:spcPct val="150000"/>
              </a:lnSpc>
            </a:pPr>
            <a:r>
              <a:rPr lang="en-CA" sz="2400" dirty="0" err="1" smtClean="0"/>
              <a:t>Subsetting</a:t>
            </a:r>
            <a:r>
              <a:rPr lang="en-CA" sz="2400" dirty="0"/>
              <a:t>	</a:t>
            </a:r>
            <a:r>
              <a:rPr lang="en-CA" sz="2400" dirty="0" smtClean="0"/>
              <a:t>	</a:t>
            </a:r>
            <a:r>
              <a:rPr lang="en-CA" sz="2400" dirty="0" err="1" smtClean="0"/>
              <a:t>ufc</a:t>
            </a:r>
            <a:r>
              <a:rPr lang="en-CA" sz="2400" dirty="0" smtClean="0"/>
              <a:t>[1:5</a:t>
            </a:r>
            <a:r>
              <a:rPr lang="en-CA" sz="2400" dirty="0"/>
              <a:t>,]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Sorting 		</a:t>
            </a:r>
            <a:r>
              <a:rPr lang="en-CA" sz="2400" dirty="0" err="1"/>
              <a:t>ufc</a:t>
            </a:r>
            <a:r>
              <a:rPr lang="en-CA" sz="2400" dirty="0"/>
              <a:t>[order(</a:t>
            </a:r>
            <a:r>
              <a:rPr lang="en-CA" sz="2400" dirty="0" err="1"/>
              <a:t>ufc$height.m</a:t>
            </a:r>
            <a:r>
              <a:rPr lang="en-CA" sz="2400" dirty="0"/>
              <a:t>),]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Summarizing	</a:t>
            </a:r>
            <a:r>
              <a:rPr lang="en-CA" sz="2400" dirty="0" err="1"/>
              <a:t>sapply</a:t>
            </a:r>
            <a:r>
              <a:rPr lang="en-CA" sz="2400" dirty="0"/>
              <a:t>(</a:t>
            </a:r>
            <a:r>
              <a:rPr lang="en-CA" sz="2400" dirty="0" err="1"/>
              <a:t>ufc</a:t>
            </a:r>
            <a:r>
              <a:rPr lang="en-CA" sz="2400" dirty="0"/>
              <a:t>[,4:7], mean)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Merging	</a:t>
            </a:r>
            <a:r>
              <a:rPr lang="en-CA" sz="2400" dirty="0" smtClean="0"/>
              <a:t>	trees </a:t>
            </a:r>
            <a:r>
              <a:rPr lang="en-CA" sz="2400" dirty="0"/>
              <a:t>&lt;- merge(trees, </a:t>
            </a:r>
            <a:r>
              <a:rPr lang="en-CA" sz="2400" dirty="0" err="1"/>
              <a:t>params</a:t>
            </a:r>
            <a:r>
              <a:rPr lang="en-CA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CA" sz="2400" dirty="0"/>
              <a:t>Reshaping	</a:t>
            </a:r>
            <a:r>
              <a:rPr lang="en-CA" sz="2400" dirty="0" smtClean="0"/>
              <a:t>	</a:t>
            </a:r>
            <a:r>
              <a:rPr lang="en-CA" sz="2400" dirty="0" err="1" smtClean="0"/>
              <a:t>trees.long</a:t>
            </a:r>
            <a:r>
              <a:rPr lang="en-CA" sz="2400" dirty="0" smtClean="0"/>
              <a:t> </a:t>
            </a:r>
            <a:r>
              <a:rPr lang="en-CA" sz="2400" dirty="0"/>
              <a:t>&lt;- reshape(trees,…)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930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Load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sz="1800" dirty="0" smtClean="0"/>
              <a:t>Data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easy </a:t>
            </a:r>
            <a:r>
              <a:rPr lang="de-AT" sz="1800" dirty="0" err="1" smtClean="0"/>
              <a:t>imported</a:t>
            </a:r>
            <a:r>
              <a:rPr lang="de-AT" sz="1800" dirty="0" smtClean="0"/>
              <a:t> </a:t>
            </a:r>
            <a:r>
              <a:rPr lang="de-AT" sz="1800" dirty="0" err="1" smtClean="0"/>
              <a:t>as</a:t>
            </a:r>
            <a:r>
              <a:rPr lang="de-AT" sz="1800" dirty="0" smtClean="0"/>
              <a:t> </a:t>
            </a:r>
            <a:r>
              <a:rPr lang="de-AT" sz="1800" dirty="0" err="1" smtClean="0"/>
              <a:t>csv</a:t>
            </a:r>
            <a:r>
              <a:rPr lang="de-AT" sz="1800" dirty="0" smtClean="0"/>
              <a:t> </a:t>
            </a:r>
            <a:r>
              <a:rPr lang="de-AT" sz="1800" dirty="0" err="1" smtClean="0"/>
              <a:t>file</a:t>
            </a:r>
            <a:r>
              <a:rPr lang="de-AT" sz="1800" dirty="0" smtClean="0"/>
              <a:t> (</a:t>
            </a:r>
            <a:r>
              <a:rPr lang="de-AT" sz="1800" dirty="0" err="1" smtClean="0"/>
              <a:t>comma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separated</a:t>
            </a:r>
            <a:r>
              <a:rPr lang="de-AT" sz="1800" dirty="0" smtClean="0"/>
              <a:t> </a:t>
            </a:r>
            <a:r>
              <a:rPr lang="de-AT" sz="1800" dirty="0" err="1" smtClean="0"/>
              <a:t>value</a:t>
            </a:r>
            <a:r>
              <a:rPr lang="de-AT" sz="1800" dirty="0" smtClean="0"/>
              <a:t>), </a:t>
            </a:r>
            <a:r>
              <a:rPr lang="de-AT" sz="1800" dirty="0" err="1" smtClean="0"/>
              <a:t>which</a:t>
            </a:r>
            <a:r>
              <a:rPr lang="de-AT" sz="1800" dirty="0" smtClean="0"/>
              <a:t>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created</a:t>
            </a:r>
            <a:r>
              <a:rPr lang="de-AT" sz="1800" dirty="0" smtClean="0"/>
              <a:t> </a:t>
            </a:r>
            <a:r>
              <a:rPr lang="de-AT" sz="1800" dirty="0" err="1" smtClean="0"/>
              <a:t>from</a:t>
            </a:r>
            <a:r>
              <a:rPr lang="de-AT" sz="1800" dirty="0" smtClean="0"/>
              <a:t> e.g. Excel </a:t>
            </a:r>
          </a:p>
          <a:p>
            <a:pPr marL="0" indent="0">
              <a:buNone/>
            </a:pPr>
            <a:r>
              <a:rPr lang="de-AT" sz="1800" dirty="0"/>
              <a:t>read.csv("test.csv</a:t>
            </a:r>
            <a:r>
              <a:rPr lang="de-AT" sz="1800" dirty="0" smtClean="0"/>
              <a:t>")</a:t>
            </a:r>
          </a:p>
          <a:p>
            <a:pPr marL="0" indent="0">
              <a:buNone/>
            </a:pPr>
            <a:r>
              <a:rPr lang="de-AT" sz="1800" dirty="0" err="1" smtClean="0"/>
              <a:t>Caution</a:t>
            </a:r>
            <a:r>
              <a:rPr lang="de-AT" sz="1800" dirty="0" smtClean="0"/>
              <a:t>: </a:t>
            </a:r>
            <a:r>
              <a:rPr lang="de-AT" sz="1800" dirty="0" err="1" smtClean="0"/>
              <a:t>Depending</a:t>
            </a:r>
            <a:r>
              <a:rPr lang="de-AT" sz="1800" dirty="0" smtClean="0"/>
              <a:t> on </a:t>
            </a:r>
            <a:r>
              <a:rPr lang="de-AT" sz="1800" dirty="0" err="1" smtClean="0"/>
              <a:t>your</a:t>
            </a:r>
            <a:r>
              <a:rPr lang="de-AT" sz="1800" dirty="0" smtClean="0"/>
              <a:t> </a:t>
            </a:r>
            <a:r>
              <a:rPr lang="de-AT" sz="1800" dirty="0" err="1" smtClean="0"/>
              <a:t>system</a:t>
            </a:r>
            <a:r>
              <a:rPr lang="de-AT" sz="1800" dirty="0" smtClean="0"/>
              <a:t> </a:t>
            </a:r>
            <a:r>
              <a:rPr lang="de-AT" sz="1800" dirty="0" err="1" smtClean="0"/>
              <a:t>settings</a:t>
            </a:r>
            <a:r>
              <a:rPr lang="de-AT" sz="1800" dirty="0" smtClean="0"/>
              <a:t> </a:t>
            </a:r>
            <a:r>
              <a:rPr lang="de-AT" sz="1800" dirty="0" err="1" smtClean="0"/>
              <a:t>the</a:t>
            </a:r>
            <a:r>
              <a:rPr lang="de-AT" sz="1800" dirty="0" smtClean="0"/>
              <a:t> „</a:t>
            </a:r>
            <a:r>
              <a:rPr lang="de-AT" sz="1800" dirty="0" err="1" smtClean="0"/>
              <a:t>list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separator</a:t>
            </a:r>
            <a:r>
              <a:rPr lang="de-AT" sz="1800" dirty="0" smtClean="0"/>
              <a:t>“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set</a:t>
            </a:r>
            <a:r>
              <a:rPr lang="de-AT" sz="1800" dirty="0" smtClean="0"/>
              <a:t> </a:t>
            </a:r>
            <a:r>
              <a:rPr lang="de-AT" sz="1800" dirty="0" err="1" smtClean="0"/>
              <a:t>to</a:t>
            </a:r>
            <a:r>
              <a:rPr lang="de-AT" sz="1800" dirty="0" smtClean="0"/>
              <a:t> </a:t>
            </a:r>
            <a:r>
              <a:rPr lang="de-AT" sz="1800" b="1" dirty="0" smtClean="0"/>
              <a:t>;</a:t>
            </a:r>
            <a:r>
              <a:rPr lang="de-AT" sz="1800" dirty="0" smtClean="0"/>
              <a:t> </a:t>
            </a:r>
            <a:r>
              <a:rPr lang="de-AT" sz="1800" dirty="0" err="1" smtClean="0"/>
              <a:t>instead</a:t>
            </a:r>
            <a:r>
              <a:rPr lang="de-AT" sz="1800" dirty="0" smtClean="0"/>
              <a:t> </a:t>
            </a:r>
            <a:r>
              <a:rPr lang="de-AT" sz="1800" dirty="0" err="1" smtClean="0"/>
              <a:t>of</a:t>
            </a:r>
            <a:r>
              <a:rPr lang="de-AT" sz="1800" dirty="0" smtClean="0"/>
              <a:t> </a:t>
            </a:r>
            <a:r>
              <a:rPr lang="de-AT" sz="1800" b="1" dirty="0" smtClean="0"/>
              <a:t>,</a:t>
            </a:r>
          </a:p>
          <a:p>
            <a:pPr marL="0" indent="0">
              <a:buNone/>
            </a:pPr>
            <a:r>
              <a:rPr lang="de-AT" sz="1800" dirty="0"/>
              <a:t>read.csv("test.csv", </a:t>
            </a:r>
            <a:r>
              <a:rPr lang="de-AT" sz="1800" dirty="0" err="1"/>
              <a:t>sep</a:t>
            </a:r>
            <a:r>
              <a:rPr lang="de-AT" sz="1800" dirty="0" smtClean="0"/>
              <a:t>=";")   #</a:t>
            </a:r>
            <a:r>
              <a:rPr lang="de-AT" sz="1800" dirty="0" err="1" smtClean="0"/>
              <a:t>specify</a:t>
            </a:r>
            <a:r>
              <a:rPr lang="de-AT" sz="1800" dirty="0" smtClean="0"/>
              <a:t> </a:t>
            </a:r>
            <a:r>
              <a:rPr lang="de-AT" sz="1800" dirty="0" err="1" smtClean="0"/>
              <a:t>list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separator</a:t>
            </a:r>
            <a:endParaRPr lang="de-AT" sz="1800" dirty="0"/>
          </a:p>
          <a:p>
            <a:pPr marL="0" indent="0">
              <a:buNone/>
            </a:pPr>
            <a:endParaRPr lang="de-AT" sz="1800" b="1" dirty="0" smtClean="0"/>
          </a:p>
          <a:p>
            <a:pPr marL="0" indent="0">
              <a:buNone/>
            </a:pPr>
            <a:r>
              <a:rPr lang="de-AT" sz="1800" dirty="0" err="1" smtClean="0"/>
              <a:t>For</a:t>
            </a:r>
            <a:r>
              <a:rPr lang="de-AT" sz="1800" dirty="0" smtClean="0"/>
              <a:t> </a:t>
            </a:r>
            <a:r>
              <a:rPr lang="de-AT" sz="1800" dirty="0" err="1" smtClean="0"/>
              <a:t>windows</a:t>
            </a:r>
            <a:r>
              <a:rPr lang="de-AT" sz="1800" dirty="0" smtClean="0"/>
              <a:t> </a:t>
            </a:r>
            <a:r>
              <a:rPr lang="de-AT" sz="1800" dirty="0" err="1" smtClean="0"/>
              <a:t>this</a:t>
            </a:r>
            <a:r>
              <a:rPr lang="de-AT" sz="1800" dirty="0" smtClean="0"/>
              <a:t> </a:t>
            </a:r>
            <a:r>
              <a:rPr lang="de-AT" sz="1800" dirty="0" err="1" smtClean="0"/>
              <a:t>can</a:t>
            </a:r>
            <a:r>
              <a:rPr lang="de-AT" sz="1800" dirty="0" smtClean="0"/>
              <a:t> also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changed</a:t>
            </a:r>
            <a:r>
              <a:rPr lang="de-AT" sz="1800" dirty="0" smtClean="0"/>
              <a:t> in Start/</a:t>
            </a:r>
            <a:r>
              <a:rPr lang="de-AT" sz="1800" dirty="0" err="1" smtClean="0"/>
              <a:t>ControlPanel</a:t>
            </a:r>
            <a:r>
              <a:rPr lang="de-AT" sz="1800" dirty="0" smtClean="0"/>
              <a:t>/Region </a:t>
            </a:r>
            <a:r>
              <a:rPr lang="de-AT" sz="1800" dirty="0" err="1" smtClean="0"/>
              <a:t>and</a:t>
            </a:r>
            <a:r>
              <a:rPr lang="de-AT" sz="1800" dirty="0" smtClean="0"/>
              <a:t> Language/Additional </a:t>
            </a:r>
            <a:r>
              <a:rPr lang="de-AT" sz="1800" dirty="0" err="1" smtClean="0"/>
              <a:t>settings</a:t>
            </a:r>
            <a:r>
              <a:rPr lang="de-AT" sz="1800" dirty="0" smtClean="0"/>
              <a:t>/List </a:t>
            </a:r>
            <a:r>
              <a:rPr lang="de-AT" sz="1800" dirty="0" err="1" smtClean="0"/>
              <a:t>separator</a:t>
            </a:r>
            <a:endParaRPr lang="de-AT" sz="1800" dirty="0" smtClean="0"/>
          </a:p>
          <a:p>
            <a:pPr marL="0" indent="0">
              <a:buNone/>
            </a:pPr>
            <a:r>
              <a:rPr lang="de-AT" sz="1800" dirty="0" err="1" smtClean="0"/>
              <a:t>Or</a:t>
            </a:r>
            <a:r>
              <a:rPr lang="de-AT" sz="1800" dirty="0" smtClean="0"/>
              <a:t> open </a:t>
            </a:r>
            <a:r>
              <a:rPr lang="de-AT" sz="1800" dirty="0" err="1" smtClean="0"/>
              <a:t>data</a:t>
            </a:r>
            <a:r>
              <a:rPr lang="de-AT" sz="1800" dirty="0" smtClean="0"/>
              <a:t> in </a:t>
            </a:r>
            <a:r>
              <a:rPr lang="de-AT" sz="1800" dirty="0" err="1" smtClean="0"/>
              <a:t>Rstudio</a:t>
            </a:r>
            <a:r>
              <a:rPr lang="de-AT" sz="1800" dirty="0" smtClean="0"/>
              <a:t> via </a:t>
            </a:r>
            <a:r>
              <a:rPr lang="de-AT" sz="1800" dirty="0" err="1" smtClean="0"/>
              <a:t>ImportDataset</a:t>
            </a:r>
            <a:r>
              <a:rPr lang="de-AT" sz="1800" dirty="0" smtClean="0"/>
              <a:t> </a:t>
            </a:r>
            <a:r>
              <a:rPr lang="de-AT" sz="1800" dirty="0" err="1" smtClean="0"/>
              <a:t>From</a:t>
            </a:r>
            <a:r>
              <a:rPr lang="de-AT" sz="1800" dirty="0" smtClean="0"/>
              <a:t> </a:t>
            </a:r>
            <a:r>
              <a:rPr lang="de-AT" sz="1800" dirty="0" err="1" smtClean="0"/>
              <a:t>Txt</a:t>
            </a:r>
            <a:r>
              <a:rPr lang="de-AT" sz="1800" dirty="0" smtClean="0"/>
              <a:t> </a:t>
            </a:r>
            <a:r>
              <a:rPr lang="de-AT" sz="1800" dirty="0" err="1" smtClean="0"/>
              <a:t>file</a:t>
            </a:r>
            <a:r>
              <a:rPr lang="de-AT" sz="1800" dirty="0" smtClean="0"/>
              <a:t> </a:t>
            </a:r>
            <a:r>
              <a:rPr lang="de-AT" sz="1800" dirty="0" err="1" smtClean="0"/>
              <a:t>and</a:t>
            </a:r>
            <a:r>
              <a:rPr lang="de-AT" sz="1800" dirty="0" smtClean="0"/>
              <a:t> </a:t>
            </a:r>
            <a:r>
              <a:rPr lang="de-AT" sz="1800" dirty="0" err="1" smtClean="0"/>
              <a:t>specify</a:t>
            </a:r>
            <a:endParaRPr lang="de-AT" sz="1800" dirty="0" smtClean="0"/>
          </a:p>
          <a:p>
            <a:pPr marL="0" indent="0">
              <a:buNone/>
            </a:pPr>
            <a:endParaRPr lang="de-AT" sz="1800" dirty="0" smtClean="0"/>
          </a:p>
          <a:p>
            <a:pPr marL="0" indent="0">
              <a:buNone/>
            </a:pPr>
            <a:r>
              <a:rPr lang="de-AT" sz="1800" dirty="0" smtClean="0"/>
              <a:t>In (</a:t>
            </a:r>
            <a:r>
              <a:rPr lang="de-AT" sz="1800" dirty="0" err="1" smtClean="0"/>
              <a:t>german</a:t>
            </a:r>
            <a:r>
              <a:rPr lang="de-AT" sz="1800" dirty="0" smtClean="0"/>
              <a:t>) Excel </a:t>
            </a:r>
            <a:r>
              <a:rPr lang="de-AT" sz="1800" dirty="0" err="1" smtClean="0"/>
              <a:t>often</a:t>
            </a:r>
            <a:r>
              <a:rPr lang="de-AT" sz="1800" dirty="0" smtClean="0"/>
              <a:t> </a:t>
            </a:r>
            <a:r>
              <a:rPr lang="de-AT" sz="1800" dirty="0" err="1" smtClean="0"/>
              <a:t>comma</a:t>
            </a:r>
            <a:r>
              <a:rPr lang="de-AT" sz="1800" dirty="0" smtClean="0"/>
              <a:t> (</a:t>
            </a:r>
            <a:r>
              <a:rPr lang="de-AT" sz="1800" b="1" dirty="0" smtClean="0"/>
              <a:t>,)</a:t>
            </a:r>
            <a:r>
              <a:rPr lang="de-AT" sz="1800" dirty="0" smtClean="0"/>
              <a:t> </a:t>
            </a:r>
            <a:r>
              <a:rPr lang="de-AT" sz="1800" dirty="0" err="1" smtClean="0"/>
              <a:t>is</a:t>
            </a:r>
            <a:r>
              <a:rPr lang="de-AT" sz="1800" dirty="0" smtClean="0"/>
              <a:t> </a:t>
            </a:r>
            <a:r>
              <a:rPr lang="de-AT" sz="1800" dirty="0" err="1" smtClean="0"/>
              <a:t>used</a:t>
            </a:r>
            <a:r>
              <a:rPr lang="de-AT" sz="1800" dirty="0" smtClean="0"/>
              <a:t> </a:t>
            </a:r>
            <a:r>
              <a:rPr lang="de-AT" sz="1800" dirty="0" err="1" smtClean="0"/>
              <a:t>instead</a:t>
            </a:r>
            <a:r>
              <a:rPr lang="de-AT" sz="1800" dirty="0" smtClean="0"/>
              <a:t> </a:t>
            </a:r>
            <a:r>
              <a:rPr lang="de-AT" sz="1800" dirty="0" err="1" smtClean="0"/>
              <a:t>of</a:t>
            </a:r>
            <a:r>
              <a:rPr lang="de-AT" sz="1800" dirty="0" smtClean="0"/>
              <a:t> </a:t>
            </a:r>
            <a:r>
              <a:rPr lang="de-AT" sz="1800" dirty="0" err="1" smtClean="0"/>
              <a:t>point</a:t>
            </a:r>
            <a:r>
              <a:rPr lang="de-AT" sz="1800" dirty="0" smtClean="0"/>
              <a:t>(</a:t>
            </a:r>
            <a:r>
              <a:rPr lang="de-AT" sz="1800" b="1" dirty="0" smtClean="0"/>
              <a:t>.) </a:t>
            </a:r>
            <a:r>
              <a:rPr lang="de-AT" sz="1800" dirty="0" err="1" smtClean="0"/>
              <a:t>for</a:t>
            </a:r>
            <a:r>
              <a:rPr lang="de-AT" sz="1800" dirty="0" smtClean="0"/>
              <a:t> </a:t>
            </a:r>
            <a:r>
              <a:rPr lang="de-AT" sz="1800" dirty="0" err="1" smtClean="0"/>
              <a:t>decimals</a:t>
            </a:r>
            <a:r>
              <a:rPr lang="de-AT" sz="1800" b="1" dirty="0" smtClean="0"/>
              <a:t>  </a:t>
            </a:r>
            <a:r>
              <a:rPr lang="de-AT" sz="1800" dirty="0" smtClean="0"/>
              <a:t>- </a:t>
            </a:r>
            <a:r>
              <a:rPr lang="de-AT" sz="1800" dirty="0" err="1" smtClean="0"/>
              <a:t>this</a:t>
            </a:r>
            <a:r>
              <a:rPr lang="de-AT" sz="1800" dirty="0" smtClean="0"/>
              <a:t> </a:t>
            </a:r>
            <a:r>
              <a:rPr lang="de-AT" sz="1800" dirty="0" err="1" smtClean="0"/>
              <a:t>can</a:t>
            </a:r>
            <a:r>
              <a:rPr lang="de-AT" sz="1800" dirty="0" smtClean="0"/>
              <a:t> </a:t>
            </a:r>
            <a:r>
              <a:rPr lang="de-AT" sz="1800" dirty="0" err="1" smtClean="0"/>
              <a:t>be</a:t>
            </a:r>
            <a:r>
              <a:rPr lang="de-AT" sz="1800" dirty="0" smtClean="0"/>
              <a:t> </a:t>
            </a:r>
            <a:r>
              <a:rPr lang="de-AT" sz="1800" dirty="0" err="1" smtClean="0"/>
              <a:t>changed</a:t>
            </a:r>
            <a:r>
              <a:rPr lang="de-AT" sz="1800" dirty="0" smtClean="0"/>
              <a:t> in File/Options/</a:t>
            </a:r>
            <a:r>
              <a:rPr lang="de-AT" sz="1800" dirty="0" err="1" smtClean="0"/>
              <a:t>Advanced</a:t>
            </a:r>
            <a:r>
              <a:rPr lang="de-AT" sz="1800" dirty="0" smtClean="0"/>
              <a:t>/</a:t>
            </a:r>
            <a:r>
              <a:rPr lang="de-AT" sz="1800" dirty="0" err="1" smtClean="0"/>
              <a:t>Decimal</a:t>
            </a:r>
            <a:r>
              <a:rPr lang="de-AT" sz="1800" dirty="0" smtClean="0"/>
              <a:t> </a:t>
            </a:r>
            <a:r>
              <a:rPr lang="de-AT" sz="1800" dirty="0" err="1" smtClean="0"/>
              <a:t>and</a:t>
            </a:r>
            <a:r>
              <a:rPr lang="de-AT" sz="1800" dirty="0" smtClean="0"/>
              <a:t> </a:t>
            </a:r>
            <a:r>
              <a:rPr lang="de-AT" sz="1800" dirty="0" err="1" smtClean="0"/>
              <a:t>Thousands</a:t>
            </a:r>
            <a:r>
              <a:rPr lang="de-AT" sz="1800" dirty="0" smtClean="0"/>
              <a:t> </a:t>
            </a:r>
            <a:r>
              <a:rPr lang="de-AT" sz="1800" dirty="0" err="1" smtClean="0"/>
              <a:t>separators</a:t>
            </a:r>
            <a:endParaRPr lang="de-AT" sz="1800" b="1" dirty="0"/>
          </a:p>
        </p:txBody>
      </p:sp>
    </p:spTree>
    <p:extLst>
      <p:ext uri="{BB962C8B-B14F-4D97-AF65-F5344CB8AC3E}">
        <p14:creationId xmlns:p14="http://schemas.microsoft.com/office/powerpoint/2010/main" val="285048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Exercise: Graphs Using R</a:t>
            </a:r>
            <a:endParaRPr lang="en-CA" sz="2400" b="1" dirty="0"/>
          </a:p>
          <a:p>
            <a:pPr marL="0" indent="0">
              <a:buNone/>
            </a:pPr>
            <a:r>
              <a:rPr lang="en-US" sz="2400" i="1" dirty="0"/>
              <a:t>File: 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trees.txt </a:t>
            </a:r>
            <a:r>
              <a:rPr lang="en-US" sz="2400" dirty="0"/>
              <a:t>for this exercise.  There are 250 </a:t>
            </a:r>
            <a:r>
              <a:rPr lang="en-US" sz="2400" i="1" dirty="0" err="1"/>
              <a:t>Populus</a:t>
            </a:r>
            <a:r>
              <a:rPr lang="en-US" sz="2400" dirty="0"/>
              <a:t> trees and 250 </a:t>
            </a:r>
            <a:r>
              <a:rPr lang="en-US" sz="2400" i="1" dirty="0" err="1"/>
              <a:t>Abies</a:t>
            </a:r>
            <a:r>
              <a:rPr lang="en-US" sz="2400" dirty="0"/>
              <a:t> trees in this dataset.  We will run some simple plots to visualize this fairly large dataset. 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Script:</a:t>
            </a:r>
            <a:r>
              <a:rPr lang="en-US" sz="2400" dirty="0"/>
              <a:t>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graphs.R</a:t>
            </a:r>
            <a:endParaRPr lang="en-US" sz="2400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For discussion:</a:t>
            </a:r>
            <a:endParaRPr lang="en-CA" sz="2400" dirty="0"/>
          </a:p>
          <a:p>
            <a:r>
              <a:rPr lang="en-US" sz="2400" dirty="0"/>
              <a:t>Which plot(s) did you find useful in visually describing these data?</a:t>
            </a:r>
            <a:endParaRPr lang="en-CA" sz="2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959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Book Antiqua" pitchFamily="18" charset="0"/>
              </a:rPr>
              <a:t>Graphs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Running the R Script:  </a:t>
            </a:r>
            <a:r>
              <a:rPr lang="en-US" sz="2200" dirty="0"/>
              <a:t> </a:t>
            </a:r>
            <a:endParaRPr lang="en-CA" sz="2200" dirty="0"/>
          </a:p>
          <a:p>
            <a:pPr lvl="0"/>
            <a:r>
              <a:rPr lang="en-US" sz="2200" dirty="0"/>
              <a:t>Start </a:t>
            </a:r>
            <a:r>
              <a:rPr lang="en-US" sz="2200" dirty="0" smtClean="0"/>
              <a:t>R / </a:t>
            </a:r>
            <a:r>
              <a:rPr lang="en-US" sz="2200" dirty="0" err="1" smtClean="0"/>
              <a:t>RStudio</a:t>
            </a:r>
            <a:endParaRPr lang="en-CA" sz="2200" dirty="0"/>
          </a:p>
          <a:p>
            <a:pPr lvl="0"/>
            <a:r>
              <a:rPr lang="en-US" sz="2200" dirty="0"/>
              <a:t>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Open </a:t>
            </a:r>
            <a:r>
              <a:rPr lang="en-US" sz="2200" dirty="0"/>
              <a:t>script to bring in the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graphs.R</a:t>
            </a:r>
            <a:r>
              <a:rPr lang="en-US" sz="2200" dirty="0"/>
              <a:t> script.  </a:t>
            </a:r>
            <a:endParaRPr lang="en-CA" sz="2200" dirty="0"/>
          </a:p>
          <a:p>
            <a:pPr lvl="0"/>
            <a:r>
              <a:rPr lang="en-US" sz="2200" dirty="0"/>
              <a:t>For graphs, a number of lines of the R script must be run together, to set up the graph, and then add data to the graph. These lines of R script are separated by blank lines.  </a:t>
            </a:r>
          </a:p>
          <a:p>
            <a:pPr lvl="0"/>
            <a:r>
              <a:rPr lang="en-US" sz="2200" dirty="0"/>
              <a:t>Run the R Script in parts by:  1) highlighting a part of the script and then 2) Using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Ctrl+R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/>
              <a:t>to run the script. </a:t>
            </a:r>
            <a:endParaRPr lang="en-CA" sz="2200" dirty="0"/>
          </a:p>
          <a:p>
            <a:pPr lvl="0"/>
            <a:r>
              <a:rPr lang="en-US" sz="2200" dirty="0" smtClean="0"/>
              <a:t>Also</a:t>
            </a:r>
            <a:r>
              <a:rPr lang="en-US" sz="2200" dirty="0"/>
              <a:t>, click on the graph window and then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Save As </a:t>
            </a:r>
            <a:r>
              <a:rPr lang="en-US" sz="2200" dirty="0"/>
              <a:t>to save one or more of your graphs.  </a:t>
            </a:r>
            <a:endParaRPr lang="en-CA" sz="2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30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Background: </a:t>
            </a:r>
          </a:p>
          <a:p>
            <a:r>
              <a:rPr lang="en-US" sz="2400" dirty="0"/>
              <a:t>R is a free software package – use with caution</a:t>
            </a:r>
          </a:p>
          <a:p>
            <a:r>
              <a:rPr lang="en-US" sz="2400" dirty="0"/>
              <a:t>R books:  many now available (see </a:t>
            </a:r>
            <a:r>
              <a:rPr lang="en-US" sz="2400" dirty="0" smtClean="0"/>
              <a:t>R_ebooks.doc)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Installing R: </a:t>
            </a:r>
          </a:p>
          <a:p>
            <a:r>
              <a:rPr lang="en-US" sz="2400" dirty="0"/>
              <a:t>When you install R, only some package are loaded.  You may need to add in packages later on as you need them (more on this later).  </a:t>
            </a:r>
          </a:p>
          <a:p>
            <a:endParaRPr lang="en-US" sz="2200" dirty="0"/>
          </a:p>
          <a:p>
            <a:pPr marL="0" indent="0">
              <a:buNone/>
            </a:pP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4823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/>
              <a:t>Running R: </a:t>
            </a:r>
          </a:p>
          <a:p>
            <a:r>
              <a:rPr lang="en-US" sz="2000" dirty="0"/>
              <a:t>To run R, click on the icon .  You get a </a:t>
            </a:r>
            <a:r>
              <a:rPr lang="en-US" sz="2000" u="sng" dirty="0"/>
              <a:t>work session window</a:t>
            </a:r>
            <a:r>
              <a:rPr lang="en-US" sz="2000" dirty="0"/>
              <a:t>. </a:t>
            </a:r>
          </a:p>
          <a:p>
            <a:r>
              <a:rPr lang="en-US" sz="2000" dirty="0"/>
              <a:t>You could type in your commands here and they would run as you enter them.    </a:t>
            </a:r>
          </a:p>
          <a:p>
            <a:pPr marL="777240" lvl="2" indent="0">
              <a:buNone/>
            </a:pPr>
            <a:r>
              <a:rPr lang="en-US" sz="2400" b="1" dirty="0"/>
              <a:t>Exercise: </a:t>
            </a:r>
            <a:r>
              <a:rPr lang="en-US" dirty="0" smtClean="0"/>
              <a:t>Type in</a:t>
            </a:r>
            <a:endParaRPr lang="en-US" dirty="0"/>
          </a:p>
          <a:p>
            <a:pPr marL="1143000" lvl="3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A&lt;- 5</a:t>
            </a:r>
          </a:p>
          <a:p>
            <a:pPr marL="1143000" lvl="3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&lt;- 6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143000" lvl="3" indent="0"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&lt;- A+B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/>
              <a:t>The output appears in the </a:t>
            </a:r>
            <a:r>
              <a:rPr lang="en-US" sz="2000" dirty="0" smtClean="0"/>
              <a:t>work </a:t>
            </a:r>
            <a:r>
              <a:rPr lang="en-US" sz="2000" dirty="0"/>
              <a:t>session window also.  </a:t>
            </a:r>
          </a:p>
          <a:p>
            <a:r>
              <a:rPr lang="en-US" sz="2000" dirty="0"/>
              <a:t>You could copy and paste this into WORD as this is just simple text. 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38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806205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/>
              <a:t>Running </a:t>
            </a:r>
            <a:r>
              <a:rPr lang="en-US" sz="2000" i="1" dirty="0" smtClean="0"/>
              <a:t>R: </a:t>
            </a:r>
            <a:endParaRPr lang="en-US" sz="2000" i="1" dirty="0"/>
          </a:p>
          <a:p>
            <a:r>
              <a:rPr lang="en-US" sz="2000" dirty="0"/>
              <a:t>Instead of typing the commands into the session window, you can enter your commands into a separate file called </a:t>
            </a:r>
            <a:r>
              <a:rPr lang="en-US" sz="2000" i="1" dirty="0"/>
              <a:t>script</a:t>
            </a:r>
            <a:r>
              <a:rPr lang="en-US" sz="2000" dirty="0"/>
              <a:t>.  </a:t>
            </a:r>
          </a:p>
          <a:p>
            <a:r>
              <a:rPr lang="en-US" sz="2000" dirty="0"/>
              <a:t>The script is just R commands, organized and put into a text file. </a:t>
            </a:r>
          </a:p>
          <a:p>
            <a:r>
              <a:rPr lang="en-US" sz="2000" dirty="0"/>
              <a:t>You can run this all at once (only if you are very confident), or in segments (preferred).  </a:t>
            </a:r>
            <a:endParaRPr lang="en-CA" sz="2000" dirty="0"/>
          </a:p>
          <a:p>
            <a:pPr marL="777240" lvl="2" indent="0">
              <a:buNone/>
            </a:pPr>
            <a:r>
              <a:rPr lang="en-US" sz="2000" b="1" dirty="0"/>
              <a:t>Exercise:  </a:t>
            </a:r>
            <a:r>
              <a:rPr lang="en-US" sz="2000" dirty="0"/>
              <a:t>Open a new script window, and type in </a:t>
            </a:r>
            <a:r>
              <a:rPr lang="en-US" sz="2000" dirty="0" smtClean="0"/>
              <a:t>commands: </a:t>
            </a:r>
          </a:p>
          <a:p>
            <a:pPr marL="777240" lvl="2" indent="0">
              <a:buNone/>
            </a:pPr>
            <a:r>
              <a:rPr lang="en-US" sz="2000" dirty="0" smtClean="0"/>
              <a:t>		plot(cars</a:t>
            </a:r>
            <a:r>
              <a:rPr lang="en-US" sz="2000" dirty="0"/>
              <a:t>)</a:t>
            </a:r>
          </a:p>
          <a:p>
            <a:pPr marL="777240" lvl="2" indent="0">
              <a:buNone/>
            </a:pPr>
            <a:r>
              <a:rPr lang="en-US" sz="2000" dirty="0" smtClean="0"/>
              <a:t>		lines(</a:t>
            </a:r>
            <a:r>
              <a:rPr lang="en-US" sz="2000" dirty="0" err="1" smtClean="0"/>
              <a:t>lowess</a:t>
            </a:r>
            <a:r>
              <a:rPr lang="en-US" sz="2000" dirty="0" smtClean="0"/>
              <a:t>(cars</a:t>
            </a:r>
            <a:r>
              <a:rPr lang="en-US" sz="2000" dirty="0"/>
              <a:t>))</a:t>
            </a:r>
          </a:p>
          <a:p>
            <a:pPr marL="777240" lvl="2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run the R commands in the script, simply highlight the parts you want to run and press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Ctrl</a:t>
            </a:r>
            <a:r>
              <a:rPr lang="en-US" sz="2000" dirty="0"/>
              <a:t> and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2000" dirty="0"/>
              <a:t> at the same time OR, click on Edit and find Run in the list. </a:t>
            </a:r>
            <a:endParaRPr lang="en-US" sz="2000" b="1" dirty="0"/>
          </a:p>
          <a:p>
            <a:r>
              <a:rPr lang="en-US" sz="2000" dirty="0"/>
              <a:t>Since a graph is produced, a new window appears.  </a:t>
            </a:r>
          </a:p>
          <a:p>
            <a:r>
              <a:rPr lang="en-US" sz="2000" dirty="0"/>
              <a:t>You could copy and paste this into WORD.  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27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Useful Things to Know:  </a:t>
            </a:r>
          </a:p>
          <a:p>
            <a:r>
              <a:rPr lang="en-US" sz="2200" dirty="0"/>
              <a:t>R is case sensitive. i.e.,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Trees </a:t>
            </a:r>
            <a:r>
              <a:rPr lang="en-US" sz="2200" dirty="0"/>
              <a:t>versus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trees</a:t>
            </a:r>
            <a:r>
              <a:rPr lang="en-US" sz="2200" dirty="0"/>
              <a:t>.</a:t>
            </a:r>
          </a:p>
          <a:p>
            <a:r>
              <a:rPr lang="en-US" sz="2200" dirty="0"/>
              <a:t>R does not like spaces nor special characters.  Instead, use a ‘.’  </a:t>
            </a:r>
            <a:r>
              <a:rPr lang="en-US" sz="2200" dirty="0" smtClean="0"/>
              <a:t>e.g.: </a:t>
            </a:r>
            <a:r>
              <a:rPr lang="en-US" sz="2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trees.pine</a:t>
            </a:r>
            <a:r>
              <a:rPr lang="en-US" sz="2200" dirty="0" smtClean="0"/>
              <a:t> </a:t>
            </a:r>
            <a:r>
              <a:rPr lang="en-US" sz="2200" dirty="0"/>
              <a:t>identifies a variable in the dataset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trees</a:t>
            </a:r>
            <a:r>
              <a:rPr lang="en-US" sz="2200" dirty="0"/>
              <a:t>.  </a:t>
            </a:r>
            <a:endParaRPr lang="en-CA" sz="2200" dirty="0"/>
          </a:p>
          <a:p>
            <a:r>
              <a:rPr lang="en-US" sz="2200" dirty="0"/>
              <a:t>R uses two slashes instead of one to indicate a subfolder.  For example, if your data are in: 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E:\measurements\trees.txt  </a:t>
            </a:r>
            <a:r>
              <a:rPr lang="en-US" sz="2200" dirty="0"/>
              <a:t>then in R you would 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E:\\measurements\\trees.txt  </a:t>
            </a:r>
            <a:r>
              <a:rPr lang="en-US" sz="2200" dirty="0"/>
              <a:t>since the single slash has a different meaning in R  </a:t>
            </a:r>
            <a:endParaRPr lang="en-US" sz="2200" dirty="0" smtClean="0"/>
          </a:p>
          <a:p>
            <a:r>
              <a:rPr lang="en-US" sz="2200" dirty="0" smtClean="0"/>
              <a:t>Alternative: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E:/measurements/trees.txt </a:t>
            </a:r>
            <a:endParaRPr lang="en-CA" sz="2200" dirty="0"/>
          </a:p>
          <a:p>
            <a:r>
              <a:rPr lang="en-US" sz="2200" dirty="0"/>
              <a:t> Any R commands that start with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# </a:t>
            </a:r>
            <a:r>
              <a:rPr lang="en-US" sz="2200" dirty="0"/>
              <a:t>are just </a:t>
            </a:r>
            <a:r>
              <a:rPr lang="en-US" sz="2200" i="1" dirty="0"/>
              <a:t>comments</a:t>
            </a:r>
            <a:r>
              <a:rPr lang="en-US" sz="2200" dirty="0"/>
              <a:t> that you can add to explain what the script does. </a:t>
            </a:r>
            <a:endParaRPr lang="en-CA" sz="2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Working </a:t>
            </a:r>
            <a:r>
              <a:rPr lang="de-AT" dirty="0" err="1" smtClean="0"/>
              <a:t>directory</a:t>
            </a:r>
            <a:endParaRPr lang="de-AT" dirty="0" smtClean="0"/>
          </a:p>
          <a:p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avoid</a:t>
            </a:r>
            <a:r>
              <a:rPr lang="de-AT" dirty="0" smtClean="0"/>
              <a:t> </a:t>
            </a:r>
            <a:r>
              <a:rPr lang="de-AT" dirty="0" err="1" smtClean="0"/>
              <a:t>entering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whole</a:t>
            </a:r>
            <a:r>
              <a:rPr lang="de-AT" dirty="0" smtClean="0"/>
              <a:t> </a:t>
            </a:r>
            <a:r>
              <a:rPr lang="de-AT" dirty="0" err="1" smtClean="0"/>
              <a:t>path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saving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reading</a:t>
            </a:r>
            <a:r>
              <a:rPr lang="de-AT" dirty="0" smtClean="0"/>
              <a:t> </a:t>
            </a:r>
            <a:r>
              <a:rPr lang="de-AT" dirty="0" err="1" smtClean="0"/>
              <a:t>files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a </a:t>
            </a:r>
            <a:r>
              <a:rPr lang="de-AT" dirty="0" err="1" smtClean="0"/>
              <a:t>folder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current</a:t>
            </a:r>
            <a:r>
              <a:rPr lang="de-AT" dirty="0" smtClean="0"/>
              <a:t> </a:t>
            </a:r>
            <a:r>
              <a:rPr lang="de-AT" dirty="0" err="1" smtClean="0"/>
              <a:t>working</a:t>
            </a:r>
            <a:r>
              <a:rPr lang="de-AT" dirty="0" smtClean="0"/>
              <a:t> </a:t>
            </a:r>
            <a:r>
              <a:rPr lang="de-AT" dirty="0" err="1" smtClean="0"/>
              <a:t>directory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setwd</a:t>
            </a:r>
            <a:r>
              <a:rPr lang="de-AT" dirty="0" smtClean="0"/>
              <a:t>()</a:t>
            </a:r>
          </a:p>
          <a:p>
            <a:r>
              <a:rPr lang="de-AT" dirty="0" err="1"/>
              <a:t>setwd</a:t>
            </a:r>
            <a:r>
              <a:rPr lang="de-AT" dirty="0"/>
              <a:t>("D</a:t>
            </a:r>
            <a:r>
              <a:rPr lang="de-AT" dirty="0" smtClean="0"/>
              <a:t>:/blabla/blub")</a:t>
            </a:r>
          </a:p>
          <a:p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not </a:t>
            </a:r>
            <a:r>
              <a:rPr lang="de-AT" dirty="0" err="1" smtClean="0"/>
              <a:t>sure</a:t>
            </a:r>
            <a:r>
              <a:rPr lang="de-AT" dirty="0" smtClean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/>
              <a:t> </a:t>
            </a:r>
            <a:r>
              <a:rPr lang="de-AT" dirty="0" err="1" smtClean="0"/>
              <a:t>ask</a:t>
            </a:r>
            <a:r>
              <a:rPr lang="de-AT" dirty="0" smtClean="0"/>
              <a:t>:</a:t>
            </a:r>
            <a:r>
              <a:rPr lang="de-AT" dirty="0"/>
              <a:t> </a:t>
            </a:r>
            <a:r>
              <a:rPr lang="de-AT" dirty="0" err="1" smtClean="0"/>
              <a:t>getwd</a:t>
            </a:r>
            <a:r>
              <a:rPr lang="de-AT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024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/>
              <a:t>Saving and cleaning up:</a:t>
            </a:r>
            <a:endParaRPr lang="en-CA" sz="2400" dirty="0"/>
          </a:p>
          <a:p>
            <a:r>
              <a:rPr lang="en-US" sz="2400" dirty="0"/>
              <a:t>You can save the work session, the script, and the graph window anytime you wish by using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400" dirty="0"/>
              <a:t> and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sz="2400" dirty="0"/>
              <a:t> for the window that is active.</a:t>
            </a:r>
            <a:endParaRPr lang="en-CA" sz="2400" dirty="0"/>
          </a:p>
          <a:p>
            <a:r>
              <a:rPr lang="en-US" sz="2400" dirty="0"/>
              <a:t>To save the objects you have created, you can use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400" dirty="0"/>
              <a:t> and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Save</a:t>
            </a:r>
            <a:r>
              <a:rPr lang="en-US" sz="2400" dirty="0"/>
              <a:t> Workspace to save all objects (i.e., all the data and outputs you have put into objects).     </a:t>
            </a:r>
          </a:p>
          <a:p>
            <a:r>
              <a:rPr lang="en-US" sz="2400" dirty="0"/>
              <a:t>You can then later on use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400" dirty="0"/>
              <a:t> and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Load Workspace </a:t>
            </a:r>
            <a:r>
              <a:rPr lang="en-US" sz="2400" dirty="0"/>
              <a:t>to bring the objects back in and continue your work.  </a:t>
            </a:r>
          </a:p>
          <a:p>
            <a:r>
              <a:rPr lang="en-US" sz="2400" dirty="0"/>
              <a:t>You can also cut and paste any of the outputs from your session window into WORD or other files</a:t>
            </a:r>
            <a:r>
              <a:rPr lang="en-US" sz="2400" dirty="0" smtClean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4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i="1" dirty="0"/>
              <a:t>Saving and cleaning </a:t>
            </a:r>
            <a:r>
              <a:rPr lang="en-US" sz="2200" i="1" dirty="0" smtClean="0"/>
              <a:t>up:</a:t>
            </a:r>
            <a:endParaRPr lang="en-CA" sz="2200" dirty="0"/>
          </a:p>
          <a:p>
            <a:r>
              <a:rPr lang="en-US" sz="2200" dirty="0"/>
              <a:t>If you have created a graph, you can 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Copy</a:t>
            </a:r>
            <a:r>
              <a:rPr lang="en-US" sz="2200" dirty="0"/>
              <a:t> to Clipboard and then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As a Metafile </a:t>
            </a:r>
            <a:r>
              <a:rPr lang="en-US" sz="2200" dirty="0"/>
              <a:t>(gives a better graph then as a Bitmap).  </a:t>
            </a:r>
          </a:p>
          <a:p>
            <a:r>
              <a:rPr lang="en-US" sz="2200" dirty="0"/>
              <a:t>You can also save the file as a picture using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File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Save As</a:t>
            </a:r>
            <a:r>
              <a:rPr lang="en-US" sz="2200" dirty="0"/>
              <a:t>..</a:t>
            </a:r>
            <a:endParaRPr lang="en-CA" sz="2200" dirty="0"/>
          </a:p>
          <a:p>
            <a:r>
              <a:rPr lang="en-US" sz="2200" dirty="0"/>
              <a:t> At any time, you can use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Edit</a:t>
            </a:r>
            <a:r>
              <a:rPr lang="en-US" sz="2200" dirty="0"/>
              <a:t> and 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Clear Console </a:t>
            </a:r>
            <a:r>
              <a:rPr lang="en-US" sz="2200" dirty="0"/>
              <a:t>to clean out the session window.  However, the data you brought in, and any variables and objects will still be there. </a:t>
            </a:r>
          </a:p>
          <a:p>
            <a:r>
              <a:rPr lang="en-US" sz="2200" dirty="0"/>
              <a:t>To remove all of these, click on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Misc</a:t>
            </a:r>
            <a:r>
              <a:rPr lang="en-US" sz="2200" dirty="0"/>
              <a:t> and then select Remove all objects, OR type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rm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(list=ls(all=TRUE)) </a:t>
            </a:r>
            <a:r>
              <a:rPr lang="en-US" sz="2200" dirty="0"/>
              <a:t>in the session window.    </a:t>
            </a:r>
          </a:p>
          <a:p>
            <a:r>
              <a:rPr lang="en-US" sz="2200" dirty="0"/>
              <a:t>When you begin an R session with new data, it is always a good idea to start with no objects. 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9880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1354</Words>
  <Application>Microsoft Office PowerPoint</Application>
  <PresentationFormat>On-screen Show (4:3)</PresentationFormat>
  <Paragraphs>169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 Antiqua</vt:lpstr>
      <vt:lpstr>Calibri</vt:lpstr>
      <vt:lpstr>Constantia</vt:lpstr>
      <vt:lpstr>Tahoma</vt:lpstr>
      <vt:lpstr>Wingdings 2</vt:lpstr>
      <vt:lpstr>Flow</vt:lpstr>
      <vt:lpstr>PowerPoint Presentation</vt:lpstr>
      <vt:lpstr>Overview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The basics of R</vt:lpstr>
      <vt:lpstr>R Studio</vt:lpstr>
      <vt:lpstr>R Studio</vt:lpstr>
      <vt:lpstr>Manipulating Data</vt:lpstr>
      <vt:lpstr>Data Types</vt:lpstr>
      <vt:lpstr>Structures of Data</vt:lpstr>
      <vt:lpstr>Data Processing</vt:lpstr>
      <vt:lpstr>Load data into R</vt:lpstr>
      <vt:lpstr>Graphs</vt:lpstr>
      <vt:lpstr>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Loretto</dc:creator>
  <cp:lastModifiedBy>Matthias</cp:lastModifiedBy>
  <cp:revision>874</cp:revision>
  <cp:lastPrinted>2009-04-22T19:24:48Z</cp:lastPrinted>
  <dcterms:created xsi:type="dcterms:W3CDTF">2009-04-22T19:24:48Z</dcterms:created>
  <dcterms:modified xsi:type="dcterms:W3CDTF">2018-02-15T09:42:29Z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