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8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84E774-026B-4F8C-8E1C-E45854CD7635}" type="datetimeFigureOut">
              <a:rPr lang="en-CA" smtClean="0"/>
              <a:t>21/02/2013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4EC120-B8C0-47C4-A9EA-F6F6A7F2364A}" type="slidenum">
              <a:rPr lang="en-CA" smtClean="0"/>
              <a:t>‹#›</a:t>
            </a:fld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E774-026B-4F8C-8E1C-E45854CD7635}" type="datetimeFigureOut">
              <a:rPr lang="en-CA" smtClean="0"/>
              <a:t>21/02/2013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C120-B8C0-47C4-A9EA-F6F6A7F2364A}" type="slidenum">
              <a:rPr lang="en-CA" smtClean="0"/>
              <a:t>‹#›</a:t>
            </a:fld>
            <a:endParaRPr lang="en-CA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E774-026B-4F8C-8E1C-E45854CD7635}" type="datetimeFigureOut">
              <a:rPr lang="en-CA" smtClean="0"/>
              <a:t>21/02/2013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C120-B8C0-47C4-A9EA-F6F6A7F2364A}" type="slidenum">
              <a:rPr lang="en-CA" smtClean="0"/>
              <a:t>‹#›</a:t>
            </a:fld>
            <a:endParaRPr lang="en-CA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E774-026B-4F8C-8E1C-E45854CD7635}" type="datetimeFigureOut">
              <a:rPr lang="en-CA" smtClean="0"/>
              <a:t>21/02/2013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C120-B8C0-47C4-A9EA-F6F6A7F2364A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E774-026B-4F8C-8E1C-E45854CD7635}" type="datetimeFigureOut">
              <a:rPr lang="en-CA" smtClean="0"/>
              <a:t>21/02/2013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C120-B8C0-47C4-A9EA-F6F6A7F2364A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E774-026B-4F8C-8E1C-E45854CD7635}" type="datetimeFigureOut">
              <a:rPr lang="en-CA" smtClean="0"/>
              <a:t>21/02/2013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C120-B8C0-47C4-A9EA-F6F6A7F2364A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E774-026B-4F8C-8E1C-E45854CD7635}" type="datetimeFigureOut">
              <a:rPr lang="en-CA" smtClean="0"/>
              <a:t>21/02/2013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C120-B8C0-47C4-A9EA-F6F6A7F2364A}" type="slidenum">
              <a:rPr lang="en-CA" smtClean="0"/>
              <a:t>‹#›</a:t>
            </a:fld>
            <a:endParaRPr lang="en-CA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E774-026B-4F8C-8E1C-E45854CD7635}" type="datetimeFigureOut">
              <a:rPr lang="en-CA" smtClean="0"/>
              <a:t>21/02/2013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C120-B8C0-47C4-A9EA-F6F6A7F2364A}" type="slidenum">
              <a:rPr lang="en-CA" smtClean="0"/>
              <a:t>‹#›</a:t>
            </a:fld>
            <a:endParaRPr lang="en-CA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E774-026B-4F8C-8E1C-E45854CD7635}" type="datetimeFigureOut">
              <a:rPr lang="en-CA" smtClean="0"/>
              <a:t>21/02/2013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C120-B8C0-47C4-A9EA-F6F6A7F2364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E774-026B-4F8C-8E1C-E45854CD7635}" type="datetimeFigureOut">
              <a:rPr lang="en-CA" smtClean="0"/>
              <a:t>21/02/2013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C120-B8C0-47C4-A9EA-F6F6A7F2364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E774-026B-4F8C-8E1C-E45854CD7635}" type="datetimeFigureOut">
              <a:rPr lang="en-CA" smtClean="0"/>
              <a:t>21/02/2013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C120-B8C0-47C4-A9EA-F6F6A7F2364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084E774-026B-4F8C-8E1C-E45854CD7635}" type="datetimeFigureOut">
              <a:rPr lang="en-CA" smtClean="0"/>
              <a:t>21/02/2013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74EC120-B8C0-47C4-A9EA-F6F6A7F2364A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doc/contrib/usingR.pdf" TargetMode="External"/><Relationship Id="rId2" Type="http://schemas.openxmlformats.org/officeDocument/2006/relationships/hyperlink" Target="http://cran.r-project.org/doc/manuals/R-intro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s.unimelb.edu.au/~andrewpr/r-users/icebreakeR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457200"/>
            <a:ext cx="6817659" cy="2819400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/>
              <a:t>The University of British Columbia </a:t>
            </a:r>
            <a:r>
              <a:rPr lang="en-CA" sz="2700" dirty="0" smtClean="0"/>
              <a:t/>
            </a:r>
            <a:br>
              <a:rPr lang="en-CA" sz="2700" dirty="0" smtClean="0"/>
            </a:br>
            <a:r>
              <a:rPr lang="en-US" sz="2700" b="1" dirty="0" smtClean="0"/>
              <a:t> </a:t>
            </a:r>
            <a:r>
              <a:rPr lang="en-CA" sz="2700" dirty="0" smtClean="0"/>
              <a:t/>
            </a:r>
            <a:br>
              <a:rPr lang="en-CA" sz="2700" dirty="0" smtClean="0"/>
            </a:br>
            <a:r>
              <a:rPr lang="en-US" sz="3100" b="1" dirty="0" smtClean="0"/>
              <a:t>Wildlife Institute of India</a:t>
            </a:r>
            <a:br>
              <a:rPr lang="en-US" sz="3100" b="1" dirty="0" smtClean="0"/>
            </a:br>
            <a:r>
              <a:rPr lang="en-US" sz="3100" b="1" dirty="0" smtClean="0"/>
              <a:t>R Workshop</a:t>
            </a:r>
            <a:br>
              <a:rPr lang="en-US" sz="3100" b="1" dirty="0" smtClean="0"/>
            </a:br>
            <a:r>
              <a:rPr lang="en-US" sz="2700" b="1" dirty="0" smtClean="0"/>
              <a:t/>
            </a:r>
            <a:br>
              <a:rPr lang="en-US" sz="2700" b="1" dirty="0" smtClean="0"/>
            </a:br>
            <a:r>
              <a:rPr lang="en-US" sz="2700" b="1" dirty="0" smtClean="0"/>
              <a:t>February </a:t>
            </a:r>
            <a:r>
              <a:rPr lang="en-US" sz="2700" b="1" dirty="0"/>
              <a:t>25 and 26, </a:t>
            </a:r>
            <a:r>
              <a:rPr lang="en-US" sz="2700" b="1" dirty="0" smtClean="0"/>
              <a:t>2013</a:t>
            </a:r>
            <a:r>
              <a:rPr lang="en-CA" sz="2700" dirty="0" smtClean="0"/>
              <a:t/>
            </a:r>
            <a:br>
              <a:rPr lang="en-CA" sz="2700" dirty="0" smtClean="0"/>
            </a:br>
            <a:r>
              <a:rPr lang="fr-FR" sz="2700" b="1" dirty="0" smtClean="0"/>
              <a:t>CAWP 2942</a:t>
            </a:r>
            <a:endParaRPr lang="en-CA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b="1" dirty="0" err="1"/>
              <a:t>Instructors</a:t>
            </a:r>
            <a:r>
              <a:rPr lang="fr-FR" b="1" dirty="0"/>
              <a:t>:</a:t>
            </a:r>
            <a:endParaRPr lang="en-CA" dirty="0"/>
          </a:p>
          <a:p>
            <a:r>
              <a:rPr lang="fr-FR" b="1" dirty="0"/>
              <a:t> </a:t>
            </a:r>
            <a:endParaRPr lang="en-CA" dirty="0"/>
          </a:p>
          <a:p>
            <a:r>
              <a:rPr lang="fr-FR" b="1" dirty="0"/>
              <a:t>Richard Schuster, </a:t>
            </a:r>
            <a:r>
              <a:rPr lang="fr-FR" b="1" dirty="0" err="1"/>
              <a:t>PhD</a:t>
            </a:r>
            <a:r>
              <a:rPr lang="fr-FR" b="1" dirty="0"/>
              <a:t> candidate</a:t>
            </a:r>
            <a:endParaRPr lang="en-CA" dirty="0"/>
          </a:p>
          <a:p>
            <a:r>
              <a:rPr lang="fr-FR" b="1" dirty="0"/>
              <a:t> </a:t>
            </a:r>
            <a:endParaRPr lang="en-CA" dirty="0"/>
          </a:p>
          <a:p>
            <a:r>
              <a:rPr lang="fr-FR" b="1" dirty="0"/>
              <a:t>Prof. </a:t>
            </a:r>
            <a:r>
              <a:rPr lang="fr-FR" b="1" dirty="0" err="1"/>
              <a:t>Valerie</a:t>
            </a:r>
            <a:r>
              <a:rPr lang="fr-FR" b="1" dirty="0"/>
              <a:t> LeMay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683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1981200"/>
            <a:ext cx="7745505" cy="4144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 smtClean="0"/>
              <a:t>Saving </a:t>
            </a:r>
            <a:r>
              <a:rPr lang="en-US" sz="2000" i="1" dirty="0"/>
              <a:t>and cleaning </a:t>
            </a:r>
            <a:r>
              <a:rPr lang="en-US" sz="2000" i="1" dirty="0" smtClean="0"/>
              <a:t>up:</a:t>
            </a:r>
            <a:endParaRPr lang="en-CA" sz="2000" dirty="0"/>
          </a:p>
          <a:p>
            <a:r>
              <a:rPr lang="en-US" sz="2000" dirty="0" smtClean="0"/>
              <a:t>You </a:t>
            </a:r>
            <a:r>
              <a:rPr lang="en-US" sz="2000" dirty="0"/>
              <a:t>can save the work session, the script, and the graph window anytime you wish by </a:t>
            </a:r>
            <a:r>
              <a:rPr lang="en-US" sz="2000" dirty="0" smtClean="0"/>
              <a:t>using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File</a:t>
            </a:r>
            <a:r>
              <a:rPr lang="en-US" sz="2000" dirty="0"/>
              <a:t> and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Save</a:t>
            </a:r>
            <a:r>
              <a:rPr lang="en-US" sz="2000" dirty="0"/>
              <a:t> for the </a:t>
            </a:r>
            <a:r>
              <a:rPr lang="en-US" sz="2000" dirty="0" smtClean="0"/>
              <a:t>window that is </a:t>
            </a:r>
            <a:r>
              <a:rPr lang="en-US" sz="2000" dirty="0"/>
              <a:t>active.</a:t>
            </a:r>
            <a:endParaRPr lang="en-CA" sz="2000" dirty="0"/>
          </a:p>
          <a:p>
            <a:r>
              <a:rPr lang="en-US" sz="2000" dirty="0" smtClean="0"/>
              <a:t>To </a:t>
            </a:r>
            <a:r>
              <a:rPr lang="en-US" sz="2000" dirty="0"/>
              <a:t>save the objects you have created, you can use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File</a:t>
            </a:r>
            <a:r>
              <a:rPr lang="en-US" sz="2000" dirty="0"/>
              <a:t> and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Save</a:t>
            </a:r>
            <a:r>
              <a:rPr lang="en-US" sz="2000" dirty="0"/>
              <a:t> Workspace to save all objects (</a:t>
            </a:r>
            <a:r>
              <a:rPr lang="en-US" sz="2000" dirty="0" smtClean="0"/>
              <a:t>i.e., </a:t>
            </a:r>
            <a:r>
              <a:rPr lang="en-US" sz="2000" dirty="0"/>
              <a:t>all the data and outputs you have put into objects).     </a:t>
            </a:r>
            <a:endParaRPr lang="en-US" sz="2000" dirty="0" smtClean="0"/>
          </a:p>
          <a:p>
            <a:r>
              <a:rPr lang="en-US" sz="2000" dirty="0" smtClean="0"/>
              <a:t>You </a:t>
            </a:r>
            <a:r>
              <a:rPr lang="en-US" sz="2000" dirty="0"/>
              <a:t>can then later on use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File</a:t>
            </a:r>
            <a:r>
              <a:rPr lang="en-US" sz="2000" dirty="0"/>
              <a:t> and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Load Workspace </a:t>
            </a:r>
            <a:r>
              <a:rPr lang="en-US" sz="2000" dirty="0"/>
              <a:t>to bring the objects back in and continue your work.  </a:t>
            </a:r>
            <a:endParaRPr lang="en-US" sz="2000" dirty="0" smtClean="0"/>
          </a:p>
          <a:p>
            <a:r>
              <a:rPr lang="en-US" sz="2000" dirty="0" smtClean="0"/>
              <a:t>You </a:t>
            </a:r>
            <a:r>
              <a:rPr lang="en-US" sz="2000" dirty="0"/>
              <a:t>can also cut and paste any of the outputs from your session window into WORD or other files</a:t>
            </a:r>
            <a:r>
              <a:rPr lang="en-US" sz="2000" dirty="0" smtClean="0"/>
              <a:t>.</a:t>
            </a:r>
            <a:endParaRPr lang="en-CA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/>
              <a:t>Topic 2: The basics of R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64917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1981200"/>
            <a:ext cx="7745505" cy="4144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/>
              <a:t>Saving and cleaning </a:t>
            </a:r>
            <a:r>
              <a:rPr lang="en-US" sz="2000" i="1" dirty="0" smtClean="0"/>
              <a:t>up (</a:t>
            </a:r>
            <a:r>
              <a:rPr lang="en-US" sz="2000" i="1" dirty="0" err="1" smtClean="0"/>
              <a:t>con’t</a:t>
            </a:r>
            <a:r>
              <a:rPr lang="en-US" sz="2000" i="1" dirty="0" smtClean="0"/>
              <a:t>):</a:t>
            </a:r>
            <a:endParaRPr lang="en-CA" sz="2000" dirty="0"/>
          </a:p>
          <a:p>
            <a:r>
              <a:rPr lang="en-US" sz="2000" dirty="0" smtClean="0"/>
              <a:t>If </a:t>
            </a:r>
            <a:r>
              <a:rPr lang="en-US" sz="2000" dirty="0"/>
              <a:t>you have created a graph, you can use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File</a:t>
            </a:r>
            <a:r>
              <a:rPr lang="en-US" sz="2000" dirty="0"/>
              <a:t> and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Copy</a:t>
            </a:r>
            <a:r>
              <a:rPr lang="en-US" sz="2000" dirty="0"/>
              <a:t> to Clipboard and then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As a Metafile </a:t>
            </a:r>
            <a:r>
              <a:rPr lang="en-US" sz="2000" dirty="0"/>
              <a:t>(gives a better graph then as a Bitmap).  </a:t>
            </a:r>
            <a:endParaRPr lang="en-US" sz="2000" dirty="0" smtClean="0"/>
          </a:p>
          <a:p>
            <a:r>
              <a:rPr lang="en-US" sz="2000" dirty="0" smtClean="0"/>
              <a:t>You </a:t>
            </a:r>
            <a:r>
              <a:rPr lang="en-US" sz="2000" dirty="0"/>
              <a:t>can also save the file as a picture using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File</a:t>
            </a:r>
            <a:r>
              <a:rPr lang="en-US" sz="2000" dirty="0"/>
              <a:t> and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Save As</a:t>
            </a:r>
            <a:r>
              <a:rPr lang="en-US" sz="2000" dirty="0"/>
              <a:t>..</a:t>
            </a:r>
            <a:endParaRPr lang="en-CA" sz="2000" dirty="0"/>
          </a:p>
          <a:p>
            <a:r>
              <a:rPr lang="en-US" sz="2000" dirty="0"/>
              <a:t> </a:t>
            </a:r>
            <a:r>
              <a:rPr lang="en-US" sz="2000" dirty="0" smtClean="0"/>
              <a:t>At </a:t>
            </a:r>
            <a:r>
              <a:rPr lang="en-US" sz="2000" dirty="0"/>
              <a:t>any time, you can use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Edit</a:t>
            </a:r>
            <a:r>
              <a:rPr lang="en-US" sz="2000" dirty="0"/>
              <a:t> and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Clear Console </a:t>
            </a:r>
            <a:r>
              <a:rPr lang="en-US" sz="2000" dirty="0"/>
              <a:t>to clean out the session window.  However, the data you brought in, and any variables and objects </a:t>
            </a:r>
            <a:r>
              <a:rPr lang="en-US" sz="2000" dirty="0" smtClean="0"/>
              <a:t>will </a:t>
            </a:r>
            <a:r>
              <a:rPr lang="en-US" sz="2000" dirty="0"/>
              <a:t>still be there. </a:t>
            </a:r>
            <a:endParaRPr lang="en-US" sz="2000" dirty="0" smtClean="0"/>
          </a:p>
          <a:p>
            <a:r>
              <a:rPr lang="en-US" sz="2000" dirty="0" smtClean="0"/>
              <a:t>To </a:t>
            </a:r>
            <a:r>
              <a:rPr lang="en-US" sz="2000" dirty="0"/>
              <a:t>remove all of these, click on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Misc</a:t>
            </a:r>
            <a:r>
              <a:rPr lang="en-US" sz="2000" dirty="0"/>
              <a:t> and then select Remove all objects, OR type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rm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(list=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(all=TRUE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)) </a:t>
            </a:r>
            <a:r>
              <a:rPr lang="en-US" sz="2000" dirty="0"/>
              <a:t>in the session window.    </a:t>
            </a:r>
            <a:endParaRPr lang="en-US" sz="2000" dirty="0" smtClean="0"/>
          </a:p>
          <a:p>
            <a:r>
              <a:rPr lang="en-US" sz="2000" dirty="0" smtClean="0"/>
              <a:t>When </a:t>
            </a:r>
            <a:r>
              <a:rPr lang="en-US" sz="2000" dirty="0"/>
              <a:t>you begin an R session with new data, it is always a good idea to start with no objects.  </a:t>
            </a:r>
            <a:endParaRPr lang="en-CA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/>
              <a:t>Topic 2: The basics of R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27547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1981200"/>
            <a:ext cx="7745505" cy="4144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/>
              <a:t>Graphs:</a:t>
            </a:r>
            <a:r>
              <a:rPr lang="en-US" sz="2000" dirty="0"/>
              <a:t>  </a:t>
            </a:r>
            <a:endParaRPr lang="en-US" sz="2000" dirty="0" smtClean="0"/>
          </a:p>
          <a:p>
            <a:r>
              <a:rPr lang="en-US" sz="2000" dirty="0" smtClean="0"/>
              <a:t>R </a:t>
            </a:r>
            <a:r>
              <a:rPr lang="en-US" sz="2000" dirty="0"/>
              <a:t>is very good at graphs. 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main way to make a graph is to use the function plot( ), where there are a number of </a:t>
            </a:r>
            <a:r>
              <a:rPr lang="en-US" sz="2000" u="sng" dirty="0"/>
              <a:t>arguments</a:t>
            </a:r>
            <a:r>
              <a:rPr lang="en-US" sz="2000" dirty="0"/>
              <a:t> in the brackets (i.e., the x variable, the y variable, labels, type of graph, etc.  </a:t>
            </a:r>
            <a:endParaRPr lang="en-US" sz="2000" dirty="0" smtClean="0"/>
          </a:p>
          <a:p>
            <a:r>
              <a:rPr lang="en-US" sz="2000" u="sng" dirty="0" smtClean="0"/>
              <a:t>Only </a:t>
            </a:r>
            <a:r>
              <a:rPr lang="en-US" sz="2000" u="sng" dirty="0"/>
              <a:t>one graph appears at once, in a separate window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When </a:t>
            </a:r>
            <a:r>
              <a:rPr lang="en-US" sz="2000" dirty="0"/>
              <a:t>you graph in R, you should save the graph (e.g., as a .jpg file or as a metafile), before moving to the next graph.  </a:t>
            </a:r>
            <a:endParaRPr lang="en-US" sz="2000" dirty="0" smtClean="0"/>
          </a:p>
          <a:p>
            <a:r>
              <a:rPr lang="en-US" sz="2000" dirty="0" smtClean="0"/>
              <a:t>R </a:t>
            </a:r>
            <a:r>
              <a:rPr lang="en-US" sz="2000" dirty="0"/>
              <a:t>can also do multiple graphs </a:t>
            </a:r>
            <a:r>
              <a:rPr lang="en-US" sz="2000" dirty="0" smtClean="0"/>
              <a:t>in </a:t>
            </a:r>
            <a:r>
              <a:rPr lang="en-US" sz="2000" dirty="0"/>
              <a:t>the same graph window.</a:t>
            </a:r>
            <a:endParaRPr lang="en-CA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/>
              <a:t>Topic 2: The basics of R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51748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1981200"/>
            <a:ext cx="7745505" cy="4144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/>
              <a:t>Types of Objects (more on this later in the course):</a:t>
            </a:r>
            <a:endParaRPr lang="en-CA" sz="2000" dirty="0"/>
          </a:p>
          <a:p>
            <a:r>
              <a:rPr lang="en-US" sz="2000" dirty="0" smtClean="0"/>
              <a:t>Factor</a:t>
            </a:r>
            <a:r>
              <a:rPr lang="en-US" sz="2000" dirty="0"/>
              <a:t>:  a class variable, often represented as letters but maybe represented as numbers</a:t>
            </a:r>
            <a:endParaRPr lang="en-CA" sz="2000" dirty="0"/>
          </a:p>
          <a:p>
            <a:r>
              <a:rPr lang="en-US" sz="2000" dirty="0"/>
              <a:t>Vector:   a “column” of numbers</a:t>
            </a:r>
            <a:endParaRPr lang="en-CA" sz="2000" dirty="0"/>
          </a:p>
          <a:p>
            <a:r>
              <a:rPr lang="en-US" sz="2000" dirty="0"/>
              <a:t>Matrix:  several columns of numbers</a:t>
            </a:r>
            <a:endParaRPr lang="en-CA" sz="2000" dirty="0"/>
          </a:p>
          <a:p>
            <a:r>
              <a:rPr lang="en-US" sz="2000" dirty="0" err="1"/>
              <a:t>Dataframe</a:t>
            </a:r>
            <a:r>
              <a:rPr lang="en-US" sz="2000" dirty="0"/>
              <a:t>:  Like a matrix, but can have columns of numbers and columns of letters</a:t>
            </a:r>
            <a:endParaRPr lang="en-CA" sz="2000" dirty="0"/>
          </a:p>
          <a:p>
            <a:r>
              <a:rPr lang="en-US" sz="2000" dirty="0"/>
              <a:t>List:  Can be several objects all stored together such as regression outputs, matrices, etc.</a:t>
            </a:r>
            <a:endParaRPr lang="en-CA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/>
              <a:t>Topic 2: The basics of R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73130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1981200"/>
            <a:ext cx="7745505" cy="4144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/>
              <a:t>Help:</a:t>
            </a:r>
            <a:r>
              <a:rPr lang="en-US" sz="2000" dirty="0"/>
              <a:t>  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R website has a number of manuals that you might find useful, including an introduction:  </a:t>
            </a:r>
            <a:r>
              <a:rPr lang="en-US" sz="2000" u="sng" dirty="0">
                <a:hlinkClick r:id="rId2"/>
              </a:rPr>
              <a:t>http://cran.r-project.org/doc/manuals/R-intro.pdf</a:t>
            </a:r>
            <a:r>
              <a:rPr lang="en-US" sz="2000" dirty="0"/>
              <a:t>  and </a:t>
            </a:r>
            <a:r>
              <a:rPr lang="en-US" sz="2000" u="sng" dirty="0">
                <a:hlinkClick r:id="rId3"/>
              </a:rPr>
              <a:t>http://cran.r-project.org/doc/contrib/usingR.pdf</a:t>
            </a:r>
            <a:r>
              <a:rPr lang="en-US" sz="2000" dirty="0"/>
              <a:t>   </a:t>
            </a:r>
            <a:endParaRPr lang="en-US" sz="2000" dirty="0" smtClean="0"/>
          </a:p>
          <a:p>
            <a:r>
              <a:rPr lang="en-US" sz="2000" dirty="0" smtClean="0"/>
              <a:t>We provide a list of useful books at the end of the course handout.</a:t>
            </a:r>
          </a:p>
          <a:p>
            <a:r>
              <a:rPr lang="en-US" sz="2000" dirty="0" smtClean="0"/>
              <a:t>Dr</a:t>
            </a:r>
            <a:r>
              <a:rPr lang="en-US" sz="2000" dirty="0"/>
              <a:t>. Andrew Robinson, University of Melbourne, Melbourne, Australia, produced an introduction to R that is very useful and can be found at:  </a:t>
            </a:r>
            <a:r>
              <a:rPr lang="en-US" sz="2000" u="sng" dirty="0">
                <a:hlinkClick r:id="rId4"/>
              </a:rPr>
              <a:t>http://www.ms.unimelb.edu.au/~andrewpr/r-users/icebreakeR.pdf</a:t>
            </a:r>
            <a:r>
              <a:rPr lang="en-US" sz="2000" dirty="0"/>
              <a:t> </a:t>
            </a:r>
            <a:endParaRPr lang="en-CA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/>
              <a:t>Topic 2: The basics of R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09013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1981200"/>
            <a:ext cx="7745505" cy="4144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 smtClean="0"/>
              <a:t>Help (</a:t>
            </a:r>
            <a:r>
              <a:rPr lang="en-US" sz="2000" i="1" dirty="0" err="1" smtClean="0"/>
              <a:t>con’t</a:t>
            </a:r>
            <a:r>
              <a:rPr lang="en-US" sz="2000" i="1" dirty="0" smtClean="0"/>
              <a:t>):</a:t>
            </a:r>
            <a:r>
              <a:rPr lang="en-US" sz="2000" dirty="0" smtClean="0"/>
              <a:t>   </a:t>
            </a:r>
          </a:p>
          <a:p>
            <a:r>
              <a:rPr lang="en-US" sz="2000" dirty="0" smtClean="0"/>
              <a:t>At </a:t>
            </a:r>
            <a:r>
              <a:rPr lang="en-US" sz="2000" dirty="0"/>
              <a:t>any time, you can also use help( )  where the function is given in the brackets.  </a:t>
            </a:r>
            <a:endParaRPr lang="en-US" sz="2000" dirty="0" smtClean="0"/>
          </a:p>
          <a:p>
            <a:pPr lvl="1"/>
            <a:r>
              <a:rPr lang="en-US" sz="1800" dirty="0" smtClean="0"/>
              <a:t>Hard </a:t>
            </a:r>
            <a:r>
              <a:rPr lang="en-US" sz="1800" dirty="0"/>
              <a:t>to </a:t>
            </a:r>
            <a:r>
              <a:rPr lang="en-US" sz="1800" dirty="0" smtClean="0"/>
              <a:t>follow</a:t>
            </a:r>
          </a:p>
          <a:p>
            <a:pPr lvl="1"/>
            <a:r>
              <a:rPr lang="en-US" sz="1800" dirty="0" smtClean="0"/>
              <a:t>Tells </a:t>
            </a:r>
            <a:r>
              <a:rPr lang="en-US" sz="1800" dirty="0"/>
              <a:t>you </a:t>
            </a:r>
            <a:r>
              <a:rPr lang="en-US" sz="1800" dirty="0" smtClean="0"/>
              <a:t>about the </a:t>
            </a:r>
            <a:r>
              <a:rPr lang="en-US" sz="1800" dirty="0"/>
              <a:t>specific options for a </a:t>
            </a:r>
            <a:r>
              <a:rPr lang="en-US" sz="1800" dirty="0" smtClean="0"/>
              <a:t>function</a:t>
            </a:r>
            <a:r>
              <a:rPr lang="en-US" sz="1800" dirty="0"/>
              <a:t> </a:t>
            </a:r>
            <a:r>
              <a:rPr lang="en-US" sz="1800" dirty="0" smtClean="0"/>
              <a:t>and the syntax</a:t>
            </a:r>
          </a:p>
          <a:p>
            <a:pPr lvl="1"/>
            <a:r>
              <a:rPr lang="en-US" sz="1800" dirty="0" smtClean="0"/>
              <a:t>There </a:t>
            </a:r>
            <a:r>
              <a:rPr lang="en-US" sz="1800" dirty="0"/>
              <a:t>are </a:t>
            </a:r>
            <a:r>
              <a:rPr lang="en-US" sz="1800" dirty="0" smtClean="0"/>
              <a:t>always a </a:t>
            </a:r>
            <a:r>
              <a:rPr lang="en-US" sz="1800" dirty="0"/>
              <a:t>few examples </a:t>
            </a:r>
            <a:r>
              <a:rPr lang="en-US" sz="1800" dirty="0" smtClean="0"/>
              <a:t>  </a:t>
            </a:r>
            <a:endParaRPr lang="en-CA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/>
              <a:t>Topic 2: The basics of R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23787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1905000"/>
            <a:ext cx="7745505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 smtClean="0"/>
              <a:t>Expanding </a:t>
            </a:r>
            <a:r>
              <a:rPr lang="en-US" sz="2000" i="1" dirty="0"/>
              <a:t>the R package:</a:t>
            </a:r>
            <a:r>
              <a:rPr lang="en-US" sz="2000" dirty="0"/>
              <a:t>   </a:t>
            </a:r>
            <a:endParaRPr lang="en-US" sz="2000" dirty="0" smtClean="0"/>
          </a:p>
          <a:p>
            <a:r>
              <a:rPr lang="en-US" sz="2000" dirty="0" smtClean="0"/>
              <a:t>When </a:t>
            </a:r>
            <a:r>
              <a:rPr lang="en-US" sz="2000" dirty="0"/>
              <a:t>you </a:t>
            </a:r>
            <a:r>
              <a:rPr lang="en-US" sz="2000" dirty="0" smtClean="0"/>
              <a:t>run </a:t>
            </a:r>
            <a:r>
              <a:rPr lang="en-US" sz="2000" dirty="0"/>
              <a:t>R, only some of the functions are brought into the work session automatically to save memory.  </a:t>
            </a:r>
            <a:endParaRPr lang="en-US" sz="2000" dirty="0" smtClean="0"/>
          </a:p>
          <a:p>
            <a:r>
              <a:rPr lang="en-US" sz="2000" dirty="0" smtClean="0"/>
              <a:t>To </a:t>
            </a:r>
            <a:r>
              <a:rPr lang="en-US" sz="2000" dirty="0"/>
              <a:t>add others, you can use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require(  ) </a:t>
            </a:r>
            <a:r>
              <a:rPr lang="en-US" sz="2000" dirty="0"/>
              <a:t>where the package is given in brackets.  </a:t>
            </a:r>
            <a:endParaRPr lang="en-US" sz="2000" dirty="0" smtClean="0"/>
          </a:p>
          <a:p>
            <a:r>
              <a:rPr lang="en-US" sz="2000" dirty="0" smtClean="0"/>
              <a:t>Many </a:t>
            </a:r>
            <a:r>
              <a:rPr lang="en-US" sz="2000" dirty="0"/>
              <a:t>other parts of R that are extra to the main package. </a:t>
            </a:r>
            <a:r>
              <a:rPr lang="en-US" sz="2000" dirty="0" smtClean="0"/>
              <a:t>To </a:t>
            </a:r>
            <a:r>
              <a:rPr lang="en-US" sz="2000" dirty="0"/>
              <a:t>bring these </a:t>
            </a:r>
            <a:r>
              <a:rPr lang="en-US" sz="2000" dirty="0" smtClean="0"/>
              <a:t>in:</a:t>
            </a:r>
          </a:p>
          <a:p>
            <a:pPr lvl="1"/>
            <a:r>
              <a:rPr lang="en-US" sz="1800" dirty="0"/>
              <a:t>A</a:t>
            </a:r>
            <a:r>
              <a:rPr lang="en-US" sz="1800" dirty="0" smtClean="0"/>
              <a:t>ccess </a:t>
            </a:r>
            <a:r>
              <a:rPr lang="en-US" sz="1800" dirty="0"/>
              <a:t>the website </a:t>
            </a:r>
            <a:endParaRPr lang="en-US" sz="1800" dirty="0" smtClean="0"/>
          </a:p>
          <a:p>
            <a:pPr lvl="1"/>
            <a:r>
              <a:rPr lang="en-US" sz="1800" dirty="0" smtClean="0"/>
              <a:t>Download the package  </a:t>
            </a:r>
            <a:r>
              <a:rPr lang="en-US" sz="1800" dirty="0"/>
              <a:t>to the R directory </a:t>
            </a:r>
            <a:r>
              <a:rPr lang="en-US" sz="1800" dirty="0" smtClean="0"/>
              <a:t>to the 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library</a:t>
            </a:r>
            <a:r>
              <a:rPr lang="en-US" sz="1800" dirty="0" smtClean="0"/>
              <a:t> sub-folder  </a:t>
            </a:r>
          </a:p>
          <a:p>
            <a:pPr marL="411480" lvl="1" indent="0">
              <a:buNone/>
            </a:pPr>
            <a:r>
              <a:rPr lang="en-US" sz="1800" dirty="0" smtClean="0"/>
              <a:t>For </a:t>
            </a:r>
            <a:r>
              <a:rPr lang="en-US" sz="1800" dirty="0"/>
              <a:t>example, if you installed R in: 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C:\Program Files\R\R-2.8.0\, </a:t>
            </a:r>
            <a:r>
              <a:rPr lang="en-US" sz="1800" dirty="0"/>
              <a:t>then you can add more software into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C:\Program Files\R\R-2.8.0\library\   </a:t>
            </a:r>
            <a:endParaRPr lang="en-US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 smtClean="0"/>
              <a:t>You </a:t>
            </a:r>
            <a:r>
              <a:rPr lang="en-US" sz="2000" dirty="0"/>
              <a:t>can then use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library( ) </a:t>
            </a:r>
            <a:r>
              <a:rPr lang="en-US" sz="2000" dirty="0"/>
              <a:t>to bring in these other packages for your analysis.   </a:t>
            </a:r>
            <a:endParaRPr lang="en-CA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/>
              <a:t>Topic 2: The basics of R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61750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1905000"/>
            <a:ext cx="7745505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/>
              <a:t>Learning R:</a:t>
            </a:r>
            <a:r>
              <a:rPr lang="en-US" sz="2000" dirty="0"/>
              <a:t>  </a:t>
            </a:r>
            <a:endParaRPr lang="en-US" sz="2000" dirty="0" smtClean="0"/>
          </a:p>
          <a:p>
            <a:r>
              <a:rPr lang="en-US" sz="2000" dirty="0" smtClean="0"/>
              <a:t>Documentation </a:t>
            </a:r>
            <a:r>
              <a:rPr lang="en-US" sz="2000" dirty="0"/>
              <a:t>and examples using R code or script on the web.   </a:t>
            </a:r>
            <a:endParaRPr lang="en-US" sz="2000" dirty="0" smtClean="0"/>
          </a:p>
          <a:p>
            <a:r>
              <a:rPr lang="en-US" sz="2000" dirty="0" smtClean="0"/>
              <a:t>Reference books by Springer and </a:t>
            </a:r>
            <a:r>
              <a:rPr lang="en-US" sz="2000" dirty="0"/>
              <a:t>Chapman Hall/CRC book publishers have published many books on using R in the last 2 </a:t>
            </a:r>
            <a:r>
              <a:rPr lang="en-US" sz="2000" dirty="0" smtClean="0"/>
              <a:t>years. </a:t>
            </a:r>
          </a:p>
          <a:p>
            <a:r>
              <a:rPr lang="en-US" sz="2000" dirty="0" smtClean="0"/>
              <a:t>Examples </a:t>
            </a:r>
            <a:r>
              <a:rPr lang="en-US" sz="2000" dirty="0"/>
              <a:t>are very helpful for reducing the time you spend in getting R to do what you would like. </a:t>
            </a:r>
            <a:endParaRPr lang="en-US" sz="2000" dirty="0" smtClean="0"/>
          </a:p>
          <a:p>
            <a:r>
              <a:rPr lang="en-US" sz="2000" dirty="0" smtClean="0"/>
              <a:t>Practice.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/>
              <a:t>Topic 2: The basics of R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98817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057400"/>
            <a:ext cx="7745505" cy="4068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i="1" dirty="0"/>
              <a:t>Logistics</a:t>
            </a:r>
            <a:endParaRPr lang="en-CA" sz="2600" dirty="0"/>
          </a:p>
          <a:p>
            <a:pPr lvl="0"/>
            <a:r>
              <a:rPr lang="en-US" dirty="0"/>
              <a:t>Instructors</a:t>
            </a:r>
            <a:endParaRPr lang="en-CA" dirty="0"/>
          </a:p>
          <a:p>
            <a:pPr lvl="0"/>
            <a:r>
              <a:rPr lang="en-US" dirty="0"/>
              <a:t>Name tags and finding a computer</a:t>
            </a:r>
            <a:endParaRPr lang="en-CA" dirty="0"/>
          </a:p>
          <a:p>
            <a:pPr lvl="0"/>
            <a:r>
              <a:rPr lang="en-US" dirty="0"/>
              <a:t>Washrooms </a:t>
            </a:r>
            <a:endParaRPr lang="en-CA" dirty="0"/>
          </a:p>
          <a:p>
            <a:pPr lvl="0"/>
            <a:r>
              <a:rPr lang="en-US" dirty="0"/>
              <a:t>Safety Issues</a:t>
            </a:r>
            <a:endParaRPr lang="en-CA" dirty="0"/>
          </a:p>
          <a:p>
            <a:pPr lvl="1"/>
            <a:r>
              <a:rPr lang="en-US" sz="2400" dirty="0"/>
              <a:t>Exits</a:t>
            </a:r>
            <a:endParaRPr lang="en-CA" sz="2400" dirty="0"/>
          </a:p>
          <a:p>
            <a:pPr lvl="1"/>
            <a:r>
              <a:rPr lang="en-US" sz="2400" dirty="0"/>
              <a:t>Earthquake </a:t>
            </a:r>
            <a:r>
              <a:rPr lang="en-US" sz="2400" dirty="0" smtClean="0"/>
              <a:t>response</a:t>
            </a:r>
            <a:endParaRPr lang="en-CA" sz="2400" dirty="0"/>
          </a:p>
          <a:p>
            <a:pPr lvl="1"/>
            <a:r>
              <a:rPr lang="en-US" sz="2400" dirty="0" smtClean="0"/>
              <a:t>Telephone in lobby of Forest Sciences building</a:t>
            </a:r>
            <a:endParaRPr lang="en-CA" sz="2400" dirty="0" smtClean="0"/>
          </a:p>
          <a:p>
            <a:pPr lvl="0"/>
            <a:r>
              <a:rPr lang="en-US" u="sng" dirty="0" smtClean="0"/>
              <a:t>No </a:t>
            </a:r>
            <a:r>
              <a:rPr lang="en-US" u="sng" dirty="0"/>
              <a:t>food or liquids in the computer labs, PLEASE!</a:t>
            </a:r>
            <a:endParaRPr lang="en-CA" dirty="0"/>
          </a:p>
          <a:p>
            <a:pPr lvl="0"/>
            <a:r>
              <a:rPr lang="en-US" dirty="0"/>
              <a:t>Breaks</a:t>
            </a:r>
            <a:endParaRPr lang="en-CA" dirty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56263" cy="1054250"/>
          </a:xfrm>
        </p:spPr>
        <p:txBody>
          <a:bodyPr/>
          <a:lstStyle/>
          <a:p>
            <a:pPr lvl="1"/>
            <a:r>
              <a:rPr lang="en-US" sz="2800" dirty="0">
                <a:latin typeface="Book Antiqua" pitchFamily="18" charset="0"/>
              </a:rPr>
              <a:t>Topic 1: Introduction and logistics for the 2-day workshop </a:t>
            </a:r>
            <a:endParaRPr lang="en-CA" sz="28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5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Course Layout </a:t>
            </a:r>
            <a:endParaRPr lang="en-CA" dirty="0"/>
          </a:p>
          <a:p>
            <a:pPr lvl="0"/>
            <a:r>
              <a:rPr lang="en-US" dirty="0" smtClean="0"/>
              <a:t>Day </a:t>
            </a:r>
            <a:r>
              <a:rPr lang="en-US" dirty="0"/>
              <a:t>1:  Using R: General introduction to R and to manipulating data using R</a:t>
            </a:r>
            <a:endParaRPr lang="en-CA" dirty="0"/>
          </a:p>
          <a:p>
            <a:pPr lvl="0"/>
            <a:r>
              <a:rPr lang="en-US" dirty="0"/>
              <a:t>Day 2:  Graphing and fitting models </a:t>
            </a:r>
            <a:endParaRPr lang="en-US" dirty="0" smtClean="0"/>
          </a:p>
          <a:p>
            <a:pPr marL="0" lvl="0" indent="0">
              <a:buNone/>
            </a:pPr>
            <a:endParaRPr lang="en-US" i="1" dirty="0" smtClean="0"/>
          </a:p>
          <a:p>
            <a:pPr marL="0" lvl="0" indent="0">
              <a:buNone/>
            </a:pPr>
            <a:r>
              <a:rPr lang="en-US" i="1" dirty="0" smtClean="0"/>
              <a:t>Discussion </a:t>
            </a:r>
            <a:r>
              <a:rPr lang="en-US" i="1" dirty="0" smtClean="0"/>
              <a:t>on experiences using R and </a:t>
            </a:r>
            <a:r>
              <a:rPr lang="en-US" i="1" dirty="0" err="1" smtClean="0"/>
              <a:t>modelling</a:t>
            </a:r>
            <a:r>
              <a:rPr lang="en-US" i="1" dirty="0" smtClean="0"/>
              <a:t> in general</a:t>
            </a:r>
            <a:endParaRPr lang="en-CA" i="1" dirty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latin typeface="Book Antiqua" pitchFamily="18" charset="0"/>
              </a:rPr>
              <a:t>Topic </a:t>
            </a:r>
            <a:r>
              <a:rPr lang="en-US" sz="2800" dirty="0">
                <a:latin typeface="Book Antiqua" pitchFamily="18" charset="0"/>
              </a:rPr>
              <a:t>1: </a:t>
            </a:r>
            <a:r>
              <a:rPr lang="en-US" sz="2800" dirty="0" smtClean="0">
                <a:latin typeface="Book Antiqua" pitchFamily="18" charset="0"/>
              </a:rPr>
              <a:t>Introduction and logistics for the 2-day workshop 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67978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133601"/>
            <a:ext cx="7745505" cy="3992562"/>
          </a:xfrm>
        </p:spPr>
        <p:txBody>
          <a:bodyPr>
            <a:normAutofit fontScale="92500"/>
          </a:bodyPr>
          <a:lstStyle/>
          <a:p>
            <a:r>
              <a:rPr lang="en-US" dirty="0"/>
              <a:t>Day 1, February 25: Introduction to R </a:t>
            </a:r>
            <a:r>
              <a:rPr lang="en-US" dirty="0" smtClean="0"/>
              <a:t>, 3 to 5 pm</a:t>
            </a:r>
          </a:p>
          <a:p>
            <a:pPr lvl="1"/>
            <a:r>
              <a:rPr lang="en-US" dirty="0" smtClean="0"/>
              <a:t>Topic 1: </a:t>
            </a:r>
            <a:r>
              <a:rPr lang="en-US" dirty="0"/>
              <a:t>Introduction and logistics for the 2-day workshop </a:t>
            </a:r>
            <a:endParaRPr lang="en-CA" dirty="0"/>
          </a:p>
          <a:p>
            <a:pPr lvl="1"/>
            <a:r>
              <a:rPr lang="en-US" dirty="0" smtClean="0"/>
              <a:t>Topic 2: </a:t>
            </a:r>
            <a:r>
              <a:rPr lang="en-US" dirty="0"/>
              <a:t>The basics of R. What is it, how does it work. </a:t>
            </a:r>
            <a:endParaRPr lang="en-CA" dirty="0"/>
          </a:p>
          <a:p>
            <a:pPr lvl="1"/>
            <a:r>
              <a:rPr lang="en-US" dirty="0" smtClean="0"/>
              <a:t>Topic 3: Manipulating data</a:t>
            </a:r>
            <a:endParaRPr lang="en-US" dirty="0"/>
          </a:p>
          <a:p>
            <a:r>
              <a:rPr lang="en-US" dirty="0"/>
              <a:t>Day 2, February 25: Graphing and Fitting </a:t>
            </a:r>
            <a:r>
              <a:rPr lang="en-US" dirty="0" smtClean="0"/>
              <a:t>Models, 12 noon to 4 pm</a:t>
            </a:r>
          </a:p>
          <a:p>
            <a:pPr lvl="1"/>
            <a:r>
              <a:rPr lang="en-US" dirty="0" smtClean="0"/>
              <a:t>Topic 4: </a:t>
            </a:r>
            <a:r>
              <a:rPr lang="en-US" dirty="0"/>
              <a:t>Graphs</a:t>
            </a:r>
            <a:endParaRPr lang="en-CA" dirty="0"/>
          </a:p>
          <a:p>
            <a:pPr lvl="1"/>
            <a:r>
              <a:rPr lang="en-US" dirty="0" smtClean="0"/>
              <a:t>Topic 5: Linear </a:t>
            </a:r>
            <a:r>
              <a:rPr lang="en-US" dirty="0"/>
              <a:t>(and nonlinear) models using least </a:t>
            </a:r>
            <a:r>
              <a:rPr lang="en-US" dirty="0" smtClean="0"/>
              <a:t>squares</a:t>
            </a:r>
          </a:p>
          <a:p>
            <a:pPr lvl="1"/>
            <a:r>
              <a:rPr lang="en-US" dirty="0"/>
              <a:t>Topic 6: </a:t>
            </a:r>
            <a:r>
              <a:rPr lang="en-US" dirty="0" smtClean="0"/>
              <a:t>G</a:t>
            </a:r>
            <a:r>
              <a:rPr lang="en-US" dirty="0" smtClean="0"/>
              <a:t>eneralized </a:t>
            </a:r>
            <a:r>
              <a:rPr lang="en-US" dirty="0"/>
              <a:t>linear models: Introduction using examples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Schedule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380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Computer Login:  ­­­­­­­­­­­­­­­­wii2013</a:t>
            </a:r>
            <a:endParaRPr lang="en-CA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CA" dirty="0"/>
          </a:p>
          <a:p>
            <a:pPr marL="0" indent="0">
              <a:buNone/>
            </a:pPr>
            <a:r>
              <a:rPr lang="en-US" b="1" dirty="0"/>
              <a:t>Password: __________________________</a:t>
            </a:r>
            <a:endParaRPr lang="en-CA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CA" dirty="0"/>
          </a:p>
          <a:p>
            <a:pPr lvl="0"/>
            <a:r>
              <a:rPr lang="en-CA" sz="2600" dirty="0" smtClean="0"/>
              <a:t>Log </a:t>
            </a:r>
            <a:r>
              <a:rPr lang="en-CA" sz="2600" dirty="0"/>
              <a:t>in with the login id and the password provided by the instructor</a:t>
            </a:r>
          </a:p>
          <a:p>
            <a:pPr lvl="0"/>
            <a:r>
              <a:rPr lang="en-CA" sz="2600" dirty="0"/>
              <a:t>Open Windows Explorer (</a:t>
            </a:r>
            <a:r>
              <a:rPr lang="en-CA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Windows </a:t>
            </a:r>
            <a:r>
              <a:rPr lang="en-CA" sz="2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Key+e</a:t>
            </a:r>
            <a:r>
              <a:rPr lang="en-CA" sz="2600" dirty="0"/>
              <a:t>)</a:t>
            </a:r>
          </a:p>
          <a:p>
            <a:pPr lvl="0"/>
            <a:r>
              <a:rPr lang="en-CA" sz="2600" dirty="0"/>
              <a:t>Navigate in the left panel of Windows Explorer to </a:t>
            </a:r>
            <a:r>
              <a:rPr lang="en-US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Courses:\WII Visitors</a:t>
            </a:r>
            <a:endParaRPr lang="en-CA" sz="2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r>
              <a:rPr lang="en-CA" sz="2600" dirty="0"/>
              <a:t>Find the sub-folder for the R workshop</a:t>
            </a:r>
            <a:r>
              <a:rPr lang="en-CA" sz="2600" dirty="0" smtClean="0"/>
              <a:t>, Right </a:t>
            </a:r>
            <a:r>
              <a:rPr lang="en-CA" sz="2600" dirty="0"/>
              <a:t>click on this, and then </a:t>
            </a:r>
            <a:r>
              <a:rPr lang="en-CA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Ctrl + C </a:t>
            </a:r>
            <a:r>
              <a:rPr lang="en-CA" sz="2600" dirty="0"/>
              <a:t>to copy these files</a:t>
            </a:r>
          </a:p>
          <a:p>
            <a:pPr lvl="0"/>
            <a:r>
              <a:rPr lang="en-CA" sz="2600" dirty="0"/>
              <a:t>Right mouse click on </a:t>
            </a:r>
            <a:r>
              <a:rPr lang="en-US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C:\temp</a:t>
            </a:r>
            <a:r>
              <a:rPr lang="en-CA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CA" sz="2600" dirty="0"/>
              <a:t>in the left panel of Windows Explorer and then </a:t>
            </a:r>
            <a:r>
              <a:rPr lang="en-CA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Ctrl + V </a:t>
            </a:r>
            <a:r>
              <a:rPr lang="en-CA" sz="2600" dirty="0"/>
              <a:t>to paste a copy of the workshop materials into a temporary folder</a:t>
            </a:r>
            <a:r>
              <a:rPr lang="en-CA" sz="2600" dirty="0" smtClean="0"/>
              <a:t>.</a:t>
            </a:r>
            <a:endParaRPr lang="en-CA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latin typeface="Book Antiqua" pitchFamily="18" charset="0"/>
              </a:rPr>
              <a:t>Topic </a:t>
            </a:r>
            <a:r>
              <a:rPr lang="en-US" sz="2800" dirty="0">
                <a:latin typeface="Book Antiqua" pitchFamily="18" charset="0"/>
              </a:rPr>
              <a:t>1: </a:t>
            </a:r>
            <a:r>
              <a:rPr lang="en-US" sz="2800" dirty="0" smtClean="0">
                <a:latin typeface="Book Antiqua" pitchFamily="18" charset="0"/>
              </a:rPr>
              <a:t>Introduction and logistics for the 2-day workshop 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84664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1981200"/>
            <a:ext cx="7745505" cy="4144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 smtClean="0"/>
              <a:t>Background: </a:t>
            </a:r>
          </a:p>
          <a:p>
            <a:r>
              <a:rPr lang="en-US" sz="2000" dirty="0" smtClean="0"/>
              <a:t>R </a:t>
            </a:r>
            <a:r>
              <a:rPr lang="en-US" sz="2000" dirty="0"/>
              <a:t>is a free software </a:t>
            </a:r>
            <a:r>
              <a:rPr lang="en-US" sz="2000" dirty="0" smtClean="0"/>
              <a:t>package – use with caution</a:t>
            </a:r>
          </a:p>
          <a:p>
            <a:r>
              <a:rPr lang="en-US" sz="2000" dirty="0" smtClean="0"/>
              <a:t>R books:  many now available (see last page of course handout)</a:t>
            </a:r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r>
              <a:rPr lang="en-US" sz="2000" i="1" dirty="0" smtClean="0"/>
              <a:t>Installing </a:t>
            </a:r>
            <a:r>
              <a:rPr lang="en-US" sz="2000" i="1" dirty="0" smtClean="0"/>
              <a:t>R: </a:t>
            </a:r>
          </a:p>
          <a:p>
            <a:r>
              <a:rPr lang="en-US" sz="2000" dirty="0"/>
              <a:t>The course handout has instructions on how to download R to any computer</a:t>
            </a:r>
          </a:p>
          <a:p>
            <a:r>
              <a:rPr lang="en-US" sz="2000" dirty="0" smtClean="0"/>
              <a:t>When you install R, only some package are loaded.  You may need to add in packages later on as you need them (more on this later).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/>
              <a:t>Topic 2: The basics of R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16345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1981200"/>
            <a:ext cx="7745505" cy="4144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 smtClean="0"/>
              <a:t>Running R: </a:t>
            </a:r>
          </a:p>
          <a:p>
            <a:r>
              <a:rPr lang="en-US" sz="2000" dirty="0" smtClean="0"/>
              <a:t>To </a:t>
            </a:r>
            <a:r>
              <a:rPr lang="en-US" sz="2000" dirty="0"/>
              <a:t>run R, click on the icon .  You get a </a:t>
            </a:r>
            <a:r>
              <a:rPr lang="en-US" sz="2000" u="sng" dirty="0"/>
              <a:t>work session window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You </a:t>
            </a:r>
            <a:r>
              <a:rPr lang="en-US" sz="2000" dirty="0"/>
              <a:t>could type in your commands here and they would run as you enter them.    </a:t>
            </a:r>
            <a:endParaRPr lang="en-US" sz="2000" dirty="0" smtClean="0"/>
          </a:p>
          <a:p>
            <a:pPr marL="777240" lvl="2" indent="0">
              <a:buNone/>
            </a:pPr>
            <a:r>
              <a:rPr lang="en-US" b="1" dirty="0" smtClean="0"/>
              <a:t>Exercise:  </a:t>
            </a:r>
            <a:r>
              <a:rPr lang="en-US" dirty="0" smtClean="0"/>
              <a:t>Type in </a:t>
            </a:r>
          </a:p>
          <a:p>
            <a:pPr marL="1143000" lvl="3" indent="0">
              <a:buNone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A&lt;- 5</a:t>
            </a:r>
          </a:p>
          <a:p>
            <a:pPr marL="1143000" lvl="3" indent="0">
              <a:buNone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B&lt;-6</a:t>
            </a:r>
          </a:p>
          <a:p>
            <a:pPr marL="1143000" lvl="3" indent="0">
              <a:buNone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C&lt;A+B</a:t>
            </a:r>
          </a:p>
          <a:p>
            <a:r>
              <a:rPr lang="en-US" sz="2000" dirty="0"/>
              <a:t>The output appears in the word session window also.  </a:t>
            </a:r>
            <a:endParaRPr lang="en-US" sz="2000" dirty="0" smtClean="0"/>
          </a:p>
          <a:p>
            <a:r>
              <a:rPr lang="en-US" sz="2000" dirty="0" smtClean="0"/>
              <a:t>You </a:t>
            </a:r>
            <a:r>
              <a:rPr lang="en-US" sz="2000" dirty="0"/>
              <a:t>could copy and paste this into WORD as this is just simple text.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/>
              <a:t>Topic 2: The basics of R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19831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1981200"/>
            <a:ext cx="7745505" cy="4267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i="1" dirty="0"/>
              <a:t>Running </a:t>
            </a:r>
            <a:r>
              <a:rPr lang="en-US" sz="2800" i="1" dirty="0" smtClean="0"/>
              <a:t>R (</a:t>
            </a:r>
            <a:r>
              <a:rPr lang="en-US" sz="2800" i="1" dirty="0" err="1" smtClean="0"/>
              <a:t>con’t</a:t>
            </a:r>
            <a:r>
              <a:rPr lang="en-US" sz="2800" i="1" dirty="0" smtClean="0"/>
              <a:t>): </a:t>
            </a:r>
            <a:endParaRPr lang="en-US" sz="2800" i="1" dirty="0"/>
          </a:p>
          <a:p>
            <a:r>
              <a:rPr lang="en-US" sz="2900" dirty="0" smtClean="0"/>
              <a:t>Instead of typing the commands into the session window, </a:t>
            </a:r>
            <a:r>
              <a:rPr lang="en-US" sz="2900" dirty="0"/>
              <a:t>you can enter your commands into a separate file called </a:t>
            </a:r>
            <a:r>
              <a:rPr lang="en-US" sz="2900" i="1" dirty="0"/>
              <a:t>script</a:t>
            </a:r>
            <a:r>
              <a:rPr lang="en-US" sz="2900" dirty="0"/>
              <a:t>.  </a:t>
            </a:r>
            <a:endParaRPr lang="en-US" sz="2900" dirty="0" smtClean="0"/>
          </a:p>
          <a:p>
            <a:r>
              <a:rPr lang="en-US" sz="2900" dirty="0" smtClean="0"/>
              <a:t>The </a:t>
            </a:r>
            <a:r>
              <a:rPr lang="en-US" sz="2900" dirty="0"/>
              <a:t>script is just R commands, organized and put into a text file. </a:t>
            </a:r>
            <a:endParaRPr lang="en-US" sz="2900" dirty="0" smtClean="0"/>
          </a:p>
          <a:p>
            <a:r>
              <a:rPr lang="en-US" sz="2900" dirty="0" smtClean="0"/>
              <a:t>You </a:t>
            </a:r>
            <a:r>
              <a:rPr lang="en-US" sz="2900" dirty="0"/>
              <a:t>can run this all at once (only if you are very confident), or in segments (preferred).  </a:t>
            </a:r>
            <a:endParaRPr lang="en-CA" sz="2900" dirty="0"/>
          </a:p>
          <a:p>
            <a:pPr marL="777240" lvl="2" indent="0">
              <a:buNone/>
            </a:pPr>
            <a:r>
              <a:rPr lang="en-US" sz="2900" b="1" dirty="0" smtClean="0"/>
              <a:t>Exercise:  </a:t>
            </a:r>
            <a:r>
              <a:rPr lang="en-US" sz="2900" dirty="0" smtClean="0"/>
              <a:t>Open a new script window, and type </a:t>
            </a:r>
            <a:r>
              <a:rPr lang="en-US" sz="2900" dirty="0"/>
              <a:t>in the commands on the cover page of the course notes (DO NOT include the &gt; however!) </a:t>
            </a:r>
          </a:p>
          <a:p>
            <a:pPr marL="777240" lvl="2" indent="0">
              <a:buNone/>
            </a:pPr>
            <a:r>
              <a:rPr lang="en-US" sz="2900" dirty="0" smtClean="0"/>
              <a:t>To </a:t>
            </a:r>
            <a:r>
              <a:rPr lang="en-US" sz="2900" dirty="0"/>
              <a:t>run the R </a:t>
            </a:r>
            <a:r>
              <a:rPr lang="en-US" sz="2900" dirty="0" smtClean="0"/>
              <a:t>commands in the script, simply </a:t>
            </a:r>
            <a:r>
              <a:rPr lang="en-US" sz="2900" dirty="0"/>
              <a:t>highlight the parts you want to run and press </a:t>
            </a:r>
            <a:r>
              <a:rPr lang="en-US" sz="2900" dirty="0">
                <a:latin typeface="Tahoma" pitchFamily="34" charset="0"/>
                <a:ea typeface="Tahoma" pitchFamily="34" charset="0"/>
                <a:cs typeface="Tahoma" pitchFamily="34" charset="0"/>
              </a:rPr>
              <a:t>Ctrl</a:t>
            </a:r>
            <a:r>
              <a:rPr lang="en-US" sz="2900" dirty="0"/>
              <a:t> and </a:t>
            </a:r>
            <a:r>
              <a:rPr lang="en-US" sz="2900" dirty="0">
                <a:latin typeface="Tahoma" pitchFamily="34" charset="0"/>
                <a:ea typeface="Tahoma" pitchFamily="34" charset="0"/>
                <a:cs typeface="Tahoma" pitchFamily="34" charset="0"/>
              </a:rPr>
              <a:t>R</a:t>
            </a:r>
            <a:r>
              <a:rPr lang="en-US" sz="2900" dirty="0"/>
              <a:t> at the same time OR, click on Edit and </a:t>
            </a:r>
            <a:r>
              <a:rPr lang="en-US" sz="2900" dirty="0" smtClean="0"/>
              <a:t>find </a:t>
            </a:r>
            <a:r>
              <a:rPr lang="en-US" sz="2900" dirty="0"/>
              <a:t>Run in the list. </a:t>
            </a:r>
            <a:endParaRPr lang="en-US" sz="2900" b="1" dirty="0" smtClean="0"/>
          </a:p>
          <a:p>
            <a:r>
              <a:rPr lang="en-US" sz="2900" dirty="0"/>
              <a:t>Since a graph is produced, a new window appears.  </a:t>
            </a:r>
            <a:endParaRPr lang="en-US" sz="2900" dirty="0" smtClean="0"/>
          </a:p>
          <a:p>
            <a:r>
              <a:rPr lang="en-US" sz="2900" dirty="0" smtClean="0"/>
              <a:t>You could </a:t>
            </a:r>
            <a:r>
              <a:rPr lang="en-US" sz="2900" dirty="0"/>
              <a:t>copy and paste this into WORD.  </a:t>
            </a:r>
            <a:endParaRPr lang="en-US" sz="2900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/>
              <a:t>Topic 2: The basics of R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2125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1981200"/>
            <a:ext cx="7745505" cy="4144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 smtClean="0"/>
              <a:t>Useful Things to Know:  </a:t>
            </a:r>
          </a:p>
          <a:p>
            <a:r>
              <a:rPr lang="en-US" sz="2000" dirty="0"/>
              <a:t>R is case sensitive. </a:t>
            </a:r>
            <a:r>
              <a:rPr lang="en-US" sz="2000" dirty="0" smtClean="0"/>
              <a:t>i.e.,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Trees </a:t>
            </a:r>
            <a:r>
              <a:rPr lang="en-US" sz="2000" dirty="0" smtClean="0"/>
              <a:t>versus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trees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R </a:t>
            </a:r>
            <a:r>
              <a:rPr lang="en-US" sz="2000" dirty="0"/>
              <a:t>does not like spaces nor special characters.  Instead, use a ‘.’  For example,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trees.pine</a:t>
            </a:r>
            <a:r>
              <a:rPr lang="en-US" sz="2000" dirty="0"/>
              <a:t> identifies a </a:t>
            </a:r>
            <a:r>
              <a:rPr lang="en-US" sz="2000" dirty="0" smtClean="0"/>
              <a:t>variable in the dataset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trees</a:t>
            </a:r>
            <a:r>
              <a:rPr lang="en-US" sz="2000" dirty="0" smtClean="0"/>
              <a:t>.  </a:t>
            </a:r>
            <a:endParaRPr lang="en-CA" sz="2000" dirty="0"/>
          </a:p>
          <a:p>
            <a:r>
              <a:rPr lang="en-US" sz="2000" dirty="0" smtClean="0"/>
              <a:t>R </a:t>
            </a:r>
            <a:r>
              <a:rPr lang="en-US" sz="2000" dirty="0"/>
              <a:t>uses two slashes instead of one to indicate a subfolder.  For example, if your data </a:t>
            </a:r>
            <a:r>
              <a:rPr lang="en-US" sz="2000" dirty="0" smtClean="0"/>
              <a:t>are </a:t>
            </a:r>
            <a:r>
              <a:rPr lang="en-US" sz="2000" dirty="0"/>
              <a:t>in: 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E:\measurements\trees.txt  </a:t>
            </a:r>
            <a:r>
              <a:rPr lang="en-US" sz="2000" dirty="0"/>
              <a:t>then in R you would use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E:\\measurements\\trees.txt  </a:t>
            </a:r>
            <a:r>
              <a:rPr lang="en-US" sz="2000" dirty="0"/>
              <a:t>since the single slash has a different meaning in R  </a:t>
            </a:r>
            <a:endParaRPr lang="en-CA" sz="2000" dirty="0"/>
          </a:p>
          <a:p>
            <a:r>
              <a:rPr lang="en-US" sz="2000" dirty="0"/>
              <a:t> </a:t>
            </a:r>
            <a:r>
              <a:rPr lang="en-US" sz="2000" dirty="0" smtClean="0"/>
              <a:t>Any </a:t>
            </a:r>
            <a:r>
              <a:rPr lang="en-US" sz="2000" dirty="0"/>
              <a:t>R commands that start with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# </a:t>
            </a:r>
            <a:r>
              <a:rPr lang="en-US" sz="2000" dirty="0"/>
              <a:t>are just </a:t>
            </a:r>
            <a:r>
              <a:rPr lang="en-US" sz="2000" i="1" dirty="0"/>
              <a:t>comments</a:t>
            </a:r>
            <a:r>
              <a:rPr lang="en-US" sz="2000" dirty="0"/>
              <a:t> that you can add to explain what the script does. </a:t>
            </a:r>
            <a:endParaRPr lang="en-CA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/>
              <a:t>Topic 2: The basics of R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08255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108</TotalTime>
  <Words>1304</Words>
  <Application>Microsoft Office PowerPoint</Application>
  <PresentationFormat>On-screen Show (4:3)</PresentationFormat>
  <Paragraphs>128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Hardcover</vt:lpstr>
      <vt:lpstr>The University of British Columbia    Wildlife Institute of India R Workshop  February 25 and 26, 2013 CAWP 2942</vt:lpstr>
      <vt:lpstr>Topic 1: Introduction and logistics for the 2-day workshop </vt:lpstr>
      <vt:lpstr>Topic 1: Introduction and logistics for the 2-day workshop </vt:lpstr>
      <vt:lpstr>Workshop Schedule</vt:lpstr>
      <vt:lpstr>Topic 1: Introduction and logistics for the 2-day workshop </vt:lpstr>
      <vt:lpstr>Topic 2: The basics of R</vt:lpstr>
      <vt:lpstr>Topic 2: The basics of R</vt:lpstr>
      <vt:lpstr>Topic 2: The basics of R</vt:lpstr>
      <vt:lpstr>Topic 2: The basics of R</vt:lpstr>
      <vt:lpstr>Topic 2: The basics of R</vt:lpstr>
      <vt:lpstr>Topic 2: The basics of R</vt:lpstr>
      <vt:lpstr>Topic 2: The basics of R</vt:lpstr>
      <vt:lpstr>Topic 2: The basics of R</vt:lpstr>
      <vt:lpstr>Topic 2: The basics of R</vt:lpstr>
      <vt:lpstr>Topic 2: The basics of R</vt:lpstr>
      <vt:lpstr>Topic 2: The basics of R</vt:lpstr>
      <vt:lpstr>Topic 2: The basics of R</vt:lpstr>
    </vt:vector>
  </TitlesOfParts>
  <Company>University of British Columbia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University of British Columbia    Wildlife Institute of India R Workshop  February 25 and 26, 2013 CAWP 2942</dc:title>
  <dc:creator>Valerie Lemay</dc:creator>
  <cp:lastModifiedBy>Valerie LeMay</cp:lastModifiedBy>
  <cp:revision>85</cp:revision>
  <dcterms:created xsi:type="dcterms:W3CDTF">2013-02-21T01:40:19Z</dcterms:created>
  <dcterms:modified xsi:type="dcterms:W3CDTF">2013-02-21T23:38:04Z</dcterms:modified>
</cp:coreProperties>
</file>