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4" r:id="rId3"/>
    <p:sldId id="285" r:id="rId4"/>
    <p:sldId id="286" r:id="rId5"/>
    <p:sldId id="287" r:id="rId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36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77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8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60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83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6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0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4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74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64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16/02/2018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89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5: ANOVA and general linear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Analysis of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lm(mass ~ region + </a:t>
                </a:r>
                <a:r>
                  <a:rPr lang="en-CA" dirty="0" err="1"/>
                  <a:t>hab</a:t>
                </a:r>
                <a:r>
                  <a:rPr lang="en-CA" dirty="0"/>
                  <a:t>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b="1"/>
                        <m:t> =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𝒑𝒐𝒑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b="1"/>
                        <m:t> </m:t>
                      </m:r>
                      <m:r>
                        <m:rPr>
                          <m:nor/>
                        </m:rPr>
                        <a:rPr lang="en-CA" b="1" i="0" smtClean="0"/>
                        <m:t>+ 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CA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𝒔𝒗𝒍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b="1"/>
                        <m:t>+ </m:t>
                      </m:r>
                      <m:sSub>
                        <m:sSubPr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1"/>
                            <m:t>ε</m:t>
                          </m:r>
                        </m:e>
                        <m:sub>
                          <m:r>
                            <a:rPr lang="en-CA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b="1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/>
                      <m:t> =</m:t>
                    </m:r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constant</a:t>
                </a:r>
                <a:endParaRPr lang="en-CA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b="0" i="0" smtClean="0"/>
                      <m:t> =</m:t>
                    </m:r>
                  </m:oMath>
                </a14:m>
                <a:r>
                  <a:rPr lang="en-CA" i="1" dirty="0"/>
                  <a:t> </a:t>
                </a:r>
                <a:r>
                  <a:rPr lang="en-CA" dirty="0"/>
                  <a:t>one constant per population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m:rPr>
                        <m:nor/>
                      </m:rPr>
                      <a:rPr lang="en-CA"/>
                      <m:t> =</m:t>
                    </m:r>
                  </m:oMath>
                </a14:m>
                <a:r>
                  <a:rPr lang="en-CA" i="1" dirty="0"/>
                  <a:t> </a:t>
                </a:r>
                <a:r>
                  <a:rPr lang="en-US" dirty="0"/>
                  <a:t>constant to be multiplied with snout–vent length</a:t>
                </a:r>
                <a:r>
                  <a:rPr lang="en-CA" dirty="0"/>
                  <a:t> </a:t>
                </a:r>
                <a:endParaRPr lang="en-CA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ε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residual for snake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i="1" dirty="0"/>
              </a:p>
              <a:p>
                <a:pPr marL="0" indent="0">
                  <a:buNone/>
                </a:pPr>
                <a:endParaRPr lang="en-CA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/>
                            <m:t>ε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/>
                        <m:t>∼ </m:t>
                      </m:r>
                      <m:r>
                        <m:rPr>
                          <m:nor/>
                        </m:rPr>
                        <a:rPr lang="en-CA"/>
                        <m:t>Normal</m:t>
                      </m:r>
                      <m:r>
                        <m:rPr>
                          <m:nor/>
                        </m:rPr>
                        <a:rPr lang="en-CA" b="0" i="0" smtClean="0"/>
                        <m:t>(0,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2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60E9-79C6-4EB5-9BB2-F0867AE4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Analysis of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46A3ED-1BFD-4399-8FCB-A00E28987C41}"/>
                  </a:ext>
                </a:extLst>
              </p:cNvPr>
              <p:cNvSpPr/>
              <p:nvPr/>
            </p:nvSpPr>
            <p:spPr>
              <a:xfrm>
                <a:off x="1187624" y="1700808"/>
                <a:ext cx="6120680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400" b="1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400" b="1"/>
                        <m:t> = </m:t>
                      </m:r>
                      <m:r>
                        <a:rPr lang="en-CA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CA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𝒑𝒐𝒑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b="1"/>
                        <m:t> </m:t>
                      </m:r>
                      <m:r>
                        <m:rPr>
                          <m:nor/>
                        </m:rPr>
                        <a:rPr lang="en-CA" sz="2400" b="1"/>
                        <m:t>+ </m:t>
                      </m:r>
                      <m:r>
                        <a:rPr lang="en-CA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CA" sz="2400" b="1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𝒔𝒗𝒍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b="1"/>
                        <m:t>+ </m:t>
                      </m:r>
                      <m:sSub>
                        <m:sSubPr>
                          <m:ctrlPr>
                            <a:rPr lang="el-G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/>
                            <m:t>ε</m:t>
                          </m:r>
                        </m:e>
                        <m:sub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146A3ED-1BFD-4399-8FCB-A00E28987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00808"/>
                <a:ext cx="6120680" cy="497252"/>
              </a:xfrm>
              <a:prstGeom prst="rect">
                <a:avLst/>
              </a:prstGeom>
              <a:blipFill>
                <a:blip r:embed="rId2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79CE948-B4F5-416E-B3BB-DB35D36C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176" y="2852936"/>
            <a:ext cx="4981575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03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1ED5-E389-432A-8675-09A25E84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Analysis of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28DC9-33C4-4FB2-A0EE-837708FF9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37" y="1412776"/>
                <a:ext cx="8229600" cy="309634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1 0 0 40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1 0 0 45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1 1 0 39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1 1 0 50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1 0 1 52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1 0 1 57</m:t>
                              </m:r>
                            </m:e>
                          </m:eqAr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CA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28DC9-33C4-4FB2-A0EE-837708FF9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37" y="1412776"/>
                <a:ext cx="8229600" cy="30963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756B77E-B293-48C6-9C34-81BED65F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44" y="4400831"/>
            <a:ext cx="7705725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80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44A-84AF-488D-9CF5-9450F140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Exercise: General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1122-2F33-4E7B-A3D9-E637ACFD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30 aspen trees</a:t>
            </a:r>
          </a:p>
          <a:p>
            <a:r>
              <a:rPr lang="en-US" b="1" dirty="0" err="1"/>
              <a:t>crownclass</a:t>
            </a:r>
            <a:r>
              <a:rPr lang="en-US" b="1" dirty="0"/>
              <a:t>:</a:t>
            </a:r>
            <a:r>
              <a:rPr lang="en-US" dirty="0"/>
              <a:t> 1=dominant; 2=codominant; 3=intermediate; 4=suppressed</a:t>
            </a:r>
          </a:p>
          <a:p>
            <a:r>
              <a:rPr lang="en-US" b="1" dirty="0"/>
              <a:t>age</a:t>
            </a:r>
            <a:r>
              <a:rPr lang="en-US" dirty="0"/>
              <a:t> (years) </a:t>
            </a:r>
          </a:p>
          <a:p>
            <a:r>
              <a:rPr lang="en-US" dirty="0"/>
              <a:t>stem </a:t>
            </a:r>
            <a:r>
              <a:rPr lang="en-US" b="1" dirty="0" err="1"/>
              <a:t>dbh</a:t>
            </a:r>
            <a:r>
              <a:rPr lang="en-US" dirty="0"/>
              <a:t> (diameter outside bark measured at 1.3 m above ground, cm) </a:t>
            </a:r>
          </a:p>
          <a:p>
            <a:r>
              <a:rPr lang="en-US" b="1" dirty="0"/>
              <a:t>height</a:t>
            </a:r>
            <a:r>
              <a:rPr lang="en-US" dirty="0"/>
              <a:t> (m) from ground to </a:t>
            </a:r>
            <a:r>
              <a:rPr lang="en-US"/>
              <a:t>tree tip</a:t>
            </a:r>
          </a:p>
          <a:p>
            <a:r>
              <a:rPr lang="en-US"/>
              <a:t>stem </a:t>
            </a:r>
            <a:r>
              <a:rPr lang="en-US" b="1" dirty="0"/>
              <a:t>volume </a:t>
            </a:r>
            <a:r>
              <a:rPr lang="en-US" dirty="0"/>
              <a:t>per tree (m</a:t>
            </a:r>
            <a:r>
              <a:rPr lang="en-US" baseline="30000" dirty="0"/>
              <a:t>3</a:t>
            </a:r>
            <a:r>
              <a:rPr lang="en-US" dirty="0"/>
              <a:t>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207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475</TotalTime>
  <Words>159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Constantia</vt:lpstr>
      <vt:lpstr>Wingdings 2</vt:lpstr>
      <vt:lpstr>bestes_blau</vt:lpstr>
      <vt:lpstr>Topic 5: ANOVA and general linear models</vt:lpstr>
      <vt:lpstr>Example: Analysis of Covariance</vt:lpstr>
      <vt:lpstr>Example: Analysis of Covariance</vt:lpstr>
      <vt:lpstr>Example: Analysis of Covariance</vt:lpstr>
      <vt:lpstr>Exercise: General 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richard</cp:lastModifiedBy>
  <cp:revision>165</cp:revision>
  <dcterms:created xsi:type="dcterms:W3CDTF">2013-02-19T15:39:25Z</dcterms:created>
  <dcterms:modified xsi:type="dcterms:W3CDTF">2018-02-16T13:32:34Z</dcterms:modified>
</cp:coreProperties>
</file>