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2" r:id="rId5"/>
    <p:sldId id="266" r:id="rId6"/>
    <p:sldId id="263" r:id="rId7"/>
    <p:sldId id="267" r:id="rId8"/>
    <p:sldId id="265" r:id="rId9"/>
    <p:sldId id="264" r:id="rId10"/>
    <p:sldId id="269" r:id="rId11"/>
    <p:sldId id="272" r:id="rId12"/>
    <p:sldId id="273" r:id="rId13"/>
    <p:sldId id="270" r:id="rId14"/>
    <p:sldId id="271" r:id="rId15"/>
    <p:sldId id="274" r:id="rId16"/>
    <p:sldId id="280" r:id="rId17"/>
    <p:sldId id="275" r:id="rId18"/>
    <p:sldId id="278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7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8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7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0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31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1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87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71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7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84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Topic </a:t>
            </a:r>
            <a:r>
              <a:rPr lang="en-US" dirty="0" smtClean="0"/>
              <a:t>7: </a:t>
            </a:r>
            <a:r>
              <a:rPr lang="en-US" dirty="0"/>
              <a:t>Linear mixed-effects models (random effects)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1FE4D5-C22C-49F6-B916-6A36FFF3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87" y="2852936"/>
            <a:ext cx="2507679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3BBE34-596A-4812-AA2D-95C8598A6CA3}"/>
              </a:ext>
            </a:extLst>
          </p:cNvPr>
          <p:cNvSpPr txBox="1"/>
          <p:nvPr/>
        </p:nvSpPr>
        <p:spPr>
          <a:xfrm>
            <a:off x="2555776" y="6488668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</a:t>
            </a:r>
            <a:r>
              <a:rPr lang="en-CA" dirty="0" smtClean="0"/>
              <a:t>12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52936"/>
            <a:ext cx="2344368" cy="3528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3BBE34-596A-4812-AA2D-95C8598A6CA3}"/>
              </a:ext>
            </a:extLst>
          </p:cNvPr>
          <p:cNvSpPr txBox="1"/>
          <p:nvPr/>
        </p:nvSpPr>
        <p:spPr>
          <a:xfrm>
            <a:off x="5789846" y="6488668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</a:t>
            </a:r>
            <a:r>
              <a:rPr lang="en-CA" dirty="0" smtClean="0"/>
              <a:t>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671465"/>
          </a:xfrm>
        </p:spPr>
        <p:txBody>
          <a:bodyPr/>
          <a:lstStyle/>
          <a:p>
            <a:pPr marL="0" indent="0">
              <a:buNone/>
            </a:pPr>
            <a:r>
              <a:rPr lang="de-AT" sz="2400" dirty="0" smtClean="0"/>
              <a:t>1. </a:t>
            </a:r>
            <a:r>
              <a:rPr lang="de-AT" sz="2400" dirty="0" err="1" smtClean="0"/>
              <a:t>Grouping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ignored</a:t>
            </a:r>
            <a:r>
              <a:rPr lang="de-AT" sz="2400" dirty="0" smtClean="0"/>
              <a:t> – </a:t>
            </a:r>
            <a:r>
              <a:rPr lang="de-AT" sz="2400" b="1" dirty="0" err="1" smtClean="0"/>
              <a:t>complete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endParaRPr lang="de-AT" sz="2400" b="1" dirty="0" smtClean="0"/>
          </a:p>
          <a:p>
            <a:pPr marL="0" indent="0">
              <a:buNone/>
            </a:pPr>
            <a:r>
              <a:rPr lang="de-AT" sz="2400" dirty="0" smtClean="0"/>
              <a:t>-&gt; </a:t>
            </a:r>
            <a:r>
              <a:rPr lang="de-AT" sz="2400" dirty="0" err="1" smtClean="0"/>
              <a:t>Pseudpreplication</a:t>
            </a:r>
            <a:r>
              <a:rPr lang="de-AT" sz="2400" dirty="0"/>
              <a:t>!</a:t>
            </a:r>
            <a:r>
              <a:rPr lang="de-AT" sz="2400" dirty="0" smtClean="0"/>
              <a:t> </a:t>
            </a:r>
            <a:br>
              <a:rPr lang="de-AT" sz="2400" dirty="0" smtClean="0"/>
            </a:br>
            <a:r>
              <a:rPr lang="de-AT" sz="2400" dirty="0" err="1" smtClean="0"/>
              <a:t>we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en-GB" sz="2400" dirty="0" smtClean="0"/>
              <a:t>too </a:t>
            </a:r>
            <a:r>
              <a:rPr lang="en-GB" sz="2400" dirty="0"/>
              <a:t>confident in the result because we assume that all observations are independent when they are not.</a:t>
            </a:r>
            <a:r>
              <a:rPr lang="en-GB" sz="2400" dirty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0" y="4437112"/>
            <a:ext cx="8229600" cy="1671465"/>
          </a:xfrm>
        </p:spPr>
        <p:txBody>
          <a:bodyPr/>
          <a:lstStyle/>
          <a:p>
            <a:pPr marL="0" indent="0">
              <a:buNone/>
            </a:pPr>
            <a:r>
              <a:rPr lang="de-AT" sz="2400" dirty="0" smtClean="0"/>
              <a:t>2. Group </a:t>
            </a:r>
            <a:r>
              <a:rPr lang="de-AT" sz="2400" dirty="0" err="1" smtClean="0"/>
              <a:t>means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estimated</a:t>
            </a:r>
            <a:r>
              <a:rPr lang="de-AT" sz="2400" dirty="0" smtClean="0"/>
              <a:t> </a:t>
            </a:r>
            <a:r>
              <a:rPr lang="de-AT" sz="2400" dirty="0" err="1" smtClean="0"/>
              <a:t>separately</a:t>
            </a:r>
            <a:r>
              <a:rPr lang="de-AT" sz="2400" dirty="0" smtClean="0"/>
              <a:t> - </a:t>
            </a: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r>
              <a:rPr lang="de-AT" b="1" dirty="0" smtClean="0"/>
              <a:t/>
            </a:r>
            <a:br>
              <a:rPr lang="de-AT" b="1" dirty="0" smtClean="0"/>
            </a:br>
            <a:r>
              <a:rPr lang="de-AT" sz="2000" b="1" dirty="0" smtClean="0"/>
              <a:t>(</a:t>
            </a:r>
            <a:r>
              <a:rPr lang="en-GB" sz="2000" dirty="0" smtClean="0"/>
              <a:t>data </a:t>
            </a:r>
            <a:r>
              <a:rPr lang="en-GB" sz="2000" dirty="0"/>
              <a:t>from all other groups are ignored when estimating a group </a:t>
            </a:r>
            <a:r>
              <a:rPr lang="en-GB" sz="2000" dirty="0" smtClean="0"/>
              <a:t>mean - </a:t>
            </a:r>
            <a:r>
              <a:rPr lang="en-GB" sz="2000" dirty="0"/>
              <a:t>equivalent to treating the factor </a:t>
            </a:r>
            <a:r>
              <a:rPr lang="en-GB" sz="2000" dirty="0" smtClean="0"/>
              <a:t>as fixed)</a:t>
            </a:r>
            <a:r>
              <a:rPr lang="en-GB" dirty="0"/>
              <a:t/>
            </a:r>
            <a:br>
              <a:rPr lang="en-GB" dirty="0"/>
            </a:br>
            <a:r>
              <a:rPr lang="de-AT" sz="2400" dirty="0" smtClean="0"/>
              <a:t>-&gt;  </a:t>
            </a:r>
            <a:r>
              <a:rPr lang="en-GB" sz="2400" dirty="0"/>
              <a:t>danger of overestimation of the </a:t>
            </a:r>
            <a:r>
              <a:rPr lang="en-GB" sz="2400" i="1" dirty="0"/>
              <a:t>between-group variance </a:t>
            </a:r>
            <a:r>
              <a:rPr lang="en-GB" sz="2400" dirty="0" smtClean="0"/>
              <a:t>because the </a:t>
            </a:r>
            <a:r>
              <a:rPr lang="en-GB" sz="2400" dirty="0"/>
              <a:t>group means are estimated independently of each other</a:t>
            </a:r>
            <a:r>
              <a:rPr lang="en-GB" sz="2400" dirty="0"/>
              <a:t> </a:t>
            </a:r>
            <a:br>
              <a:rPr lang="en-GB" sz="2400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860086"/>
          </a:xfrm>
        </p:spPr>
        <p:txBody>
          <a:bodyPr/>
          <a:lstStyle/>
          <a:p>
            <a:pPr marL="0" indent="0">
              <a:buNone/>
            </a:pPr>
            <a:r>
              <a:rPr lang="de-AT" sz="2400" b="1" dirty="0" smtClean="0"/>
              <a:t>3. </a:t>
            </a:r>
            <a:r>
              <a:rPr lang="de-AT" sz="2400" b="1" dirty="0" err="1" smtClean="0"/>
              <a:t>Partially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r>
              <a:rPr lang="de-AT" sz="2400" b="1" dirty="0" smtClean="0"/>
              <a:t> - </a:t>
            </a:r>
            <a:r>
              <a:rPr lang="en-GB" sz="2400" dirty="0"/>
              <a:t>group means are weighted averages of the population mean and the </a:t>
            </a:r>
            <a:r>
              <a:rPr lang="en-GB" sz="2400" dirty="0" err="1"/>
              <a:t>unpooled</a:t>
            </a:r>
            <a:r>
              <a:rPr lang="en-GB" sz="2400" dirty="0"/>
              <a:t> group means. The weights are proportional </a:t>
            </a:r>
            <a:r>
              <a:rPr lang="en-GB" sz="2400" dirty="0" smtClean="0"/>
              <a:t>to sample </a:t>
            </a:r>
            <a:r>
              <a:rPr lang="en-GB" sz="2400" dirty="0"/>
              <a:t>size and the inverse of the </a:t>
            </a:r>
            <a:r>
              <a:rPr lang="en-GB" sz="2400" dirty="0" smtClean="0"/>
              <a:t>variance.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6275040" cy="3168351"/>
          </a:xfrm>
        </p:spPr>
        <p:txBody>
          <a:bodyPr/>
          <a:lstStyle/>
          <a:p>
            <a:r>
              <a:rPr lang="en-GB" sz="2200" dirty="0"/>
              <a:t>A</a:t>
            </a:r>
            <a:r>
              <a:rPr lang="en-GB" sz="2200" dirty="0" smtClean="0"/>
              <a:t>ssumes </a:t>
            </a:r>
            <a:r>
              <a:rPr lang="en-GB" sz="2200" dirty="0"/>
              <a:t>that the group means are a </a:t>
            </a:r>
            <a:r>
              <a:rPr lang="en-GB" sz="2200" dirty="0" smtClean="0"/>
              <a:t>random sample </a:t>
            </a:r>
            <a:r>
              <a:rPr lang="en-GB" sz="2200" dirty="0"/>
              <a:t>from a common </a:t>
            </a:r>
            <a:r>
              <a:rPr lang="en-GB" sz="2200" dirty="0" smtClean="0"/>
              <a:t>distribution</a:t>
            </a:r>
          </a:p>
          <a:p>
            <a:r>
              <a:rPr lang="en-GB" sz="2200" dirty="0"/>
              <a:t>I</a:t>
            </a:r>
            <a:r>
              <a:rPr lang="en-GB" sz="2200" dirty="0" smtClean="0"/>
              <a:t>nformation </a:t>
            </a:r>
            <a:r>
              <a:rPr lang="en-GB" sz="2200" dirty="0"/>
              <a:t>is </a:t>
            </a:r>
            <a:r>
              <a:rPr lang="en-GB" sz="2200" dirty="0" smtClean="0"/>
              <a:t>exchanged between </a:t>
            </a:r>
            <a:r>
              <a:rPr lang="en-GB" sz="2200" dirty="0"/>
              <a:t>groups</a:t>
            </a:r>
            <a:r>
              <a:rPr lang="en-GB" sz="2200" dirty="0" smtClean="0"/>
              <a:t>.</a:t>
            </a:r>
          </a:p>
          <a:p>
            <a:r>
              <a:rPr lang="en-GB" sz="2200" dirty="0"/>
              <a:t>Estimated means for groups with low sample sizes, large</a:t>
            </a:r>
            <a:br>
              <a:rPr lang="en-GB" sz="2200" dirty="0"/>
            </a:br>
            <a:r>
              <a:rPr lang="en-GB" sz="2200" dirty="0"/>
              <a:t>variances, and means far away from the population mean are shrunk toward </a:t>
            </a:r>
            <a:r>
              <a:rPr lang="en-GB" sz="2200" dirty="0" smtClean="0"/>
              <a:t>the population mean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Advantages </a:t>
            </a:r>
            <a:r>
              <a:rPr lang="de-AT" dirty="0" err="1" smtClean="0"/>
              <a:t>of</a:t>
            </a:r>
            <a:r>
              <a:rPr lang="de-AT" dirty="0" smtClean="0"/>
              <a:t> partial </a:t>
            </a:r>
            <a:r>
              <a:rPr lang="de-AT" dirty="0" err="1" smtClean="0"/>
              <a:t>pooling</a:t>
            </a:r>
            <a:r>
              <a:rPr lang="de-AT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00" r="31818"/>
          <a:stretch/>
        </p:blipFill>
        <p:spPr>
          <a:xfrm>
            <a:off x="6876256" y="1556792"/>
            <a:ext cx="1944216" cy="2726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573" y="4653136"/>
            <a:ext cx="829126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200" dirty="0"/>
              <a:t>Group means that are estimated with a lot of imprecision (because of low sample size and high variance) are shrunk toward the population mean</a:t>
            </a:r>
            <a:r>
              <a:rPr lang="en-GB" sz="2200" dirty="0" smtClean="0"/>
              <a:t>.</a:t>
            </a: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200" dirty="0"/>
              <a:t>A consequence of the shrinkage is that</a:t>
            </a:r>
            <a:br>
              <a:rPr lang="en-GB" sz="2200" dirty="0"/>
            </a:br>
            <a:r>
              <a:rPr lang="en-GB" sz="2200" dirty="0"/>
              <a:t>the residuals are positively correlated with the fitted values</a:t>
            </a:r>
            <a:r>
              <a:rPr lang="en-GB" sz="2200" dirty="0"/>
              <a:t>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1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dirty="0" smtClean="0"/>
              <a:t>To summarize</a:t>
            </a:r>
            <a:r>
              <a:rPr lang="en-GB" dirty="0"/>
              <a:t>:</a:t>
            </a:r>
            <a:r>
              <a:rPr lang="en-GB" dirty="0" smtClean="0"/>
              <a:t> mixed </a:t>
            </a:r>
            <a:r>
              <a:rPr lang="en-GB" dirty="0"/>
              <a:t>models are used to appropriately estimate </a:t>
            </a:r>
            <a:r>
              <a:rPr lang="en-GB" dirty="0" smtClean="0"/>
              <a:t>between-group </a:t>
            </a:r>
            <a:r>
              <a:rPr lang="en-GB" dirty="0"/>
              <a:t>variance and to account for </a:t>
            </a:r>
            <a:r>
              <a:rPr lang="en-GB" dirty="0" smtClean="0"/>
              <a:t>non-independency </a:t>
            </a:r>
            <a:r>
              <a:rPr lang="en-GB" dirty="0"/>
              <a:t>among data points</a:t>
            </a:r>
            <a:r>
              <a:rPr lang="en-GB" dirty="0" smtClean="0"/>
              <a:t>.</a:t>
            </a:r>
          </a:p>
          <a:p>
            <a:r>
              <a:rPr lang="en-GB" dirty="0"/>
              <a:t>The presence of a random effect adds another layer of variance!</a:t>
            </a:r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Linear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4073803"/>
            <a:ext cx="7524328" cy="23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-&gt; </a:t>
            </a:r>
            <a:r>
              <a:rPr lang="en-GB" sz="2400" dirty="0"/>
              <a:t>use lme4</a:t>
            </a:r>
            <a:r>
              <a:rPr lang="en-GB" sz="2400" dirty="0" smtClean="0"/>
              <a:t>::</a:t>
            </a:r>
            <a:r>
              <a:rPr lang="en-GB" sz="2400" b="1" dirty="0" err="1" smtClean="0"/>
              <a:t>lmer</a:t>
            </a:r>
            <a:r>
              <a:rPr lang="en-GB" sz="2400" b="1" dirty="0"/>
              <a:t>() </a:t>
            </a:r>
            <a:r>
              <a:rPr lang="en-GB" sz="2400" b="1" dirty="0" smtClean="0"/>
              <a:t>– </a:t>
            </a:r>
            <a:r>
              <a:rPr lang="en-GB" sz="2400" dirty="0" smtClean="0"/>
              <a:t>(</a:t>
            </a:r>
            <a:r>
              <a:rPr lang="en-GB" sz="2400" dirty="0"/>
              <a:t>lm() assumes all effects are </a:t>
            </a:r>
            <a:r>
              <a:rPr lang="en-GB" sz="2400" dirty="0" smtClean="0"/>
              <a:t>fixed)</a:t>
            </a:r>
          </a:p>
          <a:p>
            <a:pPr marL="0" indent="0">
              <a:buNone/>
            </a:pPr>
            <a:endParaRPr lang="en-GB" sz="2400" b="1" dirty="0" smtClean="0"/>
          </a:p>
          <a:p>
            <a:r>
              <a:rPr lang="en-GB" sz="2400" dirty="0" err="1"/>
              <a:t>l</a:t>
            </a:r>
            <a:r>
              <a:rPr lang="en-GB" sz="2400" dirty="0" err="1" smtClean="0"/>
              <a:t>mer</a:t>
            </a:r>
            <a:r>
              <a:rPr lang="en-GB" sz="2400" dirty="0" smtClean="0"/>
              <a:t>() </a:t>
            </a:r>
            <a:r>
              <a:rPr lang="en-GB" sz="2400" dirty="0"/>
              <a:t>is used similarly to </a:t>
            </a:r>
            <a:r>
              <a:rPr lang="en-GB" sz="2400" dirty="0" smtClean="0"/>
              <a:t>function lm() </a:t>
            </a:r>
          </a:p>
          <a:p>
            <a:r>
              <a:rPr lang="en-GB" sz="2400" dirty="0" smtClean="0"/>
              <a:t>random </a:t>
            </a:r>
            <a:r>
              <a:rPr lang="en-GB" sz="2400" dirty="0"/>
              <a:t>factors are added in the model formula within </a:t>
            </a:r>
            <a:r>
              <a:rPr lang="en-GB" sz="2400" dirty="0" smtClean="0"/>
              <a:t>parentheses. 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“1” stands for the intercept and the </a:t>
            </a:r>
            <a:r>
              <a:rPr lang="en-GB" sz="2400" dirty="0" smtClean="0"/>
              <a:t>“|” </a:t>
            </a:r>
            <a:r>
              <a:rPr lang="en-GB" sz="2400" dirty="0"/>
              <a:t>means “grouped by</a:t>
            </a:r>
            <a:r>
              <a:rPr lang="en-GB" sz="2400" dirty="0" smtClean="0"/>
              <a:t>”, (1|Individual) therefore</a:t>
            </a:r>
            <a:r>
              <a:rPr lang="en-GB" sz="2400" dirty="0"/>
              <a:t>, adds the random deviations for each individual to the </a:t>
            </a:r>
            <a:r>
              <a:rPr lang="en-GB" sz="2400" dirty="0" smtClean="0"/>
              <a:t>average intercept</a:t>
            </a:r>
            <a:r>
              <a:rPr lang="en-GB" sz="2400" dirty="0"/>
              <a:t>. </a:t>
            </a:r>
            <a:endParaRPr lang="en-GB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8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Fitting </a:t>
            </a:r>
            <a:r>
              <a:rPr lang="de-AT" dirty="0"/>
              <a:t>l</a:t>
            </a:r>
            <a:r>
              <a:rPr lang="de-AT" dirty="0" smtClean="0"/>
              <a:t>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in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1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de-AT" sz="2200" dirty="0" smtClean="0"/>
              <a:t>R </a:t>
            </a:r>
            <a:r>
              <a:rPr lang="de-AT" sz="2200" dirty="0" err="1" smtClean="0"/>
              <a:t>output</a:t>
            </a:r>
            <a:endParaRPr lang="de-AT" sz="2200" dirty="0" smtClean="0"/>
          </a:p>
          <a:p>
            <a:r>
              <a:rPr lang="de-AT" sz="2200" dirty="0" err="1" smtClean="0"/>
              <a:t>No</a:t>
            </a:r>
            <a:r>
              <a:rPr lang="de-AT" sz="2200" dirty="0" smtClean="0"/>
              <a:t> p-</a:t>
            </a:r>
            <a:r>
              <a:rPr lang="de-AT" sz="2200" dirty="0" err="1" smtClean="0"/>
              <a:t>value</a:t>
            </a:r>
            <a:endParaRPr lang="de-AT" sz="2200" dirty="0" smtClean="0"/>
          </a:p>
          <a:p>
            <a:r>
              <a:rPr lang="de-AT" sz="2200" dirty="0"/>
              <a:t>R </a:t>
            </a:r>
            <a:r>
              <a:rPr lang="de-AT" sz="2200" dirty="0" err="1"/>
              <a:t>script</a:t>
            </a:r>
            <a:r>
              <a:rPr lang="de-AT" sz="2200" dirty="0"/>
              <a:t> von </a:t>
            </a:r>
            <a:r>
              <a:rPr lang="de-AT" sz="2200" dirty="0" err="1"/>
              <a:t>Krissi</a:t>
            </a:r>
            <a:r>
              <a:rPr lang="de-AT" sz="2200" dirty="0"/>
              <a:t> unterlagen</a:t>
            </a:r>
          </a:p>
          <a:p>
            <a:r>
              <a:rPr lang="de-AT" sz="2200" dirty="0" err="1"/>
              <a:t>No</a:t>
            </a:r>
            <a:r>
              <a:rPr lang="de-AT" sz="2200" dirty="0"/>
              <a:t> R²</a:t>
            </a:r>
          </a:p>
          <a:p>
            <a:endParaRPr lang="de-AT" sz="2200" dirty="0" smtClean="0"/>
          </a:p>
          <a:p>
            <a:r>
              <a:rPr lang="en-GB" sz="2200" dirty="0" err="1" smtClean="0"/>
              <a:t>Genauere</a:t>
            </a:r>
            <a:r>
              <a:rPr lang="en-GB" sz="2200" dirty="0" smtClean="0"/>
              <a:t> </a:t>
            </a:r>
            <a:r>
              <a:rPr lang="en-GB" sz="2200" dirty="0" err="1" smtClean="0"/>
              <a:t>Beschreibung</a:t>
            </a:r>
            <a:r>
              <a:rPr lang="en-GB" sz="2200" dirty="0"/>
              <a:t/>
            </a:r>
            <a:br>
              <a:rPr lang="en-GB" sz="2200" dirty="0"/>
            </a:br>
            <a:endParaRPr lang="de-AT" sz="2200" dirty="0" smtClean="0"/>
          </a:p>
          <a:p>
            <a:endParaRPr lang="en-GB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Interpretation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094817"/>
            <a:ext cx="4384203" cy="48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sz="2200" dirty="0" smtClean="0"/>
              <a:t>The </a:t>
            </a:r>
            <a:r>
              <a:rPr lang="en-GB" sz="2200" dirty="0"/>
              <a:t>estimation of standard errors for the </a:t>
            </a:r>
            <a:r>
              <a:rPr lang="en-GB" sz="2200" dirty="0" smtClean="0"/>
              <a:t>model parameters </a:t>
            </a:r>
            <a:r>
              <a:rPr lang="en-GB" sz="2200" dirty="0"/>
              <a:t>in mixed models </a:t>
            </a:r>
            <a:r>
              <a:rPr lang="en-GB" sz="2200" dirty="0" smtClean="0"/>
              <a:t>is difficult </a:t>
            </a:r>
            <a:r>
              <a:rPr lang="en-GB" sz="2200" dirty="0"/>
              <a:t>using frequentist methods </a:t>
            </a:r>
            <a:endParaRPr lang="en-GB" sz="2200" dirty="0" smtClean="0"/>
          </a:p>
          <a:p>
            <a:r>
              <a:rPr lang="en-GB" sz="2200" dirty="0"/>
              <a:t>The problem is that in mixed models it </a:t>
            </a:r>
            <a:r>
              <a:rPr lang="en-GB" sz="2200" dirty="0" smtClean="0"/>
              <a:t>is difficult </a:t>
            </a:r>
            <a:r>
              <a:rPr lang="en-GB" sz="2200" dirty="0"/>
              <a:t>to obtain the degrees of freedom. </a:t>
            </a:r>
            <a:endParaRPr lang="en-GB" sz="2200" dirty="0" smtClean="0"/>
          </a:p>
          <a:p>
            <a:r>
              <a:rPr lang="en-GB" sz="2200" dirty="0"/>
              <a:t>However, for testing fixed effects,</a:t>
            </a:r>
            <a:br>
              <a:rPr lang="en-GB" sz="2200" dirty="0"/>
            </a:br>
            <a:r>
              <a:rPr lang="en-GB" sz="2200" dirty="0"/>
              <a:t>and when sample size is large, the approximate likelihood ratio test is reliable</a:t>
            </a:r>
            <a:br>
              <a:rPr lang="en-GB" sz="2200" dirty="0"/>
            </a:br>
            <a:r>
              <a:rPr lang="en-GB" sz="2200" dirty="0"/>
              <a:t>in practice. </a:t>
            </a:r>
            <a:endParaRPr lang="en-GB" sz="2200" dirty="0" smtClean="0"/>
          </a:p>
          <a:p>
            <a:r>
              <a:rPr lang="en-GB" sz="2200" dirty="0"/>
              <a:t>In contrast, when testing random effects, or when sample size is</a:t>
            </a:r>
            <a:br>
              <a:rPr lang="en-GB" sz="2200" dirty="0"/>
            </a:br>
            <a:r>
              <a:rPr lang="en-GB" sz="2200" dirty="0"/>
              <a:t>small, the approximate likelihood ratio test can be misleading. </a:t>
            </a:r>
            <a:endParaRPr lang="en-GB" sz="2200" dirty="0" smtClean="0"/>
          </a:p>
          <a:p>
            <a:r>
              <a:rPr lang="de-AT" sz="2200" dirty="0" smtClean="0"/>
              <a:t>Solutions: </a:t>
            </a:r>
            <a:r>
              <a:rPr lang="de-AT" sz="2200" dirty="0" err="1" smtClean="0"/>
              <a:t>lmerTest</a:t>
            </a:r>
            <a:r>
              <a:rPr lang="de-AT" sz="2200" dirty="0" smtClean="0"/>
              <a:t>, bootstrapping, MCMC (</a:t>
            </a:r>
            <a:r>
              <a:rPr lang="de-AT" sz="2200" dirty="0" err="1" smtClean="0"/>
              <a:t>bayesian</a:t>
            </a:r>
            <a:r>
              <a:rPr lang="de-AT" sz="2200" dirty="0" smtClean="0"/>
              <a:t> </a:t>
            </a:r>
            <a:r>
              <a:rPr lang="de-AT" sz="2200" dirty="0" err="1" smtClean="0"/>
              <a:t>method</a:t>
            </a:r>
            <a:r>
              <a:rPr lang="de-AT" sz="2200" dirty="0" smtClean="0"/>
              <a:t>)</a:t>
            </a:r>
          </a:p>
          <a:p>
            <a:endParaRPr lang="en-GB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Interpretation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0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sz="2200" dirty="0" smtClean="0"/>
              <a:t>Default for </a:t>
            </a:r>
            <a:r>
              <a:rPr lang="en-GB" sz="2200" dirty="0"/>
              <a:t>a mixed </a:t>
            </a:r>
            <a:r>
              <a:rPr lang="en-GB" sz="2200" dirty="0" smtClean="0"/>
              <a:t>model: </a:t>
            </a:r>
            <a:r>
              <a:rPr lang="en-GB" sz="2200" dirty="0"/>
              <a:t>the restricted maximum likelihood estimation (REML</a:t>
            </a:r>
            <a:r>
              <a:rPr lang="en-GB" sz="2200" dirty="0" smtClean="0"/>
              <a:t>) instead </a:t>
            </a:r>
            <a:r>
              <a:rPr lang="en-GB" sz="2200" dirty="0"/>
              <a:t>of the maximum likelihood (ML</a:t>
            </a:r>
            <a:r>
              <a:rPr lang="en-GB" sz="2200" dirty="0" smtClean="0"/>
              <a:t>)</a:t>
            </a:r>
          </a:p>
          <a:p>
            <a:r>
              <a:rPr lang="en-GB" sz="2200" dirty="0"/>
              <a:t>ML method underestimates the </a:t>
            </a:r>
            <a:r>
              <a:rPr lang="en-GB" sz="2200" dirty="0" smtClean="0"/>
              <a:t>variance parameters </a:t>
            </a:r>
            <a:r>
              <a:rPr lang="en-GB" sz="2200" dirty="0"/>
              <a:t>because </a:t>
            </a:r>
            <a:r>
              <a:rPr lang="en-GB" sz="2200" dirty="0" smtClean="0"/>
              <a:t>it assumes </a:t>
            </a:r>
            <a:r>
              <a:rPr lang="en-GB" sz="2200" dirty="0"/>
              <a:t>that the fixed parameters are </a:t>
            </a:r>
            <a:r>
              <a:rPr lang="en-GB" sz="2200" dirty="0" smtClean="0"/>
              <a:t>known without </a:t>
            </a:r>
            <a:r>
              <a:rPr lang="en-GB" sz="2200" i="1" dirty="0" smtClean="0"/>
              <a:t>uncertainty</a:t>
            </a:r>
            <a:r>
              <a:rPr lang="en-GB" sz="2200" dirty="0" smtClean="0"/>
              <a:t> </a:t>
            </a:r>
            <a:r>
              <a:rPr lang="en-GB" sz="2200" dirty="0"/>
              <a:t>when estimating the variance parameters. </a:t>
            </a:r>
            <a:endParaRPr lang="en-GB" sz="2200" dirty="0" smtClean="0"/>
          </a:p>
          <a:p>
            <a:r>
              <a:rPr lang="en-GB" sz="2200" dirty="0"/>
              <a:t>W</a:t>
            </a:r>
            <a:r>
              <a:rPr lang="en-GB" sz="2200" dirty="0" smtClean="0"/>
              <a:t>hen </a:t>
            </a:r>
            <a:r>
              <a:rPr lang="en-GB" sz="2200" dirty="0"/>
              <a:t>sample size is large compared to the number of model parameters, the differences between the ML and REML estimates </a:t>
            </a:r>
            <a:r>
              <a:rPr lang="en-GB" sz="2200" dirty="0" smtClean="0"/>
              <a:t>become negligible</a:t>
            </a:r>
            <a:r>
              <a:rPr lang="en-GB" sz="2200" dirty="0"/>
              <a:t>. </a:t>
            </a:r>
            <a:endParaRPr lang="en-GB" sz="2200" dirty="0" smtClean="0"/>
          </a:p>
          <a:p>
            <a:r>
              <a:rPr lang="en-GB" sz="2200" dirty="0" smtClean="0"/>
              <a:t>As </a:t>
            </a:r>
            <a:r>
              <a:rPr lang="en-GB" sz="2200" dirty="0"/>
              <a:t>a guideline, use REML if the interest is in the random effects</a:t>
            </a:r>
            <a:br>
              <a:rPr lang="en-GB" sz="2200" dirty="0"/>
            </a:br>
            <a:r>
              <a:rPr lang="en-GB" sz="2200" dirty="0"/>
              <a:t>(variance parameters) and ML if the interested is in the fixed effects.</a:t>
            </a:r>
            <a:r>
              <a:rPr lang="en-GB" sz="2200" dirty="0"/>
              <a:t> </a:t>
            </a:r>
            <a:endParaRPr lang="en-GB" sz="2200" dirty="0" smtClean="0"/>
          </a:p>
          <a:p>
            <a:r>
              <a:rPr lang="en-GB" sz="2200" dirty="0" smtClean="0"/>
              <a:t>The estimation </a:t>
            </a:r>
            <a:r>
              <a:rPr lang="en-GB" sz="2200" dirty="0"/>
              <a:t>method can be chosen by setting the argument “REML” </a:t>
            </a:r>
            <a:r>
              <a:rPr lang="en-GB" sz="2200" dirty="0" smtClean="0"/>
              <a:t>to “FALSE</a:t>
            </a:r>
            <a:r>
              <a:rPr lang="en-GB" sz="2200" dirty="0"/>
              <a:t>” (default is “TRUE”).</a:t>
            </a:r>
            <a:r>
              <a:rPr lang="en-GB" sz="2200" dirty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REML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8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de-AT" dirty="0" err="1" smtClean="0"/>
              <a:t>plot</a:t>
            </a:r>
            <a:r>
              <a:rPr lang="de-AT" dirty="0" smtClean="0"/>
              <a:t>(</a:t>
            </a:r>
            <a:r>
              <a:rPr lang="de-AT" dirty="0" err="1" smtClean="0"/>
              <a:t>model</a:t>
            </a:r>
            <a:r>
              <a:rPr lang="de-AT" dirty="0" smtClean="0"/>
              <a:t>) </a:t>
            </a:r>
            <a:r>
              <a:rPr lang="de-AT" dirty="0" err="1" smtClean="0"/>
              <a:t>does</a:t>
            </a:r>
            <a:r>
              <a:rPr lang="de-AT" dirty="0" smtClean="0"/>
              <a:t> not </a:t>
            </a:r>
            <a:r>
              <a:rPr lang="de-AT" dirty="0" err="1" smtClean="0"/>
              <a:t>work</a:t>
            </a:r>
            <a:r>
              <a:rPr lang="de-AT" dirty="0" smtClean="0"/>
              <a:t> </a:t>
            </a:r>
            <a:r>
              <a:rPr lang="de-AT" dirty="0" err="1" smtClean="0"/>
              <a:t>here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Eventuell in R </a:t>
            </a:r>
            <a:r>
              <a:rPr lang="de-AT" dirty="0" err="1" smtClean="0"/>
              <a:t>code</a:t>
            </a:r>
            <a:r>
              <a:rPr lang="de-AT" dirty="0" smtClean="0"/>
              <a:t>  oder weglassen</a:t>
            </a:r>
          </a:p>
          <a:p>
            <a:r>
              <a:rPr lang="de-AT" dirty="0" smtClean="0"/>
              <a:t>- </a:t>
            </a:r>
            <a:r>
              <a:rPr lang="de-AT" dirty="0" err="1" smtClean="0"/>
              <a:t>richards</a:t>
            </a:r>
            <a:r>
              <a:rPr lang="de-AT" dirty="0" smtClean="0"/>
              <a:t> teil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err="1" smtClean="0"/>
              <a:t>Assumptions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4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Recap: general linear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460CDE3A-C773-49C0-80DE-48034E5E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600" dirty="0" smtClean="0"/>
              <a:t>Richard </a:t>
            </a:r>
            <a:r>
              <a:rPr lang="de-AT" sz="2600" dirty="0" err="1" smtClean="0"/>
              <a:t>slide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72" y="3284984"/>
            <a:ext cx="5076056" cy="19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sz="4400" dirty="0"/>
              <a:t>R</a:t>
            </a:r>
            <a:r>
              <a:rPr lang="de-AT" sz="4400" dirty="0" smtClean="0"/>
              <a:t>andom </a:t>
            </a:r>
            <a:r>
              <a:rPr lang="de-AT" sz="4400" dirty="0" err="1" smtClean="0"/>
              <a:t>intercept</a:t>
            </a:r>
            <a:r>
              <a:rPr lang="de-AT" sz="4400" dirty="0" smtClean="0"/>
              <a:t> </a:t>
            </a:r>
            <a:r>
              <a:rPr lang="de-AT" sz="4400" dirty="0" err="1" smtClean="0"/>
              <a:t>and</a:t>
            </a:r>
            <a:r>
              <a:rPr lang="de-AT" sz="4400" dirty="0" smtClean="0"/>
              <a:t>/</a:t>
            </a:r>
            <a:r>
              <a:rPr lang="de-AT" sz="4400" dirty="0" err="1" smtClean="0"/>
              <a:t>or</a:t>
            </a:r>
            <a:r>
              <a:rPr lang="de-AT" sz="4400" dirty="0" smtClean="0"/>
              <a:t> </a:t>
            </a:r>
            <a:r>
              <a:rPr lang="de-AT" sz="4400" dirty="0" err="1" smtClean="0"/>
              <a:t>slope</a:t>
            </a:r>
            <a:endParaRPr lang="en-CA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92896"/>
            <a:ext cx="6353175" cy="2714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55892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Kurz was aus </a:t>
            </a:r>
            <a:r>
              <a:rPr lang="de-AT" dirty="0" err="1" smtClean="0"/>
              <a:t>schweizer</a:t>
            </a:r>
            <a:r>
              <a:rPr lang="de-AT" dirty="0" smtClean="0"/>
              <a:t> buch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6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8" y="2492896"/>
            <a:ext cx="8670484" cy="202382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508104" y="3396797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Autofit/>
          </a:bodyPr>
          <a:lstStyle/>
          <a:p>
            <a:r>
              <a:rPr lang="de-AT" sz="4000" dirty="0"/>
              <a:t>„The </a:t>
            </a:r>
            <a:r>
              <a:rPr lang="de-AT" sz="4000" dirty="0" err="1"/>
              <a:t>core</a:t>
            </a:r>
            <a:r>
              <a:rPr lang="de-AT" sz="4000" dirty="0"/>
              <a:t> </a:t>
            </a:r>
            <a:r>
              <a:rPr lang="de-AT" sz="4000" dirty="0" err="1"/>
              <a:t>of</a:t>
            </a:r>
            <a:r>
              <a:rPr lang="de-AT" sz="4000" dirty="0"/>
              <a:t> modern </a:t>
            </a:r>
            <a:r>
              <a:rPr lang="de-AT" sz="4000" dirty="0" err="1"/>
              <a:t>applied</a:t>
            </a:r>
            <a:r>
              <a:rPr lang="de-AT" sz="4000" dirty="0"/>
              <a:t> </a:t>
            </a:r>
            <a:r>
              <a:rPr lang="de-AT" sz="4000" dirty="0" err="1"/>
              <a:t>statistics</a:t>
            </a:r>
            <a:r>
              <a:rPr lang="de-AT" sz="4000" dirty="0"/>
              <a:t>“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8905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Mixed </a:t>
            </a:r>
            <a:r>
              <a:rPr lang="de-AT" dirty="0" err="1"/>
              <a:t>models</a:t>
            </a:r>
            <a:r>
              <a:rPr lang="de-AT" dirty="0"/>
              <a:t> = </a:t>
            </a:r>
            <a:r>
              <a:rPr lang="de-AT" dirty="0" err="1"/>
              <a:t>hierarchical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Contain factors with </a:t>
            </a:r>
            <a:r>
              <a:rPr lang="en-GB" dirty="0"/>
              <a:t>both fixed and random </a:t>
            </a:r>
            <a:r>
              <a:rPr lang="en-GB" dirty="0" smtClean="0"/>
              <a:t>effects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presence of a random effect adds another layer of </a:t>
            </a:r>
            <a:r>
              <a:rPr lang="en-GB" dirty="0" smtClean="0"/>
              <a:t>variance!</a:t>
            </a:r>
            <a:endParaRPr lang="en-GB" dirty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Linear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3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98976" cy="1972815"/>
          </a:xfrm>
        </p:spPr>
        <p:txBody>
          <a:bodyPr>
            <a:normAutofit/>
          </a:bodyPr>
          <a:lstStyle/>
          <a:p>
            <a:r>
              <a:rPr lang="en-GB" sz="2400" dirty="0"/>
              <a:t>M</a:t>
            </a:r>
            <a:r>
              <a:rPr lang="en-GB" sz="2400" dirty="0" smtClean="0"/>
              <a:t>easure </a:t>
            </a:r>
            <a:r>
              <a:rPr lang="en-GB" sz="2400" dirty="0"/>
              <a:t>growth rates of nestlings in different nests </a:t>
            </a:r>
            <a:endParaRPr lang="en-GB" sz="2400" dirty="0" smtClean="0"/>
          </a:p>
          <a:p>
            <a:r>
              <a:rPr lang="en-GB" sz="2400" dirty="0" smtClean="0"/>
              <a:t>Mass </a:t>
            </a:r>
            <a:r>
              <a:rPr lang="en-GB" sz="2400" dirty="0"/>
              <a:t>measurements of each nestling several </a:t>
            </a:r>
            <a:r>
              <a:rPr lang="en-GB" sz="2400" dirty="0" smtClean="0"/>
              <a:t>times during </a:t>
            </a:r>
            <a:r>
              <a:rPr lang="en-GB" sz="2400" dirty="0"/>
              <a:t>the nestling </a:t>
            </a:r>
            <a:r>
              <a:rPr lang="en-GB" sz="2400" dirty="0" smtClean="0"/>
              <a:t>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49" y="2186727"/>
            <a:ext cx="908103" cy="60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04964"/>
            <a:ext cx="908103" cy="60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12" y="712486"/>
            <a:ext cx="908103" cy="60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24" y="1299013"/>
            <a:ext cx="908103" cy="60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46" y="1696473"/>
            <a:ext cx="908103" cy="6023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err="1" smtClean="0"/>
              <a:t>Example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558023"/>
            <a:ext cx="843528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400" dirty="0"/>
              <a:t>Measurements from </a:t>
            </a:r>
            <a:r>
              <a:rPr lang="en-GB" sz="2400" dirty="0"/>
              <a:t>the same </a:t>
            </a:r>
            <a:r>
              <a:rPr lang="en-GB" sz="2400" dirty="0"/>
              <a:t>individual are likely to be more </a:t>
            </a:r>
            <a:r>
              <a:rPr lang="en-GB" sz="2400" dirty="0"/>
              <a:t>similar (</a:t>
            </a:r>
            <a:r>
              <a:rPr lang="en-GB" sz="2400" dirty="0"/>
              <a:t>grouped within </a:t>
            </a:r>
            <a:r>
              <a:rPr lang="en-GB" sz="2400" dirty="0"/>
              <a:t>nestlings - repeated measurements)</a:t>
            </a: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400" dirty="0"/>
              <a:t>Individuals </a:t>
            </a:r>
            <a:r>
              <a:rPr lang="en-GB" sz="2400" dirty="0"/>
              <a:t>from the same nest are likely to be more </a:t>
            </a:r>
            <a:r>
              <a:rPr lang="en-GB" sz="2400" dirty="0"/>
              <a:t>similar (</a:t>
            </a:r>
            <a:r>
              <a:rPr lang="en-GB" sz="2400" dirty="0"/>
              <a:t>grouped within nests </a:t>
            </a:r>
            <a:r>
              <a:rPr lang="en-GB" sz="2400" dirty="0"/>
              <a:t>)</a:t>
            </a:r>
          </a:p>
          <a:p>
            <a:endParaRPr lang="en-GB" sz="2400" dirty="0" smtClean="0"/>
          </a:p>
          <a:p>
            <a:r>
              <a:rPr lang="en-GB" sz="2400" dirty="0"/>
              <a:t>If the grouping structure of the data is ignored </a:t>
            </a:r>
            <a:r>
              <a:rPr lang="en-GB" sz="2400" dirty="0" smtClean="0"/>
              <a:t>in the </a:t>
            </a:r>
            <a:r>
              <a:rPr lang="en-GB" sz="2400" dirty="0"/>
              <a:t>model, the residuals do not </a:t>
            </a:r>
            <a:r>
              <a:rPr lang="en-GB" sz="2400" dirty="0" err="1"/>
              <a:t>fulfill</a:t>
            </a:r>
            <a:r>
              <a:rPr lang="en-GB" sz="2400" dirty="0"/>
              <a:t> the independence assumption</a:t>
            </a:r>
            <a:r>
              <a:rPr lang="en-GB" sz="2400" dirty="0" smtClean="0"/>
              <a:t>!!</a:t>
            </a:r>
            <a:endParaRPr lang="en-GB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34" y="2345038"/>
            <a:ext cx="908103" cy="602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61" y="2743959"/>
            <a:ext cx="908103" cy="6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/>
              <a:t>Fixed effects </a:t>
            </a:r>
            <a:r>
              <a:rPr lang="en-GB" sz="2200" dirty="0"/>
              <a:t>have a finite (“fixed</a:t>
            </a:r>
            <a:r>
              <a:rPr lang="en-GB" sz="2200" dirty="0" smtClean="0"/>
              <a:t>”) often low number </a:t>
            </a:r>
            <a:r>
              <a:rPr lang="en-GB" sz="2200" dirty="0"/>
              <a:t>of </a:t>
            </a:r>
            <a:r>
              <a:rPr lang="en-GB" sz="2200" dirty="0" smtClean="0"/>
              <a:t>levels e.g. “sex</a:t>
            </a:r>
            <a:r>
              <a:rPr lang="en-GB" sz="2200" dirty="0"/>
              <a:t>”</a:t>
            </a:r>
            <a:r>
              <a:rPr lang="en-GB" sz="2200" dirty="0"/>
              <a:t> </a:t>
            </a:r>
            <a:r>
              <a:rPr lang="en-GB" sz="2000" dirty="0" smtClean="0"/>
              <a:t>– (don’t mix it up with continuous variables!)</a:t>
            </a:r>
          </a:p>
          <a:p>
            <a:r>
              <a:rPr lang="en-GB" sz="2200" b="1" dirty="0" smtClean="0"/>
              <a:t>Random </a:t>
            </a:r>
            <a:r>
              <a:rPr lang="en-GB" sz="2200" b="1" dirty="0"/>
              <a:t>effects </a:t>
            </a:r>
            <a:r>
              <a:rPr lang="en-GB" sz="2200" dirty="0"/>
              <a:t>have a theoretically infinite number of levels of which we have measured a random sample. E.g. we can measure 5 or 10 or n nests</a:t>
            </a:r>
          </a:p>
          <a:p>
            <a:r>
              <a:rPr lang="en-GB" sz="2200" dirty="0" smtClean="0"/>
              <a:t>For </a:t>
            </a:r>
            <a:r>
              <a:rPr lang="en-GB" sz="2200" b="1" dirty="0"/>
              <a:t>fixed effects </a:t>
            </a:r>
            <a:r>
              <a:rPr lang="en-GB" sz="2200" dirty="0"/>
              <a:t>we are interested in the specific differences </a:t>
            </a:r>
            <a:r>
              <a:rPr lang="en-GB" sz="2200" dirty="0" smtClean="0"/>
              <a:t>between levels </a:t>
            </a:r>
            <a:r>
              <a:rPr lang="en-GB" sz="2200" dirty="0"/>
              <a:t>(e.g., between males and females)</a:t>
            </a:r>
            <a:r>
              <a:rPr lang="en-GB" sz="2200" dirty="0"/>
              <a:t> </a:t>
            </a:r>
            <a:endParaRPr lang="en-GB" sz="2200" dirty="0" smtClean="0"/>
          </a:p>
          <a:p>
            <a:r>
              <a:rPr lang="en-GB" sz="2200" dirty="0" smtClean="0"/>
              <a:t>For </a:t>
            </a:r>
            <a:r>
              <a:rPr lang="en-GB" sz="2200" b="1" dirty="0" smtClean="0"/>
              <a:t>random </a:t>
            </a:r>
            <a:r>
              <a:rPr lang="en-GB" sz="2200" b="1" dirty="0"/>
              <a:t>effects </a:t>
            </a:r>
            <a:r>
              <a:rPr lang="en-GB" sz="2200" dirty="0"/>
              <a:t>we </a:t>
            </a:r>
            <a:r>
              <a:rPr lang="en-GB" sz="2200" dirty="0" smtClean="0"/>
              <a:t>are only </a:t>
            </a:r>
            <a:r>
              <a:rPr lang="en-GB" sz="2200" dirty="0"/>
              <a:t>interested in the between-level </a:t>
            </a:r>
            <a:r>
              <a:rPr lang="en-GB" sz="2200" dirty="0" smtClean="0"/>
              <a:t>(= </a:t>
            </a:r>
            <a:r>
              <a:rPr lang="en-GB" sz="2200" dirty="0"/>
              <a:t>between-group, e.g., </a:t>
            </a:r>
            <a:r>
              <a:rPr lang="en-GB" sz="2200" dirty="0" smtClean="0"/>
              <a:t>between-nest) variance </a:t>
            </a:r>
            <a:r>
              <a:rPr lang="en-GB" sz="2200" dirty="0"/>
              <a:t>rather than in differences between specific levels (e.g., nest </a:t>
            </a:r>
            <a:r>
              <a:rPr lang="en-GB" sz="2200" dirty="0" smtClean="0"/>
              <a:t>A versus </a:t>
            </a:r>
            <a:r>
              <a:rPr lang="en-GB" sz="2200" dirty="0"/>
              <a:t>nest B)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Fixed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?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877272"/>
            <a:ext cx="8229600" cy="73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sz="2400" dirty="0" smtClean="0"/>
              <a:t>It depends sometimes on the aim of the study whether a factor should be treated as fixed or random.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Fixed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?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7886" y="1654314"/>
            <a:ext cx="8229600" cy="210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Fixed </a:t>
            </a:r>
            <a:r>
              <a:rPr lang="de-AT" sz="2800" b="1" dirty="0" err="1" smtClean="0"/>
              <a:t>factors</a:t>
            </a:r>
            <a:r>
              <a:rPr lang="de-AT" sz="2800" b="1" dirty="0" smtClean="0"/>
              <a:t> </a:t>
            </a:r>
          </a:p>
          <a:p>
            <a:r>
              <a:rPr lang="de-AT" dirty="0" smtClean="0"/>
              <a:t>Groups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predetermined</a:t>
            </a:r>
            <a:r>
              <a:rPr lang="de-AT" dirty="0"/>
              <a:t>,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direct</a:t>
            </a:r>
            <a:r>
              <a:rPr lang="de-AT" dirty="0"/>
              <a:t> </a:t>
            </a:r>
            <a:r>
              <a:rPr lang="de-AT" dirty="0" err="1"/>
              <a:t>interest</a:t>
            </a:r>
            <a:r>
              <a:rPr lang="de-AT" dirty="0"/>
              <a:t>, </a:t>
            </a:r>
            <a:r>
              <a:rPr lang="de-AT" dirty="0" err="1"/>
              <a:t>repeatable</a:t>
            </a:r>
            <a:endParaRPr lang="de-AT" dirty="0"/>
          </a:p>
          <a:p>
            <a:r>
              <a:rPr lang="de-AT" dirty="0"/>
              <a:t>e.g. </a:t>
            </a:r>
            <a:r>
              <a:rPr lang="de-AT" dirty="0" err="1"/>
              <a:t>treatment</a:t>
            </a:r>
            <a:r>
              <a:rPr lang="de-AT" dirty="0"/>
              <a:t>, </a:t>
            </a:r>
            <a:r>
              <a:rPr lang="de-AT" dirty="0" err="1"/>
              <a:t>sey</a:t>
            </a:r>
            <a:r>
              <a:rPr lang="de-AT" dirty="0"/>
              <a:t>, </a:t>
            </a:r>
            <a:r>
              <a:rPr lang="de-AT" dirty="0" err="1"/>
              <a:t>age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, </a:t>
            </a:r>
            <a:r>
              <a:rPr lang="de-AT" dirty="0" err="1" smtClean="0"/>
              <a:t>season</a:t>
            </a:r>
            <a:r>
              <a:rPr lang="de-AT" dirty="0" smtClean="0"/>
              <a:t>, </a:t>
            </a:r>
            <a:r>
              <a:rPr lang="de-AT" dirty="0" err="1" smtClean="0"/>
              <a:t>habitat</a:t>
            </a:r>
            <a:endParaRPr lang="de-AT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de-AT" dirty="0" err="1"/>
              <a:t>Conclusions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differences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applied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generalized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treatments</a:t>
            </a:r>
            <a:r>
              <a:rPr lang="de-AT" dirty="0"/>
              <a:t>, </a:t>
            </a:r>
            <a:r>
              <a:rPr lang="de-AT" dirty="0" err="1"/>
              <a:t>habitats</a:t>
            </a:r>
            <a:r>
              <a:rPr lang="de-AT" dirty="0"/>
              <a:t>… 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5536" y="3933056"/>
            <a:ext cx="8229600" cy="2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b="1" dirty="0" smtClean="0"/>
              <a:t>Random </a:t>
            </a:r>
            <a:r>
              <a:rPr lang="de-AT" b="1" dirty="0" err="1" smtClean="0"/>
              <a:t>factors</a:t>
            </a:r>
            <a:endParaRPr lang="de-AT" b="1" dirty="0"/>
          </a:p>
          <a:p>
            <a:r>
              <a:rPr lang="de-AT" sz="2400" dirty="0"/>
              <a:t>Groups </a:t>
            </a:r>
            <a:r>
              <a:rPr lang="de-AT" sz="2400" dirty="0" err="1"/>
              <a:t>are</a:t>
            </a:r>
            <a:r>
              <a:rPr lang="de-AT" sz="2400" dirty="0"/>
              <a:t> </a:t>
            </a:r>
            <a:r>
              <a:rPr lang="de-AT" sz="2400" dirty="0" smtClean="0"/>
              <a:t>a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sample </a:t>
            </a:r>
            <a:r>
              <a:rPr lang="de-AT" sz="2400" dirty="0" err="1" smtClean="0"/>
              <a:t>from</a:t>
            </a:r>
            <a:r>
              <a:rPr lang="de-AT" sz="2400" dirty="0" smtClean="0"/>
              <a:t> a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endParaRPr lang="de-AT" sz="2400" dirty="0"/>
          </a:p>
          <a:p>
            <a:r>
              <a:rPr lang="de-AT" sz="2400" dirty="0"/>
              <a:t>e.g. </a:t>
            </a:r>
            <a:r>
              <a:rPr lang="de-AT" sz="2400" dirty="0" smtClean="0"/>
              <a:t>individual, </a:t>
            </a:r>
            <a:r>
              <a:rPr lang="de-AT" sz="2400" dirty="0" err="1" smtClean="0"/>
              <a:t>nest</a:t>
            </a:r>
            <a:r>
              <a:rPr lang="de-AT" sz="2400" dirty="0" smtClean="0"/>
              <a:t>, </a:t>
            </a:r>
            <a:r>
              <a:rPr lang="de-AT" sz="2400" dirty="0" err="1" smtClean="0"/>
              <a:t>field</a:t>
            </a:r>
            <a:r>
              <a:rPr lang="de-AT" sz="2400" dirty="0" smtClean="0"/>
              <a:t>, </a:t>
            </a:r>
            <a:r>
              <a:rPr lang="de-AT" sz="2400" dirty="0" err="1" smtClean="0"/>
              <a:t>school</a:t>
            </a:r>
            <a:r>
              <a:rPr lang="de-AT" sz="2400" dirty="0" smtClean="0"/>
              <a:t>, </a:t>
            </a:r>
            <a:r>
              <a:rPr lang="de-AT" sz="2400" dirty="0" err="1" smtClean="0"/>
              <a:t>study</a:t>
            </a:r>
            <a:r>
              <a:rPr lang="de-AT" sz="2400" dirty="0" smtClean="0"/>
              <a:t> </a:t>
            </a:r>
            <a:r>
              <a:rPr lang="de-AT" sz="2400" dirty="0" err="1" smtClean="0"/>
              <a:t>plot</a:t>
            </a:r>
            <a:endParaRPr lang="de-AT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de-AT" sz="2400" dirty="0" err="1" smtClean="0"/>
              <a:t>Conclusions</a:t>
            </a:r>
            <a:r>
              <a:rPr lang="de-AT" sz="2400" dirty="0" smtClean="0"/>
              <a:t> </a:t>
            </a:r>
            <a:r>
              <a:rPr lang="de-AT" sz="2400" dirty="0" err="1" smtClean="0"/>
              <a:t>about</a:t>
            </a:r>
            <a:r>
              <a:rPr lang="de-AT" sz="2400" dirty="0" smtClean="0"/>
              <a:t> </a:t>
            </a:r>
            <a:r>
              <a:rPr lang="de-AT" sz="2400" dirty="0" err="1" smtClean="0"/>
              <a:t>differences</a:t>
            </a:r>
            <a:r>
              <a:rPr lang="de-AT" sz="2400" dirty="0" smtClean="0"/>
              <a:t> </a:t>
            </a:r>
            <a:r>
              <a:rPr lang="de-AT" sz="2400" dirty="0" err="1" smtClean="0"/>
              <a:t>among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r>
              <a:rPr lang="de-AT" sz="2400" dirty="0" smtClean="0"/>
              <a:t> </a:t>
            </a:r>
            <a:r>
              <a:rPr lang="de-AT" sz="2400" b="1" dirty="0" err="1" smtClean="0"/>
              <a:t>can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generalized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whole</a:t>
            </a:r>
            <a:r>
              <a:rPr lang="de-AT" sz="2400" dirty="0" smtClean="0"/>
              <a:t>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.</a:t>
            </a:r>
          </a:p>
          <a:p>
            <a:pPr marL="0" indent="0">
              <a:buNone/>
            </a:pPr>
            <a:r>
              <a:rPr lang="de-AT" sz="2400" dirty="0" smtClean="0"/>
              <a:t>The </a:t>
            </a:r>
            <a:r>
              <a:rPr lang="de-AT" sz="2400" dirty="0" err="1" smtClean="0"/>
              <a:t>variance</a:t>
            </a:r>
            <a:r>
              <a:rPr lang="de-AT" sz="2400" dirty="0" smtClean="0"/>
              <a:t> </a:t>
            </a:r>
            <a:r>
              <a:rPr lang="de-AT" sz="2400" dirty="0" err="1" smtClean="0"/>
              <a:t>between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main</a:t>
            </a:r>
            <a:r>
              <a:rPr lang="de-AT" sz="2400" dirty="0" smtClean="0"/>
              <a:t> </a:t>
            </a:r>
            <a:r>
              <a:rPr lang="de-AT" sz="2400" dirty="0" err="1" smtClean="0"/>
              <a:t>interest</a:t>
            </a:r>
            <a:r>
              <a:rPr lang="de-AT" sz="2400" dirty="0" smtClean="0"/>
              <a:t> not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specific</a:t>
            </a:r>
            <a:r>
              <a:rPr lang="de-AT" sz="2400" dirty="0" smtClean="0"/>
              <a:t> </a:t>
            </a:r>
            <a:r>
              <a:rPr lang="de-AT" sz="2400" dirty="0" err="1" smtClean="0"/>
              <a:t>group</a:t>
            </a:r>
            <a:r>
              <a:rPr lang="de-AT" sz="2400" dirty="0" smtClean="0"/>
              <a:t> </a:t>
            </a:r>
            <a:r>
              <a:rPr lang="de-AT" sz="2400" dirty="0" err="1" smtClean="0"/>
              <a:t>means</a:t>
            </a:r>
            <a:r>
              <a:rPr lang="de-AT" sz="2400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51784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Fixed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88840"/>
            <a:ext cx="5724128" cy="412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19580"/>
            <a:ext cx="5940152" cy="35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de-AT" dirty="0" smtClean="0"/>
              <a:t>Model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fixed</a:t>
            </a:r>
            <a:r>
              <a:rPr lang="de-AT" dirty="0" smtClean="0"/>
              <a:t> </a:t>
            </a:r>
            <a:r>
              <a:rPr lang="de-AT" dirty="0" err="1" smtClean="0"/>
              <a:t>factors</a:t>
            </a:r>
            <a:r>
              <a:rPr lang="de-AT" dirty="0" smtClean="0"/>
              <a:t>: </a:t>
            </a:r>
            <a:r>
              <a:rPr lang="en-GB" dirty="0"/>
              <a:t>differences of the group means to the </a:t>
            </a:r>
            <a:r>
              <a:rPr lang="en-GB" dirty="0" smtClean="0"/>
              <a:t>mean of </a:t>
            </a:r>
            <a:r>
              <a:rPr lang="en-GB" dirty="0"/>
              <a:t>the reference group are separately estimated as model parameters</a:t>
            </a:r>
            <a:r>
              <a:rPr lang="en-GB" dirty="0"/>
              <a:t> </a:t>
            </a:r>
            <a:r>
              <a:rPr lang="en-GB" dirty="0" smtClean="0"/>
              <a:t>k - 1 (independent</a:t>
            </a:r>
            <a:r>
              <a:rPr lang="en-GB" dirty="0"/>
              <a:t>) model parameters, where </a:t>
            </a:r>
            <a:r>
              <a:rPr lang="en-GB" dirty="0" smtClean="0"/>
              <a:t>k = </a:t>
            </a:r>
            <a:r>
              <a:rPr lang="en-GB" dirty="0"/>
              <a:t>number of </a:t>
            </a:r>
            <a:r>
              <a:rPr lang="en-GB" dirty="0" smtClean="0"/>
              <a:t>groups (or </a:t>
            </a:r>
            <a:r>
              <a:rPr lang="en-GB" dirty="0"/>
              <a:t>number of factor levels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Model with random factors: </a:t>
            </a:r>
            <a:r>
              <a:rPr lang="en-GB" dirty="0"/>
              <a:t>only one</a:t>
            </a:r>
            <a:br>
              <a:rPr lang="en-GB" dirty="0"/>
            </a:br>
            <a:r>
              <a:rPr lang="en-GB" dirty="0"/>
              <a:t>parameter, namely the between-group variance, is estimated.</a:t>
            </a:r>
            <a:r>
              <a:rPr lang="en-GB" dirty="0"/>
              <a:t> </a:t>
            </a:r>
            <a:r>
              <a:rPr lang="en-GB" dirty="0"/>
              <a:t>k differences from the population mean. These </a:t>
            </a:r>
            <a:r>
              <a:rPr lang="en-GB" dirty="0" smtClean="0"/>
              <a:t>k differences </a:t>
            </a:r>
            <a:r>
              <a:rPr lang="en-GB" dirty="0"/>
              <a:t>are not independent.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Random </a:t>
            </a:r>
            <a:r>
              <a:rPr lang="de-AT" dirty="0" err="1" smtClean="0"/>
              <a:t>factors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partial </a:t>
            </a:r>
            <a:r>
              <a:rPr lang="de-AT" dirty="0" err="1" smtClean="0"/>
              <a:t>pooling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40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2155</TotalTime>
  <Words>858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bestes_blau</vt:lpstr>
      <vt:lpstr>Topic 7: Linear mixed-effects models (random effects)</vt:lpstr>
      <vt:lpstr>Recap: general linear models</vt:lpstr>
      <vt:lpstr>„The core of modern applied statistics“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Matthias</cp:lastModifiedBy>
  <cp:revision>344</cp:revision>
  <dcterms:created xsi:type="dcterms:W3CDTF">2013-02-19T15:39:25Z</dcterms:created>
  <dcterms:modified xsi:type="dcterms:W3CDTF">2018-02-15T19:24:50Z</dcterms:modified>
</cp:coreProperties>
</file>