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1" r:id="rId3"/>
    <p:sldId id="259" r:id="rId4"/>
    <p:sldId id="262" r:id="rId5"/>
    <p:sldId id="266" r:id="rId6"/>
    <p:sldId id="263" r:id="rId7"/>
    <p:sldId id="267" r:id="rId8"/>
    <p:sldId id="269" r:id="rId9"/>
    <p:sldId id="272" r:id="rId10"/>
    <p:sldId id="273" r:id="rId11"/>
    <p:sldId id="270" r:id="rId12"/>
    <p:sldId id="271" r:id="rId13"/>
    <p:sldId id="274" r:id="rId14"/>
    <p:sldId id="280" r:id="rId15"/>
    <p:sldId id="282" r:id="rId16"/>
    <p:sldId id="275" r:id="rId17"/>
    <p:sldId id="278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358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4979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488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873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602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8315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911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387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771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77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270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5C36C-4AD1-4368-83A4-9559EE6EF9BD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622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fld id="{F3A5C36C-4AD1-4368-83A4-9559EE6EF9BD}" type="datetimeFigureOut">
              <a:rPr lang="en-CA" smtClean="0"/>
              <a:t>2018-02-23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EF79F0B5-065C-4CD0-A497-1B711EA5B563}" type="slidenum">
              <a:rPr lang="en-CA" smtClean="0"/>
              <a:t>‹#›</a:t>
            </a:fld>
            <a:endParaRPr lang="en-CA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84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Topic </a:t>
            </a:r>
            <a:r>
              <a:rPr lang="en-US" dirty="0" smtClean="0"/>
              <a:t>7: </a:t>
            </a:r>
            <a:r>
              <a:rPr lang="en-US" dirty="0"/>
              <a:t>Linear mixed-effects models (random effects)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91FE4D5-C22C-49F6-B916-6A36FFF3D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787" y="2852936"/>
            <a:ext cx="2507679" cy="35283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03BBE34-596A-4812-AA2D-95C8598A6CA3}"/>
              </a:ext>
            </a:extLst>
          </p:cNvPr>
          <p:cNvSpPr txBox="1"/>
          <p:nvPr/>
        </p:nvSpPr>
        <p:spPr>
          <a:xfrm>
            <a:off x="2267744" y="6391859"/>
            <a:ext cx="121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Chapter </a:t>
            </a:r>
            <a:r>
              <a:rPr lang="en-CA" dirty="0" smtClean="0"/>
              <a:t>12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852936"/>
            <a:ext cx="2344368" cy="35283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03BBE34-596A-4812-AA2D-95C8598A6CA3}"/>
              </a:ext>
            </a:extLst>
          </p:cNvPr>
          <p:cNvSpPr txBox="1"/>
          <p:nvPr/>
        </p:nvSpPr>
        <p:spPr>
          <a:xfrm>
            <a:off x="5796136" y="6381328"/>
            <a:ext cx="110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Chapter </a:t>
            </a:r>
            <a:r>
              <a:rPr lang="en-CA" dirty="0" smtClean="0"/>
              <a:t>7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73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09120"/>
            <a:ext cx="8229600" cy="1860086"/>
          </a:xfrm>
        </p:spPr>
        <p:txBody>
          <a:bodyPr/>
          <a:lstStyle/>
          <a:p>
            <a:pPr marL="0" indent="0">
              <a:buNone/>
            </a:pPr>
            <a:r>
              <a:rPr lang="de-AT" sz="2400" b="1" dirty="0" smtClean="0"/>
              <a:t>3. </a:t>
            </a:r>
            <a:r>
              <a:rPr lang="de-AT" sz="2400" b="1" dirty="0" err="1" smtClean="0"/>
              <a:t>Partially</a:t>
            </a:r>
            <a:r>
              <a:rPr lang="de-AT" sz="2400" b="1" dirty="0" smtClean="0"/>
              <a:t> </a:t>
            </a:r>
            <a:r>
              <a:rPr lang="de-AT" sz="2400" b="1" dirty="0" err="1" smtClean="0"/>
              <a:t>pooling</a:t>
            </a:r>
            <a:r>
              <a:rPr lang="de-AT" sz="2400" b="1" dirty="0" smtClean="0"/>
              <a:t> - </a:t>
            </a:r>
            <a:r>
              <a:rPr lang="en-GB" sz="2400" dirty="0"/>
              <a:t>group means are weighted averages of the population mean and the </a:t>
            </a:r>
            <a:r>
              <a:rPr lang="en-GB" sz="2400" dirty="0" err="1"/>
              <a:t>unpooled</a:t>
            </a:r>
            <a:r>
              <a:rPr lang="en-GB" sz="2400" dirty="0"/>
              <a:t> group means. The weights are proportional </a:t>
            </a:r>
            <a:r>
              <a:rPr lang="en-GB" sz="2400" dirty="0" smtClean="0"/>
              <a:t>to sample </a:t>
            </a:r>
            <a:r>
              <a:rPr lang="en-GB" sz="2400" dirty="0"/>
              <a:t>size and the inverse of the </a:t>
            </a:r>
            <a:r>
              <a:rPr lang="en-GB" sz="2400" dirty="0" smtClean="0"/>
              <a:t>variance.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EDDE273D-90E2-47F3-8613-1F70BBDC1086}"/>
              </a:ext>
            </a:extLst>
          </p:cNvPr>
          <p:cNvSpPr txBox="1">
            <a:spLocks/>
          </p:cNvSpPr>
          <p:nvPr/>
        </p:nvSpPr>
        <p:spPr bwMode="auto">
          <a:xfrm>
            <a:off x="457200" y="704850"/>
            <a:ext cx="8229600" cy="77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 fontScale="75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de-AT" dirty="0" smtClean="0"/>
              <a:t>3 </a:t>
            </a:r>
            <a:r>
              <a:rPr lang="de-AT" dirty="0" err="1" smtClean="0"/>
              <a:t>ways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obtain</a:t>
            </a:r>
            <a:r>
              <a:rPr lang="de-AT" dirty="0" smtClean="0"/>
              <a:t> </a:t>
            </a:r>
            <a:r>
              <a:rPr lang="de-AT" dirty="0" err="1" smtClean="0"/>
              <a:t>means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grouped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556792"/>
            <a:ext cx="6336704" cy="272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1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7"/>
            <a:ext cx="6275040" cy="3168351"/>
          </a:xfrm>
        </p:spPr>
        <p:txBody>
          <a:bodyPr/>
          <a:lstStyle/>
          <a:p>
            <a:r>
              <a:rPr lang="en-GB" sz="2400" dirty="0"/>
              <a:t>A</a:t>
            </a:r>
            <a:r>
              <a:rPr lang="en-GB" sz="2400" dirty="0" smtClean="0"/>
              <a:t>ssumes </a:t>
            </a:r>
            <a:r>
              <a:rPr lang="en-GB" sz="2400" dirty="0"/>
              <a:t>that the group means are a </a:t>
            </a:r>
            <a:r>
              <a:rPr lang="en-GB" sz="2400" dirty="0" smtClean="0"/>
              <a:t>random sample </a:t>
            </a:r>
            <a:r>
              <a:rPr lang="en-GB" sz="2400" dirty="0"/>
              <a:t>from a common </a:t>
            </a:r>
            <a:r>
              <a:rPr lang="en-GB" sz="2400" dirty="0" smtClean="0"/>
              <a:t>distribution</a:t>
            </a:r>
          </a:p>
          <a:p>
            <a:r>
              <a:rPr lang="en-GB" sz="2400" dirty="0"/>
              <a:t>I</a:t>
            </a:r>
            <a:r>
              <a:rPr lang="en-GB" sz="2400" dirty="0" smtClean="0"/>
              <a:t>nformation </a:t>
            </a:r>
            <a:r>
              <a:rPr lang="en-GB" sz="2400" dirty="0"/>
              <a:t>is </a:t>
            </a:r>
            <a:r>
              <a:rPr lang="en-GB" sz="2400" dirty="0" smtClean="0"/>
              <a:t>exchanged between </a:t>
            </a:r>
            <a:r>
              <a:rPr lang="en-GB" sz="2400" dirty="0"/>
              <a:t>groups</a:t>
            </a:r>
            <a:r>
              <a:rPr lang="en-GB" sz="2400" dirty="0" smtClean="0"/>
              <a:t>.</a:t>
            </a:r>
          </a:p>
          <a:p>
            <a:r>
              <a:rPr lang="en-GB" sz="2400" dirty="0"/>
              <a:t>Estimated means for groups with low sample sizes, </a:t>
            </a:r>
            <a:r>
              <a:rPr lang="en-GB" sz="2400" dirty="0" smtClean="0"/>
              <a:t>large variances</a:t>
            </a:r>
            <a:r>
              <a:rPr lang="en-GB" sz="2400" dirty="0"/>
              <a:t>, and means far away from the population mean are shrunk toward </a:t>
            </a:r>
            <a:r>
              <a:rPr lang="en-GB" sz="2400" dirty="0" smtClean="0"/>
              <a:t>the population mean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EDDE273D-90E2-47F3-8613-1F70BBDC1086}"/>
              </a:ext>
            </a:extLst>
          </p:cNvPr>
          <p:cNvSpPr txBox="1">
            <a:spLocks/>
          </p:cNvSpPr>
          <p:nvPr/>
        </p:nvSpPr>
        <p:spPr bwMode="auto">
          <a:xfrm>
            <a:off x="457200" y="704850"/>
            <a:ext cx="8229600" cy="77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de-AT" dirty="0" smtClean="0"/>
              <a:t>Advantages </a:t>
            </a:r>
            <a:r>
              <a:rPr lang="de-AT" dirty="0" err="1" smtClean="0"/>
              <a:t>of</a:t>
            </a:r>
            <a:r>
              <a:rPr lang="de-AT" dirty="0" smtClean="0"/>
              <a:t> partial </a:t>
            </a:r>
            <a:r>
              <a:rPr lang="de-AT" dirty="0" err="1" smtClean="0"/>
              <a:t>pooling</a:t>
            </a:r>
            <a:r>
              <a:rPr lang="de-AT" dirty="0" smtClean="0"/>
              <a:t> 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500" r="31818"/>
          <a:stretch/>
        </p:blipFill>
        <p:spPr>
          <a:xfrm>
            <a:off x="6876256" y="2060848"/>
            <a:ext cx="1944216" cy="272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1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695800"/>
          </a:xfrm>
        </p:spPr>
        <p:txBody>
          <a:bodyPr/>
          <a:lstStyle/>
          <a:p>
            <a:r>
              <a:rPr lang="en-GB" dirty="0" smtClean="0"/>
              <a:t>To summarize</a:t>
            </a:r>
            <a:r>
              <a:rPr lang="en-GB" dirty="0"/>
              <a:t>:</a:t>
            </a:r>
            <a:r>
              <a:rPr lang="en-GB" dirty="0" smtClean="0"/>
              <a:t> mixed </a:t>
            </a:r>
            <a:r>
              <a:rPr lang="en-GB" dirty="0"/>
              <a:t>models are used to appropriately estimate </a:t>
            </a:r>
            <a:r>
              <a:rPr lang="en-GB" dirty="0" smtClean="0"/>
              <a:t>between-group </a:t>
            </a:r>
            <a:r>
              <a:rPr lang="en-GB" dirty="0"/>
              <a:t>variance and to account for </a:t>
            </a:r>
            <a:r>
              <a:rPr lang="en-GB" dirty="0" smtClean="0"/>
              <a:t>non-independency </a:t>
            </a:r>
            <a:r>
              <a:rPr lang="en-GB" dirty="0"/>
              <a:t>among data points</a:t>
            </a:r>
            <a:r>
              <a:rPr lang="en-GB" dirty="0" smtClean="0"/>
              <a:t>.</a:t>
            </a:r>
          </a:p>
          <a:p>
            <a:r>
              <a:rPr lang="en-GB" dirty="0"/>
              <a:t>The presence of a random effect adds another layer of variance!</a:t>
            </a:r>
          </a:p>
          <a:p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EDDE273D-90E2-47F3-8613-1F70BBDC1086}"/>
              </a:ext>
            </a:extLst>
          </p:cNvPr>
          <p:cNvSpPr txBox="1">
            <a:spLocks/>
          </p:cNvSpPr>
          <p:nvPr/>
        </p:nvSpPr>
        <p:spPr bwMode="auto">
          <a:xfrm>
            <a:off x="457200" y="704850"/>
            <a:ext cx="8229600" cy="77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de-AT" dirty="0"/>
              <a:t>Linear </a:t>
            </a:r>
            <a:r>
              <a:rPr lang="de-AT" dirty="0" err="1"/>
              <a:t>mixed-effects</a:t>
            </a:r>
            <a:r>
              <a:rPr lang="de-AT" dirty="0"/>
              <a:t> </a:t>
            </a:r>
            <a:r>
              <a:rPr lang="de-AT" dirty="0" err="1"/>
              <a:t>models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36" y="4073803"/>
            <a:ext cx="7524328" cy="239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6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695800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-&gt; </a:t>
            </a:r>
            <a:r>
              <a:rPr lang="en-GB" sz="2400" dirty="0"/>
              <a:t>use </a:t>
            </a:r>
            <a:r>
              <a:rPr lang="en-GB" sz="2400" dirty="0" smtClean="0"/>
              <a:t>package lme4, function: </a:t>
            </a:r>
            <a:r>
              <a:rPr lang="en-GB" sz="2400" b="1" dirty="0" err="1" smtClean="0"/>
              <a:t>lmer</a:t>
            </a:r>
            <a:r>
              <a:rPr lang="en-GB" sz="2400" b="1" dirty="0" smtClean="0"/>
              <a:t>()</a:t>
            </a:r>
            <a:br>
              <a:rPr lang="en-GB" sz="2400" b="1" dirty="0" smtClean="0"/>
            </a:br>
            <a:r>
              <a:rPr lang="en-GB" sz="2400" dirty="0" smtClean="0"/>
              <a:t>(lm</a:t>
            </a:r>
            <a:r>
              <a:rPr lang="en-GB" sz="2400" dirty="0"/>
              <a:t>() assumes all effects are </a:t>
            </a:r>
            <a:r>
              <a:rPr lang="en-GB" sz="2400" dirty="0" smtClean="0"/>
              <a:t>fixed)</a:t>
            </a:r>
            <a:endParaRPr lang="en-GB" sz="2400" dirty="0" smtClean="0"/>
          </a:p>
          <a:p>
            <a:pPr marL="0" indent="0">
              <a:buNone/>
            </a:pPr>
            <a:endParaRPr lang="en-GB" sz="2400" b="1" dirty="0" smtClean="0"/>
          </a:p>
          <a:p>
            <a:r>
              <a:rPr lang="en-GB" sz="2400" dirty="0" err="1"/>
              <a:t>l</a:t>
            </a:r>
            <a:r>
              <a:rPr lang="en-GB" sz="2400" dirty="0" err="1" smtClean="0"/>
              <a:t>mer</a:t>
            </a:r>
            <a:r>
              <a:rPr lang="en-GB" sz="2400" dirty="0" smtClean="0"/>
              <a:t>() </a:t>
            </a:r>
            <a:r>
              <a:rPr lang="en-GB" sz="2400" dirty="0"/>
              <a:t>is used similarly to </a:t>
            </a:r>
            <a:r>
              <a:rPr lang="en-GB" sz="2400" dirty="0" smtClean="0"/>
              <a:t>function lm() </a:t>
            </a:r>
          </a:p>
          <a:p>
            <a:r>
              <a:rPr lang="en-GB" sz="2400" dirty="0" smtClean="0"/>
              <a:t>random </a:t>
            </a:r>
            <a:r>
              <a:rPr lang="en-GB" sz="2400" dirty="0"/>
              <a:t>factors are added in the model formula within </a:t>
            </a:r>
            <a:r>
              <a:rPr lang="en-GB" sz="2400" dirty="0" smtClean="0"/>
              <a:t>parentheses. </a:t>
            </a:r>
          </a:p>
          <a:p>
            <a:r>
              <a:rPr lang="en-GB" sz="2400" dirty="0" smtClean="0"/>
              <a:t>The </a:t>
            </a:r>
            <a:r>
              <a:rPr lang="en-GB" sz="2400" dirty="0"/>
              <a:t>“1” stands for the intercept and the </a:t>
            </a:r>
            <a:r>
              <a:rPr lang="en-GB" sz="2400" dirty="0" smtClean="0"/>
              <a:t>“|” </a:t>
            </a:r>
            <a:r>
              <a:rPr lang="en-GB" sz="2400" dirty="0"/>
              <a:t>means “grouped by</a:t>
            </a:r>
            <a:r>
              <a:rPr lang="en-GB" sz="2400" dirty="0" smtClean="0"/>
              <a:t>”, (1|Individual) therefore</a:t>
            </a:r>
            <a:r>
              <a:rPr lang="en-GB" sz="2400" dirty="0"/>
              <a:t>, adds the random deviations for each individual to the </a:t>
            </a:r>
            <a:r>
              <a:rPr lang="en-GB" sz="2400" dirty="0" smtClean="0"/>
              <a:t>average intercept</a:t>
            </a:r>
            <a:r>
              <a:rPr lang="en-GB" sz="2400" dirty="0"/>
              <a:t>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EDDE273D-90E2-47F3-8613-1F70BBDC1086}"/>
              </a:ext>
            </a:extLst>
          </p:cNvPr>
          <p:cNvSpPr txBox="1">
            <a:spLocks/>
          </p:cNvSpPr>
          <p:nvPr/>
        </p:nvSpPr>
        <p:spPr bwMode="auto">
          <a:xfrm>
            <a:off x="457200" y="704850"/>
            <a:ext cx="8229600" cy="77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 fontScale="82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de-AT" dirty="0" smtClean="0"/>
              <a:t>Fitting </a:t>
            </a:r>
            <a:r>
              <a:rPr lang="de-AT" dirty="0"/>
              <a:t>l</a:t>
            </a:r>
            <a:r>
              <a:rPr lang="de-AT" dirty="0" smtClean="0"/>
              <a:t>inear </a:t>
            </a:r>
            <a:r>
              <a:rPr lang="de-AT" dirty="0" err="1"/>
              <a:t>mixed-effects</a:t>
            </a:r>
            <a:r>
              <a:rPr lang="de-AT" dirty="0"/>
              <a:t> </a:t>
            </a:r>
            <a:r>
              <a:rPr lang="de-AT" dirty="0" err="1" smtClean="0"/>
              <a:t>models</a:t>
            </a:r>
            <a:r>
              <a:rPr lang="de-AT" dirty="0" smtClean="0"/>
              <a:t> in 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711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4917"/>
            <a:ext cx="4330824" cy="4695800"/>
          </a:xfrm>
        </p:spPr>
        <p:txBody>
          <a:bodyPr/>
          <a:lstStyle/>
          <a:p>
            <a:pPr marL="0" indent="0">
              <a:buNone/>
            </a:pPr>
            <a:r>
              <a:rPr lang="de-AT" sz="2200" dirty="0" err="1" smtClean="0"/>
              <a:t>Example</a:t>
            </a:r>
            <a:r>
              <a:rPr lang="de-AT" sz="2200" dirty="0" smtClean="0"/>
              <a:t>: </a:t>
            </a:r>
            <a:r>
              <a:rPr lang="de-AT" sz="2200" dirty="0" err="1" smtClean="0"/>
              <a:t>species</a:t>
            </a:r>
            <a:r>
              <a:rPr lang="de-AT" sz="2200" dirty="0" smtClean="0"/>
              <a:t> </a:t>
            </a:r>
            <a:r>
              <a:rPr lang="de-AT" sz="2200" dirty="0" err="1" smtClean="0"/>
              <a:t>richness</a:t>
            </a:r>
            <a:r>
              <a:rPr lang="de-AT" sz="2200" dirty="0" smtClean="0"/>
              <a:t> on </a:t>
            </a:r>
            <a:r>
              <a:rPr lang="de-AT" sz="2200" dirty="0" err="1" smtClean="0"/>
              <a:t>five</a:t>
            </a:r>
            <a:r>
              <a:rPr lang="de-AT" sz="2200" dirty="0" smtClean="0"/>
              <a:t> </a:t>
            </a:r>
            <a:r>
              <a:rPr lang="de-AT" sz="2200" dirty="0" err="1" smtClean="0"/>
              <a:t>plots</a:t>
            </a:r>
            <a:r>
              <a:rPr lang="de-AT" sz="2200" dirty="0" smtClean="0"/>
              <a:t> at </a:t>
            </a:r>
            <a:r>
              <a:rPr lang="de-AT" sz="2200" dirty="0" err="1" smtClean="0"/>
              <a:t>each</a:t>
            </a:r>
            <a:r>
              <a:rPr lang="de-AT" sz="2200" dirty="0" smtClean="0"/>
              <a:t> </a:t>
            </a:r>
            <a:r>
              <a:rPr lang="de-AT" sz="2200" dirty="0" err="1" smtClean="0"/>
              <a:t>of</a:t>
            </a:r>
            <a:r>
              <a:rPr lang="de-AT" sz="2200" dirty="0" smtClean="0"/>
              <a:t> </a:t>
            </a:r>
            <a:r>
              <a:rPr lang="de-AT" sz="2200" dirty="0" err="1" smtClean="0"/>
              <a:t>nine</a:t>
            </a:r>
            <a:r>
              <a:rPr lang="de-AT" sz="2200" dirty="0" smtClean="0"/>
              <a:t> </a:t>
            </a:r>
            <a:r>
              <a:rPr lang="de-AT" sz="2200" dirty="0" err="1" smtClean="0"/>
              <a:t>beaches</a:t>
            </a:r>
            <a:r>
              <a:rPr lang="de-AT" sz="2200" dirty="0" smtClean="0"/>
              <a:t> </a:t>
            </a:r>
            <a:r>
              <a:rPr lang="de-AT" sz="2200" dirty="0" err="1" smtClean="0"/>
              <a:t>with</a:t>
            </a:r>
            <a:r>
              <a:rPr lang="de-AT" sz="2200" dirty="0" smtClean="0"/>
              <a:t> </a:t>
            </a:r>
            <a:r>
              <a:rPr lang="de-AT" sz="2200" dirty="0" err="1" smtClean="0"/>
              <a:t>the</a:t>
            </a:r>
            <a:r>
              <a:rPr lang="de-AT" sz="2200" dirty="0" smtClean="0"/>
              <a:t> </a:t>
            </a:r>
            <a:r>
              <a:rPr lang="de-AT" sz="2200" dirty="0" err="1" smtClean="0"/>
              <a:t>predictor</a:t>
            </a:r>
            <a:r>
              <a:rPr lang="de-AT" sz="2200" dirty="0" smtClean="0"/>
              <a:t> variable NAP (</a:t>
            </a:r>
            <a:r>
              <a:rPr lang="de-AT" sz="2200" dirty="0" err="1" smtClean="0"/>
              <a:t>height</a:t>
            </a:r>
            <a:r>
              <a:rPr lang="de-AT" sz="2200" dirty="0" smtClean="0"/>
              <a:t> </a:t>
            </a:r>
            <a:r>
              <a:rPr lang="de-AT" sz="2200" dirty="0" err="1" smtClean="0"/>
              <a:t>of</a:t>
            </a:r>
            <a:r>
              <a:rPr lang="de-AT" sz="2200" dirty="0" smtClean="0"/>
              <a:t> </a:t>
            </a:r>
            <a:r>
              <a:rPr lang="de-AT" sz="2200" dirty="0" err="1" smtClean="0"/>
              <a:t>sampling</a:t>
            </a:r>
            <a:r>
              <a:rPr lang="de-AT" sz="2200" dirty="0" smtClean="0"/>
              <a:t> </a:t>
            </a:r>
            <a:r>
              <a:rPr lang="de-AT" sz="2200" dirty="0" err="1" smtClean="0"/>
              <a:t>station</a:t>
            </a:r>
            <a:r>
              <a:rPr lang="de-AT" sz="2200" dirty="0" smtClean="0"/>
              <a:t> </a:t>
            </a:r>
            <a:r>
              <a:rPr lang="de-AT" sz="2200" dirty="0" err="1" smtClean="0"/>
              <a:t>compared</a:t>
            </a:r>
            <a:r>
              <a:rPr lang="de-AT" sz="2200" dirty="0" smtClean="0"/>
              <a:t> </a:t>
            </a:r>
            <a:r>
              <a:rPr lang="de-AT" sz="2200" dirty="0" err="1" smtClean="0"/>
              <a:t>to</a:t>
            </a:r>
            <a:r>
              <a:rPr lang="de-AT" sz="2200" dirty="0" smtClean="0"/>
              <a:t> </a:t>
            </a:r>
            <a:r>
              <a:rPr lang="de-AT" sz="2200" dirty="0" err="1" smtClean="0"/>
              <a:t>mean</a:t>
            </a:r>
            <a:r>
              <a:rPr lang="de-AT" sz="2200" dirty="0" smtClean="0"/>
              <a:t> </a:t>
            </a:r>
            <a:r>
              <a:rPr lang="de-AT" sz="2200" dirty="0" err="1" smtClean="0"/>
              <a:t>tidal</a:t>
            </a:r>
            <a:r>
              <a:rPr lang="de-AT" sz="2200" dirty="0" smtClean="0"/>
              <a:t> </a:t>
            </a:r>
            <a:r>
              <a:rPr lang="de-AT" sz="2200" dirty="0" err="1" smtClean="0"/>
              <a:t>level</a:t>
            </a:r>
            <a:r>
              <a:rPr lang="de-AT" sz="2200" dirty="0" smtClean="0"/>
              <a:t>). </a:t>
            </a:r>
            <a:r>
              <a:rPr lang="de-AT" sz="1600" dirty="0" smtClean="0"/>
              <a:t>Data </a:t>
            </a:r>
            <a:r>
              <a:rPr lang="de-AT" sz="1600" dirty="0" err="1" smtClean="0"/>
              <a:t>collected</a:t>
            </a:r>
            <a:r>
              <a:rPr lang="de-AT" sz="1600" dirty="0" smtClean="0"/>
              <a:t> </a:t>
            </a:r>
            <a:r>
              <a:rPr lang="de-AT" sz="1600" dirty="0" err="1" smtClean="0"/>
              <a:t>by</a:t>
            </a:r>
            <a:r>
              <a:rPr lang="de-AT" sz="1600" dirty="0" smtClean="0"/>
              <a:t> </a:t>
            </a:r>
            <a:r>
              <a:rPr lang="de-AT" sz="1600" dirty="0" err="1" smtClean="0"/>
              <a:t>the</a:t>
            </a:r>
            <a:r>
              <a:rPr lang="de-AT" sz="1600" dirty="0" smtClean="0"/>
              <a:t> </a:t>
            </a:r>
            <a:r>
              <a:rPr lang="de-AT" sz="1600" dirty="0" err="1" smtClean="0"/>
              <a:t>dutch</a:t>
            </a:r>
            <a:r>
              <a:rPr lang="de-AT" sz="1600" dirty="0" smtClean="0"/>
              <a:t> </a:t>
            </a:r>
            <a:r>
              <a:rPr lang="de-AT" sz="1600" dirty="0" err="1" smtClean="0"/>
              <a:t>institute</a:t>
            </a:r>
            <a:r>
              <a:rPr lang="de-AT" sz="1600" dirty="0" smtClean="0"/>
              <a:t> RIKZ, </a:t>
            </a:r>
            <a:r>
              <a:rPr lang="de-AT" sz="1600" dirty="0" err="1" smtClean="0"/>
              <a:t>see</a:t>
            </a:r>
            <a:r>
              <a:rPr lang="de-AT" sz="1600" dirty="0" smtClean="0"/>
              <a:t> also </a:t>
            </a:r>
            <a:r>
              <a:rPr lang="de-AT" sz="1600" dirty="0" err="1" smtClean="0"/>
              <a:t>Zuur</a:t>
            </a:r>
            <a:r>
              <a:rPr lang="de-AT" sz="1600" dirty="0" smtClean="0"/>
              <a:t> et al. 2009</a:t>
            </a:r>
          </a:p>
          <a:p>
            <a:pPr marL="0" indent="0">
              <a:buNone/>
            </a:pPr>
            <a:endParaRPr lang="de-AT" sz="2000" dirty="0" smtClean="0"/>
          </a:p>
          <a:p>
            <a:pPr marL="0" indent="0">
              <a:buNone/>
            </a:pPr>
            <a:r>
              <a:rPr lang="de-AT" sz="2200" dirty="0" smtClean="0"/>
              <a:t>Interpretation</a:t>
            </a:r>
          </a:p>
          <a:p>
            <a:r>
              <a:rPr lang="de-AT" sz="2200" dirty="0" err="1" smtClean="0"/>
              <a:t>Fitted</a:t>
            </a:r>
            <a:r>
              <a:rPr lang="de-AT" sz="2200" dirty="0" smtClean="0"/>
              <a:t> </a:t>
            </a:r>
            <a:r>
              <a:rPr lang="de-AT" sz="2200" dirty="0" err="1" smtClean="0"/>
              <a:t>with</a:t>
            </a:r>
            <a:r>
              <a:rPr lang="de-AT" sz="2200" dirty="0" smtClean="0"/>
              <a:t> REML</a:t>
            </a:r>
          </a:p>
          <a:p>
            <a:r>
              <a:rPr lang="en-GB" sz="2200" dirty="0" smtClean="0"/>
              <a:t>Parameter estimates are </a:t>
            </a:r>
            <a:r>
              <a:rPr lang="en-GB" sz="2200" dirty="0"/>
              <a:t>grouped into a random </a:t>
            </a:r>
            <a:r>
              <a:rPr lang="en-GB" sz="2200" dirty="0" smtClean="0"/>
              <a:t>effect </a:t>
            </a:r>
            <a:r>
              <a:rPr lang="en-GB" sz="2200" dirty="0"/>
              <a:t>and </a:t>
            </a:r>
            <a:r>
              <a:rPr lang="en-GB" sz="2200" dirty="0" smtClean="0"/>
              <a:t>fixed effects.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EDDE273D-90E2-47F3-8613-1F70BBDC1086}"/>
              </a:ext>
            </a:extLst>
          </p:cNvPr>
          <p:cNvSpPr txBox="1">
            <a:spLocks/>
          </p:cNvSpPr>
          <p:nvPr/>
        </p:nvSpPr>
        <p:spPr bwMode="auto">
          <a:xfrm>
            <a:off x="457200" y="704850"/>
            <a:ext cx="8229600" cy="77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de-AT" sz="4800" dirty="0" smtClean="0"/>
              <a:t>Interpretation </a:t>
            </a:r>
            <a:r>
              <a:rPr lang="de-AT" sz="4800" dirty="0" err="1" smtClean="0"/>
              <a:t>of</a:t>
            </a:r>
            <a:r>
              <a:rPr lang="de-AT" sz="4800" dirty="0" smtClean="0"/>
              <a:t> </a:t>
            </a:r>
            <a:r>
              <a:rPr lang="de-AT" sz="4800" dirty="0" err="1" smtClean="0"/>
              <a:t>the</a:t>
            </a:r>
            <a:r>
              <a:rPr lang="de-AT" sz="4800" dirty="0" smtClean="0"/>
              <a:t> R </a:t>
            </a:r>
            <a:r>
              <a:rPr lang="de-AT" sz="4800" dirty="0" err="1" smtClean="0"/>
              <a:t>output</a:t>
            </a:r>
            <a:endParaRPr lang="en-CA"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1604917"/>
            <a:ext cx="4384203" cy="486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2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4917"/>
            <a:ext cx="4330824" cy="4695800"/>
          </a:xfrm>
        </p:spPr>
        <p:txBody>
          <a:bodyPr/>
          <a:lstStyle/>
          <a:p>
            <a:r>
              <a:rPr lang="en-GB" sz="2400" dirty="0"/>
              <a:t>Random effects section gives the estimates for the between </a:t>
            </a:r>
            <a:r>
              <a:rPr lang="en-GB" sz="2400" dirty="0" smtClean="0"/>
              <a:t>beach variance = 8.7, and the </a:t>
            </a:r>
            <a:r>
              <a:rPr lang="en-GB" sz="2400" dirty="0"/>
              <a:t>residual </a:t>
            </a:r>
            <a:r>
              <a:rPr lang="en-GB" sz="2400" dirty="0" smtClean="0"/>
              <a:t>variance </a:t>
            </a:r>
            <a:r>
              <a:rPr lang="en-GB" sz="2400" dirty="0"/>
              <a:t>= 9.4</a:t>
            </a:r>
          </a:p>
          <a:p>
            <a:r>
              <a:rPr lang="en-GB" sz="2400" dirty="0" smtClean="0"/>
              <a:t>Fixed effects section gives the estimates for the population (“average beach”) intercept =6.6 and the slope parameter for NAP = -2.6</a:t>
            </a:r>
            <a:endParaRPr lang="de-AT" sz="2200" dirty="0" smtClean="0"/>
          </a:p>
          <a:p>
            <a:r>
              <a:rPr lang="de-AT" sz="2400" dirty="0" err="1"/>
              <a:t>No</a:t>
            </a:r>
            <a:r>
              <a:rPr lang="de-AT" sz="2400" dirty="0"/>
              <a:t> </a:t>
            </a:r>
            <a:r>
              <a:rPr lang="de-AT" sz="2400" dirty="0" smtClean="0"/>
              <a:t>R²-&gt; </a:t>
            </a:r>
            <a:r>
              <a:rPr lang="de-AT" sz="2400" dirty="0" err="1" smtClean="0"/>
              <a:t>see</a:t>
            </a:r>
            <a:r>
              <a:rPr lang="de-AT" sz="2400" dirty="0" smtClean="0"/>
              <a:t> </a:t>
            </a:r>
            <a:r>
              <a:rPr lang="de-AT" sz="2400" dirty="0" err="1" smtClean="0"/>
              <a:t>r.squaredGLMM</a:t>
            </a:r>
            <a:r>
              <a:rPr lang="de-AT" sz="2400" dirty="0" smtClean="0"/>
              <a:t> in </a:t>
            </a:r>
            <a:r>
              <a:rPr lang="de-AT" sz="2400" dirty="0" err="1" smtClean="0"/>
              <a:t>MuMIn</a:t>
            </a:r>
            <a:r>
              <a:rPr lang="de-AT" sz="2400" dirty="0" smtClean="0"/>
              <a:t> </a:t>
            </a:r>
            <a:r>
              <a:rPr lang="de-AT" sz="2400" dirty="0" err="1" smtClean="0"/>
              <a:t>package</a:t>
            </a:r>
            <a:r>
              <a:rPr lang="de-AT" sz="2400" dirty="0" smtClean="0"/>
              <a:t/>
            </a:r>
            <a:br>
              <a:rPr lang="de-AT" sz="2400" dirty="0" smtClean="0"/>
            </a:br>
            <a:r>
              <a:rPr lang="en-GB" sz="2400" dirty="0"/>
              <a:t>marginal and conditional </a:t>
            </a:r>
            <a:r>
              <a:rPr lang="en-GB" sz="2400" dirty="0" smtClean="0"/>
              <a:t>R² </a:t>
            </a:r>
            <a:br>
              <a:rPr lang="en-GB" sz="2400" dirty="0" smtClean="0"/>
            </a:br>
            <a:r>
              <a:rPr lang="en-GB" sz="1800" dirty="0" smtClean="0"/>
              <a:t>Nakagawa &amp; </a:t>
            </a:r>
            <a:r>
              <a:rPr lang="en-GB" sz="1800" dirty="0" err="1" smtClean="0"/>
              <a:t>Schielzeth</a:t>
            </a:r>
            <a:r>
              <a:rPr lang="en-GB" sz="1800" dirty="0" smtClean="0"/>
              <a:t> 2013</a:t>
            </a:r>
            <a:endParaRPr lang="de-AT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EDDE273D-90E2-47F3-8613-1F70BBDC1086}"/>
              </a:ext>
            </a:extLst>
          </p:cNvPr>
          <p:cNvSpPr txBox="1">
            <a:spLocks/>
          </p:cNvSpPr>
          <p:nvPr/>
        </p:nvSpPr>
        <p:spPr bwMode="auto">
          <a:xfrm>
            <a:off x="457200" y="704850"/>
            <a:ext cx="8229600" cy="77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de-AT" sz="4800" dirty="0" smtClean="0"/>
              <a:t>Interpretation </a:t>
            </a:r>
            <a:r>
              <a:rPr lang="de-AT" sz="4800" dirty="0" err="1" smtClean="0"/>
              <a:t>of</a:t>
            </a:r>
            <a:r>
              <a:rPr lang="de-AT" sz="4800" dirty="0" smtClean="0"/>
              <a:t> </a:t>
            </a:r>
            <a:r>
              <a:rPr lang="de-AT" sz="4800" dirty="0" err="1" smtClean="0"/>
              <a:t>the</a:t>
            </a:r>
            <a:r>
              <a:rPr lang="de-AT" sz="4800" dirty="0" smtClean="0"/>
              <a:t> R </a:t>
            </a:r>
            <a:r>
              <a:rPr lang="de-AT" sz="4800" dirty="0" err="1" smtClean="0"/>
              <a:t>output</a:t>
            </a:r>
            <a:endParaRPr lang="en-CA"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1604917"/>
            <a:ext cx="4384203" cy="486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2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695800"/>
          </a:xfrm>
        </p:spPr>
        <p:txBody>
          <a:bodyPr/>
          <a:lstStyle/>
          <a:p>
            <a:r>
              <a:rPr lang="de-AT" sz="2200" dirty="0" err="1"/>
              <a:t>No</a:t>
            </a:r>
            <a:r>
              <a:rPr lang="de-AT" sz="2200" dirty="0"/>
              <a:t> p-</a:t>
            </a:r>
            <a:r>
              <a:rPr lang="de-AT" sz="2200" dirty="0" err="1"/>
              <a:t>values</a:t>
            </a:r>
            <a:r>
              <a:rPr lang="de-AT" sz="2200" dirty="0"/>
              <a:t>!</a:t>
            </a:r>
            <a:endParaRPr lang="en-GB" sz="2200" dirty="0"/>
          </a:p>
          <a:p>
            <a:r>
              <a:rPr lang="en-GB" sz="2200" dirty="0" smtClean="0"/>
              <a:t>The </a:t>
            </a:r>
            <a:r>
              <a:rPr lang="en-GB" sz="2200" dirty="0"/>
              <a:t>estimation of standard errors for the </a:t>
            </a:r>
            <a:r>
              <a:rPr lang="en-GB" sz="2200" dirty="0" smtClean="0"/>
              <a:t>model parameters </a:t>
            </a:r>
            <a:r>
              <a:rPr lang="en-GB" sz="2200" dirty="0"/>
              <a:t>in mixed models </a:t>
            </a:r>
            <a:r>
              <a:rPr lang="en-GB" sz="2200" dirty="0" smtClean="0"/>
              <a:t>is difficult </a:t>
            </a:r>
            <a:r>
              <a:rPr lang="en-GB" sz="2200" dirty="0"/>
              <a:t>using frequentist methods </a:t>
            </a:r>
            <a:endParaRPr lang="en-GB" sz="2200" dirty="0" smtClean="0"/>
          </a:p>
          <a:p>
            <a:r>
              <a:rPr lang="en-GB" sz="2200" dirty="0"/>
              <a:t>The problem is that in mixed models it </a:t>
            </a:r>
            <a:r>
              <a:rPr lang="en-GB" sz="2200" dirty="0" smtClean="0"/>
              <a:t>is difficult </a:t>
            </a:r>
            <a:r>
              <a:rPr lang="en-GB" sz="2200" dirty="0"/>
              <a:t>to obtain the degrees of freedom. </a:t>
            </a:r>
            <a:endParaRPr lang="en-GB" sz="2200" dirty="0" smtClean="0"/>
          </a:p>
          <a:p>
            <a:r>
              <a:rPr lang="en-GB" sz="2200" dirty="0"/>
              <a:t>However, for testing fixed </a:t>
            </a:r>
            <a:r>
              <a:rPr lang="en-GB" sz="2200" dirty="0" smtClean="0"/>
              <a:t>effects, and </a:t>
            </a:r>
            <a:r>
              <a:rPr lang="en-GB" sz="2200" dirty="0"/>
              <a:t>when sample size is large, the approximate likelihood ratio test is </a:t>
            </a:r>
            <a:r>
              <a:rPr lang="en-GB" sz="2200" dirty="0" smtClean="0"/>
              <a:t>reliable in </a:t>
            </a:r>
            <a:r>
              <a:rPr lang="en-GB" sz="2200" dirty="0"/>
              <a:t>practice. </a:t>
            </a:r>
            <a:endParaRPr lang="en-GB" sz="2200" dirty="0" smtClean="0"/>
          </a:p>
          <a:p>
            <a:r>
              <a:rPr lang="en-GB" sz="2200" dirty="0"/>
              <a:t>In contrast, when testing random effects, or when sample size is</a:t>
            </a:r>
            <a:br>
              <a:rPr lang="en-GB" sz="2200" dirty="0"/>
            </a:br>
            <a:r>
              <a:rPr lang="en-GB" sz="2200" dirty="0"/>
              <a:t>small, the approximate likelihood ratio test can be misleading. </a:t>
            </a:r>
            <a:endParaRPr lang="en-GB" sz="2200" dirty="0" smtClean="0"/>
          </a:p>
          <a:p>
            <a:endParaRPr lang="en-GB" sz="2200" dirty="0" smtClean="0"/>
          </a:p>
          <a:p>
            <a:r>
              <a:rPr lang="de-AT" sz="2200" dirty="0" smtClean="0"/>
              <a:t>Solutions: </a:t>
            </a:r>
            <a:r>
              <a:rPr lang="de-AT" sz="2200" dirty="0" err="1" smtClean="0"/>
              <a:t>lmerTest</a:t>
            </a:r>
            <a:r>
              <a:rPr lang="de-AT" sz="2200" dirty="0" smtClean="0"/>
              <a:t> („quick </a:t>
            </a:r>
            <a:r>
              <a:rPr lang="de-AT" sz="2200" dirty="0" err="1" smtClean="0"/>
              <a:t>and</a:t>
            </a:r>
            <a:r>
              <a:rPr lang="de-AT" sz="2200" dirty="0" smtClean="0"/>
              <a:t> </a:t>
            </a:r>
            <a:r>
              <a:rPr lang="de-AT" sz="2200" dirty="0" err="1" smtClean="0"/>
              <a:t>dirty</a:t>
            </a:r>
            <a:r>
              <a:rPr lang="de-AT" sz="2200" dirty="0" smtClean="0"/>
              <a:t>“ </a:t>
            </a:r>
            <a:r>
              <a:rPr lang="de-AT" sz="2200" dirty="0" err="1" smtClean="0"/>
              <a:t>with</a:t>
            </a:r>
            <a:r>
              <a:rPr lang="de-AT" sz="2200" dirty="0" smtClean="0"/>
              <a:t> </a:t>
            </a:r>
            <a:r>
              <a:rPr lang="de-AT" sz="2200" dirty="0" err="1" smtClean="0"/>
              <a:t>likelihood</a:t>
            </a:r>
            <a:r>
              <a:rPr lang="de-AT" sz="2200" dirty="0" smtClean="0"/>
              <a:t> </a:t>
            </a:r>
            <a:r>
              <a:rPr lang="de-AT" sz="2200" dirty="0" err="1" smtClean="0"/>
              <a:t>ratio</a:t>
            </a:r>
            <a:r>
              <a:rPr lang="de-AT" sz="2200" dirty="0" smtClean="0"/>
              <a:t> </a:t>
            </a:r>
            <a:r>
              <a:rPr lang="de-AT" sz="2200" dirty="0" err="1" smtClean="0"/>
              <a:t>test</a:t>
            </a:r>
            <a:r>
              <a:rPr lang="de-AT" sz="2200" dirty="0" smtClean="0"/>
              <a:t>),</a:t>
            </a:r>
            <a:br>
              <a:rPr lang="de-AT" sz="2200" dirty="0" smtClean="0"/>
            </a:br>
            <a:r>
              <a:rPr lang="de-AT" sz="2200" dirty="0" smtClean="0"/>
              <a:t>bootstrapping, MCMC (</a:t>
            </a:r>
            <a:r>
              <a:rPr lang="de-AT" sz="2200" dirty="0" err="1" smtClean="0"/>
              <a:t>bayesian</a:t>
            </a:r>
            <a:r>
              <a:rPr lang="de-AT" sz="2200" dirty="0" smtClean="0"/>
              <a:t> </a:t>
            </a:r>
            <a:r>
              <a:rPr lang="de-AT" sz="2200" dirty="0" err="1" smtClean="0"/>
              <a:t>method</a:t>
            </a:r>
            <a:r>
              <a:rPr lang="de-AT" sz="2200" dirty="0" smtClean="0"/>
              <a:t>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EDDE273D-90E2-47F3-8613-1F70BBDC1086}"/>
              </a:ext>
            </a:extLst>
          </p:cNvPr>
          <p:cNvSpPr txBox="1">
            <a:spLocks/>
          </p:cNvSpPr>
          <p:nvPr/>
        </p:nvSpPr>
        <p:spPr bwMode="auto">
          <a:xfrm>
            <a:off x="457200" y="704850"/>
            <a:ext cx="8229600" cy="77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de-AT" dirty="0" smtClean="0"/>
              <a:t>Interpretation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602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695800"/>
          </a:xfrm>
        </p:spPr>
        <p:txBody>
          <a:bodyPr/>
          <a:lstStyle/>
          <a:p>
            <a:r>
              <a:rPr lang="en-GB" sz="2200" dirty="0" smtClean="0"/>
              <a:t>Default for </a:t>
            </a:r>
            <a:r>
              <a:rPr lang="en-GB" sz="2200" dirty="0"/>
              <a:t>a mixed </a:t>
            </a:r>
            <a:r>
              <a:rPr lang="en-GB" sz="2200" dirty="0" smtClean="0"/>
              <a:t>model: </a:t>
            </a:r>
            <a:r>
              <a:rPr lang="en-GB" sz="2200" dirty="0"/>
              <a:t>the restricted maximum likelihood estimation (REML</a:t>
            </a:r>
            <a:r>
              <a:rPr lang="en-GB" sz="2200" dirty="0" smtClean="0"/>
              <a:t>) instead </a:t>
            </a:r>
            <a:r>
              <a:rPr lang="en-GB" sz="2200" dirty="0"/>
              <a:t>of the maximum likelihood (ML</a:t>
            </a:r>
            <a:r>
              <a:rPr lang="en-GB" sz="2200" dirty="0" smtClean="0"/>
              <a:t>)</a:t>
            </a:r>
          </a:p>
          <a:p>
            <a:r>
              <a:rPr lang="en-GB" sz="2200" dirty="0"/>
              <a:t>ML method underestimates the </a:t>
            </a:r>
            <a:r>
              <a:rPr lang="en-GB" sz="2200" dirty="0" smtClean="0"/>
              <a:t>variance parameters </a:t>
            </a:r>
            <a:r>
              <a:rPr lang="en-GB" sz="2200" dirty="0"/>
              <a:t>because </a:t>
            </a:r>
            <a:r>
              <a:rPr lang="en-GB" sz="2200" dirty="0" smtClean="0"/>
              <a:t>it assumes </a:t>
            </a:r>
            <a:r>
              <a:rPr lang="en-GB" sz="2200" dirty="0"/>
              <a:t>that the fixed parameters are </a:t>
            </a:r>
            <a:r>
              <a:rPr lang="en-GB" sz="2200" dirty="0" smtClean="0"/>
              <a:t>known without </a:t>
            </a:r>
            <a:r>
              <a:rPr lang="en-GB" sz="2200" i="1" dirty="0" smtClean="0"/>
              <a:t>uncertainty</a:t>
            </a:r>
            <a:r>
              <a:rPr lang="en-GB" sz="2200" dirty="0" smtClean="0"/>
              <a:t> </a:t>
            </a:r>
            <a:r>
              <a:rPr lang="en-GB" sz="2200" dirty="0"/>
              <a:t>when estimating the variance parameters. </a:t>
            </a:r>
            <a:endParaRPr lang="en-GB" sz="2200" dirty="0" smtClean="0"/>
          </a:p>
          <a:p>
            <a:r>
              <a:rPr lang="en-GB" sz="2200" dirty="0"/>
              <a:t>W</a:t>
            </a:r>
            <a:r>
              <a:rPr lang="en-GB" sz="2200" dirty="0" smtClean="0"/>
              <a:t>hen </a:t>
            </a:r>
            <a:r>
              <a:rPr lang="en-GB" sz="2200" dirty="0"/>
              <a:t>sample size is large compared to the number of model parameters, the differences between the ML and REML estimates </a:t>
            </a:r>
            <a:r>
              <a:rPr lang="en-GB" sz="2200" dirty="0" smtClean="0"/>
              <a:t>become negligible</a:t>
            </a:r>
            <a:r>
              <a:rPr lang="en-GB" sz="2200" dirty="0"/>
              <a:t>. </a:t>
            </a:r>
            <a:endParaRPr lang="en-GB" sz="2200" dirty="0" smtClean="0"/>
          </a:p>
          <a:p>
            <a:r>
              <a:rPr lang="en-GB" sz="2200" dirty="0" smtClean="0"/>
              <a:t>As </a:t>
            </a:r>
            <a:r>
              <a:rPr lang="en-GB" sz="2200" dirty="0"/>
              <a:t>a guideline, use REML if the interest is in the random effects</a:t>
            </a:r>
            <a:br>
              <a:rPr lang="en-GB" sz="2200" dirty="0"/>
            </a:br>
            <a:r>
              <a:rPr lang="en-GB" sz="2200" dirty="0"/>
              <a:t>(variance parameters) and ML if the interested is in the fixed effects. </a:t>
            </a:r>
            <a:endParaRPr lang="en-GB" sz="2200" dirty="0" smtClean="0"/>
          </a:p>
          <a:p>
            <a:r>
              <a:rPr lang="en-GB" sz="2200" dirty="0" smtClean="0"/>
              <a:t>The estimation </a:t>
            </a:r>
            <a:r>
              <a:rPr lang="en-GB" sz="2200" dirty="0"/>
              <a:t>method can be chosen by setting the argument “REML” </a:t>
            </a:r>
            <a:r>
              <a:rPr lang="en-GB" sz="2200" dirty="0" smtClean="0"/>
              <a:t>to “FALSE</a:t>
            </a:r>
            <a:r>
              <a:rPr lang="en-GB" sz="2200" dirty="0"/>
              <a:t>” (default is “TRUE”). 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EDDE273D-90E2-47F3-8613-1F70BBDC1086}"/>
              </a:ext>
            </a:extLst>
          </p:cNvPr>
          <p:cNvSpPr txBox="1">
            <a:spLocks/>
          </p:cNvSpPr>
          <p:nvPr/>
        </p:nvSpPr>
        <p:spPr bwMode="auto">
          <a:xfrm>
            <a:off x="457200" y="704850"/>
            <a:ext cx="8229600" cy="77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de-AT" dirty="0" smtClean="0"/>
              <a:t>REML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586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695800"/>
          </a:xfrm>
        </p:spPr>
        <p:txBody>
          <a:bodyPr/>
          <a:lstStyle/>
          <a:p>
            <a:r>
              <a:rPr lang="en-GB" sz="2400" dirty="0" smtClean="0"/>
              <a:t>In principle</a:t>
            </a:r>
            <a:r>
              <a:rPr lang="en-GB" sz="2400" dirty="0"/>
              <a:t>, the same methods described </a:t>
            </a:r>
            <a:r>
              <a:rPr lang="en-GB" sz="2400" dirty="0" smtClean="0"/>
              <a:t>for linear models are </a:t>
            </a:r>
            <a:r>
              <a:rPr lang="en-GB" sz="2400" dirty="0"/>
              <a:t>used to assess violation </a:t>
            </a:r>
            <a:r>
              <a:rPr lang="en-GB" sz="2400" dirty="0" smtClean="0"/>
              <a:t>of model </a:t>
            </a:r>
            <a:r>
              <a:rPr lang="en-GB" sz="2400" dirty="0"/>
              <a:t>assumptions in mixed models. </a:t>
            </a:r>
            <a:br>
              <a:rPr lang="en-GB" sz="2400" dirty="0"/>
            </a:br>
            <a:endParaRPr lang="de-AT" sz="2400" dirty="0" smtClean="0"/>
          </a:p>
          <a:p>
            <a:r>
              <a:rPr lang="de-AT" sz="2400" dirty="0" err="1" smtClean="0"/>
              <a:t>plot</a:t>
            </a:r>
            <a:r>
              <a:rPr lang="de-AT" sz="2400" dirty="0" smtClean="0"/>
              <a:t>(</a:t>
            </a:r>
            <a:r>
              <a:rPr lang="de-AT" sz="2400" dirty="0" err="1" smtClean="0"/>
              <a:t>model</a:t>
            </a:r>
            <a:r>
              <a:rPr lang="de-AT" sz="2400" dirty="0" smtClean="0"/>
              <a:t>) </a:t>
            </a:r>
            <a:r>
              <a:rPr lang="de-AT" sz="2400" dirty="0" err="1" smtClean="0"/>
              <a:t>does</a:t>
            </a:r>
            <a:r>
              <a:rPr lang="de-AT" sz="2400" dirty="0" smtClean="0"/>
              <a:t> not </a:t>
            </a:r>
            <a:r>
              <a:rPr lang="de-AT" sz="2400" dirty="0" err="1" smtClean="0"/>
              <a:t>work</a:t>
            </a:r>
            <a:r>
              <a:rPr lang="de-AT" sz="2400" dirty="0" smtClean="0"/>
              <a:t> </a:t>
            </a:r>
            <a:r>
              <a:rPr lang="de-AT" sz="2400" dirty="0" err="1" smtClean="0"/>
              <a:t>here</a:t>
            </a:r>
            <a:r>
              <a:rPr lang="de-AT" sz="2400" dirty="0"/>
              <a:t> </a:t>
            </a:r>
            <a:r>
              <a:rPr lang="de-AT" sz="2400" dirty="0" smtClean="0"/>
              <a:t>- </a:t>
            </a:r>
            <a:r>
              <a:rPr lang="de-AT" sz="2400" dirty="0" err="1" smtClean="0"/>
              <a:t>functions</a:t>
            </a:r>
            <a:r>
              <a:rPr lang="de-AT" sz="2400" dirty="0" smtClean="0"/>
              <a:t> </a:t>
            </a:r>
            <a:r>
              <a:rPr lang="de-AT" sz="2400" dirty="0" err="1" smtClean="0"/>
              <a:t>have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 </a:t>
            </a:r>
            <a:r>
              <a:rPr lang="de-AT" sz="2400" dirty="0" err="1" smtClean="0"/>
              <a:t>be</a:t>
            </a:r>
            <a:r>
              <a:rPr lang="de-AT" sz="2400" dirty="0" smtClean="0"/>
              <a:t> </a:t>
            </a:r>
            <a:r>
              <a:rPr lang="de-AT" sz="2400" dirty="0" err="1" smtClean="0"/>
              <a:t>coded</a:t>
            </a:r>
            <a:r>
              <a:rPr lang="de-AT" sz="2400" dirty="0" smtClean="0"/>
              <a:t> </a:t>
            </a:r>
            <a:r>
              <a:rPr lang="de-AT" sz="2400" dirty="0" err="1" smtClean="0"/>
              <a:t>by</a:t>
            </a:r>
            <a:r>
              <a:rPr lang="de-AT" sz="2400" dirty="0" smtClean="0"/>
              <a:t> </a:t>
            </a:r>
            <a:r>
              <a:rPr lang="de-AT" sz="2400" dirty="0" err="1" smtClean="0"/>
              <a:t>hand</a:t>
            </a:r>
            <a:endParaRPr lang="de-AT" sz="2400" dirty="0" smtClean="0"/>
          </a:p>
          <a:p>
            <a:endParaRPr lang="de-AT" sz="2400" dirty="0"/>
          </a:p>
          <a:p>
            <a:r>
              <a:rPr lang="de-AT" sz="2400" dirty="0" smtClean="0"/>
              <a:t>Plot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residals</a:t>
            </a:r>
            <a:r>
              <a:rPr lang="de-AT" sz="2400" dirty="0" smtClean="0"/>
              <a:t> versus </a:t>
            </a:r>
            <a:r>
              <a:rPr lang="de-AT" sz="2400" dirty="0" err="1" smtClean="0"/>
              <a:t>fitted</a:t>
            </a:r>
            <a:r>
              <a:rPr lang="de-AT" sz="2400" dirty="0" smtClean="0"/>
              <a:t> </a:t>
            </a:r>
            <a:r>
              <a:rPr lang="de-AT" sz="2400" dirty="0" err="1" smtClean="0"/>
              <a:t>values</a:t>
            </a:r>
            <a:r>
              <a:rPr lang="de-AT" sz="2400" dirty="0" smtClean="0"/>
              <a:t> </a:t>
            </a:r>
            <a:r>
              <a:rPr lang="de-AT" sz="2400" dirty="0" err="1" smtClean="0"/>
              <a:t>and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QQ </a:t>
            </a:r>
            <a:r>
              <a:rPr lang="de-AT" sz="2400" dirty="0" err="1" smtClean="0"/>
              <a:t>plot</a:t>
            </a:r>
            <a:r>
              <a:rPr lang="de-AT" sz="2400" dirty="0"/>
              <a:t> </a:t>
            </a:r>
            <a:r>
              <a:rPr lang="de-AT" sz="2400" dirty="0" err="1" smtClean="0"/>
              <a:t>for</a:t>
            </a:r>
            <a:r>
              <a:rPr lang="de-AT" sz="2400" dirty="0" smtClean="0"/>
              <a:t> </a:t>
            </a:r>
            <a:r>
              <a:rPr lang="de-AT" sz="2400" dirty="0" err="1" smtClean="0"/>
              <a:t>both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fixed</a:t>
            </a:r>
            <a:r>
              <a:rPr lang="de-AT" sz="2400" dirty="0" smtClean="0"/>
              <a:t> </a:t>
            </a:r>
            <a:r>
              <a:rPr lang="de-AT" sz="2400" dirty="0" err="1" smtClean="0"/>
              <a:t>and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random</a:t>
            </a:r>
            <a:r>
              <a:rPr lang="de-AT" sz="2400" dirty="0" smtClean="0"/>
              <a:t> </a:t>
            </a:r>
            <a:r>
              <a:rPr lang="de-AT" sz="2400" dirty="0" err="1" smtClean="0"/>
              <a:t>effects</a:t>
            </a:r>
            <a:r>
              <a:rPr lang="de-AT" sz="2400" dirty="0" smtClean="0"/>
              <a:t>!</a:t>
            </a:r>
            <a:br>
              <a:rPr lang="de-AT" sz="2400" dirty="0" smtClean="0"/>
            </a:br>
            <a:r>
              <a:rPr lang="de-AT" sz="2400" dirty="0" err="1" smtClean="0"/>
              <a:t>Both</a:t>
            </a:r>
            <a:r>
              <a:rPr lang="de-AT" sz="2400" dirty="0" smtClean="0"/>
              <a:t> </a:t>
            </a:r>
            <a:r>
              <a:rPr lang="de-AT" sz="2400" dirty="0" err="1" smtClean="0"/>
              <a:t>error</a:t>
            </a:r>
            <a:r>
              <a:rPr lang="de-AT" sz="2400" dirty="0" smtClean="0"/>
              <a:t> </a:t>
            </a:r>
            <a:r>
              <a:rPr lang="de-AT" sz="2400" dirty="0" err="1" smtClean="0"/>
              <a:t>terms</a:t>
            </a:r>
            <a:r>
              <a:rPr lang="de-AT" sz="2400" dirty="0" smtClean="0"/>
              <a:t> </a:t>
            </a:r>
            <a:r>
              <a:rPr lang="de-AT" sz="2400" dirty="0" err="1" smtClean="0"/>
              <a:t>have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 </a:t>
            </a:r>
            <a:r>
              <a:rPr lang="de-AT" sz="2400" dirty="0" err="1" smtClean="0"/>
              <a:t>be</a:t>
            </a:r>
            <a:r>
              <a:rPr lang="de-AT" sz="2400" dirty="0" smtClean="0"/>
              <a:t> </a:t>
            </a:r>
            <a:r>
              <a:rPr lang="de-AT" sz="2400" dirty="0" err="1" smtClean="0"/>
              <a:t>normally</a:t>
            </a:r>
            <a:r>
              <a:rPr lang="de-AT" sz="2400" dirty="0" smtClean="0"/>
              <a:t> </a:t>
            </a:r>
            <a:r>
              <a:rPr lang="de-AT" sz="2400" dirty="0" err="1" smtClean="0"/>
              <a:t>distributed</a:t>
            </a:r>
            <a:r>
              <a:rPr lang="de-AT" sz="2400" dirty="0" smtClean="0"/>
              <a:t>!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EDDE273D-90E2-47F3-8613-1F70BBDC1086}"/>
              </a:ext>
            </a:extLst>
          </p:cNvPr>
          <p:cNvSpPr txBox="1">
            <a:spLocks/>
          </p:cNvSpPr>
          <p:nvPr/>
        </p:nvSpPr>
        <p:spPr bwMode="auto">
          <a:xfrm>
            <a:off x="457200" y="704850"/>
            <a:ext cx="8229600" cy="77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de-AT" dirty="0" err="1" smtClean="0"/>
              <a:t>Assumptions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547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EDDE273D-90E2-47F3-8613-1F70BBDC1086}"/>
              </a:ext>
            </a:extLst>
          </p:cNvPr>
          <p:cNvSpPr txBox="1">
            <a:spLocks/>
          </p:cNvSpPr>
          <p:nvPr/>
        </p:nvSpPr>
        <p:spPr bwMode="auto">
          <a:xfrm>
            <a:off x="457200" y="704850"/>
            <a:ext cx="8229600" cy="77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de-AT" sz="4400" dirty="0"/>
              <a:t>R</a:t>
            </a:r>
            <a:r>
              <a:rPr lang="de-AT" sz="4400" dirty="0" smtClean="0"/>
              <a:t>andom </a:t>
            </a:r>
            <a:r>
              <a:rPr lang="de-AT" sz="4400" dirty="0" err="1" smtClean="0"/>
              <a:t>intercept</a:t>
            </a:r>
            <a:r>
              <a:rPr lang="de-AT" sz="4400" dirty="0" smtClean="0"/>
              <a:t> </a:t>
            </a:r>
            <a:r>
              <a:rPr lang="de-AT" sz="4400" dirty="0" err="1" smtClean="0"/>
              <a:t>and</a:t>
            </a:r>
            <a:r>
              <a:rPr lang="de-AT" sz="4400" dirty="0" smtClean="0"/>
              <a:t>/</a:t>
            </a:r>
            <a:r>
              <a:rPr lang="de-AT" sz="4400" dirty="0" err="1" smtClean="0"/>
              <a:t>or</a:t>
            </a:r>
            <a:r>
              <a:rPr lang="de-AT" sz="4400" dirty="0" smtClean="0"/>
              <a:t> </a:t>
            </a:r>
            <a:r>
              <a:rPr lang="de-AT" sz="4400" dirty="0" err="1" smtClean="0"/>
              <a:t>slope</a:t>
            </a:r>
            <a:endParaRPr lang="en-CA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620617"/>
            <a:ext cx="6353175" cy="271462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55576" y="4365104"/>
            <a:ext cx="7704856" cy="23762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So far only the intercept </a:t>
            </a:r>
            <a:r>
              <a:rPr lang="el-GR" sz="2200" dirty="0"/>
              <a:t>α</a:t>
            </a:r>
            <a:r>
              <a:rPr lang="de-AT" sz="2200" dirty="0"/>
              <a:t> </a:t>
            </a:r>
            <a:r>
              <a:rPr lang="en-GB" sz="2200" dirty="0"/>
              <a:t>was </a:t>
            </a:r>
            <a:r>
              <a:rPr lang="en-GB" sz="2200" dirty="0" err="1"/>
              <a:t>modeled</a:t>
            </a:r>
            <a:r>
              <a:rPr lang="en-GB" sz="2200" dirty="0"/>
              <a:t> per individual (the model allowed for between-individual </a:t>
            </a:r>
            <a:r>
              <a:rPr lang="en-GB" sz="2200" dirty="0" smtClean="0"/>
              <a:t>variance)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/>
              <a:t>The </a:t>
            </a:r>
            <a:r>
              <a:rPr lang="en-GB" sz="2200" dirty="0"/>
              <a:t>random effect does not need to be restricted to the </a:t>
            </a:r>
            <a:r>
              <a:rPr lang="en-GB" sz="2200" dirty="0" smtClean="0"/>
              <a:t>intercept!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/>
              <a:t>We </a:t>
            </a:r>
            <a:r>
              <a:rPr lang="en-GB" sz="2200" dirty="0"/>
              <a:t>cannot include an individual-specific difference </a:t>
            </a:r>
            <a:r>
              <a:rPr lang="en-GB" sz="2200" dirty="0" smtClean="0"/>
              <a:t/>
            </a:r>
            <a:br>
              <a:rPr lang="en-GB" sz="2200" dirty="0" smtClean="0"/>
            </a:br>
            <a:r>
              <a:rPr lang="en-GB" sz="2200" dirty="0" smtClean="0"/>
              <a:t>e.g</a:t>
            </a:r>
            <a:r>
              <a:rPr lang="en-GB" sz="2200" dirty="0"/>
              <a:t>. individuals might react differently </a:t>
            </a:r>
            <a:r>
              <a:rPr lang="en-GB" sz="2200" dirty="0" smtClean="0"/>
              <a:t>to a treatment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25062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DE273D-90E2-47F3-8613-1F70BBDC1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435280" cy="779934"/>
          </a:xfrm>
        </p:spPr>
        <p:txBody>
          <a:bodyPr>
            <a:noAutofit/>
          </a:bodyPr>
          <a:lstStyle/>
          <a:p>
            <a:r>
              <a:rPr lang="en-CA" sz="4000" dirty="0" smtClean="0"/>
              <a:t>Recap: (simple) normal </a:t>
            </a:r>
            <a:r>
              <a:rPr lang="en-CA" sz="4000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60CDE3A-C773-49C0-80DE-48034E5EE1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00808"/>
                <a:ext cx="8229600" cy="438943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CA" sz="2200" dirty="0"/>
                  <a:t>lm(mass ~ </a:t>
                </a:r>
                <a:r>
                  <a:rPr lang="en-CA" sz="2200" dirty="0" err="1"/>
                  <a:t>svl</a:t>
                </a:r>
                <a:r>
                  <a:rPr lang="en-CA" sz="2200" dirty="0"/>
                  <a:t>)</a:t>
                </a:r>
              </a:p>
              <a:p>
                <a:pPr marL="0" indent="0">
                  <a:buNone/>
                </a:pPr>
                <a:endParaRPr lang="en-CA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CA" sz="2200" b="1" i="0" smtClean="0">
                              <a:latin typeface="Cambria Math" panose="02040503050406030204" pitchFamily="18" charset="0"/>
                            </a:rPr>
                            <m:t>mass</m:t>
                          </m:r>
                        </m:e>
                        <m:sub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n-CA" sz="2200" b="1"/>
                        <m:t> = </m:t>
                      </m:r>
                      <m:r>
                        <a:rPr lang="en-CA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m:rPr>
                          <m:nor/>
                        </m:rPr>
                        <a:rPr lang="en-CA" sz="2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 </m:t>
                      </m:r>
                      <m:r>
                        <a:rPr lang="en-CA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CA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CA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𝐬𝐯𝐥</m:t>
                          </m:r>
                        </m:e>
                        <m:sub>
                          <m:r>
                            <a:rPr lang="en-CA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l-GR" sz="2200" b="1"/>
                        <m:t> + </m:t>
                      </m:r>
                      <m:sSub>
                        <m:sSubPr>
                          <m:ctrlPr>
                            <a:rPr lang="el-GR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200" b="1"/>
                            <m:t>ε</m:t>
                          </m:r>
                        </m:e>
                        <m:sub>
                          <m:r>
                            <a:rPr lang="en-CA" sz="2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CA" sz="2200" b="1" dirty="0"/>
              </a:p>
              <a:p>
                <a:pPr marL="0" indent="0">
                  <a:buNone/>
                </a:pPr>
                <a:endParaRPr lang="en-CA" sz="2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m:rPr>
                        <m:nor/>
                      </m:rPr>
                      <a:rPr lang="en-CA" sz="2200"/>
                      <m:t> =</m:t>
                    </m:r>
                  </m:oMath>
                </a14:m>
                <a:r>
                  <a:rPr lang="en-CA" sz="2200" i="1" dirty="0"/>
                  <a:t> </a:t>
                </a:r>
                <a:r>
                  <a:rPr lang="en-CA" sz="2200" dirty="0"/>
                  <a:t>constant</a:t>
                </a:r>
                <a:endParaRPr lang="en-CA" sz="22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m:rPr>
                        <m:nor/>
                      </m:rPr>
                      <a:rPr lang="en-CA" sz="2200" b="0" i="0" smtClean="0"/>
                      <m:t> =</m:t>
                    </m:r>
                  </m:oMath>
                </a14:m>
                <a:r>
                  <a:rPr lang="en-CA" sz="2200" i="1" dirty="0"/>
                  <a:t> </a:t>
                </a:r>
                <a:r>
                  <a:rPr lang="en-CA" sz="2200" dirty="0"/>
                  <a:t>constant to be multiplied with snout–vent </a:t>
                </a:r>
                <a:r>
                  <a:rPr lang="en-CA" sz="2200" dirty="0" err="1"/>
                  <a:t>leng</a:t>
                </a:r>
                <a:r>
                  <a:rPr lang="en-CA" sz="2200" dirty="0"/>
                  <a:t>. </a:t>
                </a:r>
                <a:endParaRPr lang="en-CA" sz="22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200"/>
                          <m:t>ε</m:t>
                        </m:r>
                      </m:e>
                      <m:sub>
                        <m:r>
                          <a:rPr lang="en-CA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= residual for snake </a:t>
                </a:r>
                <a14:m>
                  <m:oMath xmlns:m="http://schemas.openxmlformats.org/officeDocument/2006/math"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CA" sz="2200" i="1" dirty="0"/>
              </a:p>
              <a:p>
                <a:pPr marL="0" indent="0">
                  <a:buNone/>
                </a:pPr>
                <a:endParaRPr lang="en-CA" sz="22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200"/>
                            <m:t>ε</m:t>
                          </m:r>
                        </m:e>
                        <m:sub>
                          <m:r>
                            <a:rPr lang="en-CA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CA" sz="2200"/>
                        <m:t>∼ </m:t>
                      </m:r>
                      <m:r>
                        <m:rPr>
                          <m:nor/>
                        </m:rPr>
                        <a:rPr lang="en-CA" sz="2200"/>
                        <m:t>Normal</m:t>
                      </m:r>
                      <m:r>
                        <m:rPr>
                          <m:nor/>
                        </m:rPr>
                        <a:rPr lang="en-CA" sz="2200" b="0" i="0" smtClean="0"/>
                        <m:t>(0,</m:t>
                      </m:r>
                      <m:sSup>
                        <m:sSup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200" i="1" dirty="0" smtClean="0"/>
              </a:p>
              <a:p>
                <a:pPr marL="0" indent="0">
                  <a:buNone/>
                </a:pPr>
                <a:endParaRPr lang="en-GB" sz="2200" dirty="0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60CDE3A-C773-49C0-80DE-48034E5EE1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00808"/>
                <a:ext cx="8229600" cy="4389437"/>
              </a:xfrm>
              <a:blipFill rotWithShape="0">
                <a:blip r:embed="rId2"/>
                <a:stretch>
                  <a:fillRect l="-963" t="-9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73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58" y="2492896"/>
            <a:ext cx="8670484" cy="202382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5508104" y="3396797"/>
            <a:ext cx="432048" cy="2160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EDDE273D-90E2-47F3-8613-1F70BBDC1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79934"/>
          </a:xfrm>
        </p:spPr>
        <p:txBody>
          <a:bodyPr>
            <a:noAutofit/>
          </a:bodyPr>
          <a:lstStyle/>
          <a:p>
            <a:r>
              <a:rPr lang="de-AT" sz="4000" dirty="0"/>
              <a:t>„The </a:t>
            </a:r>
            <a:r>
              <a:rPr lang="de-AT" sz="4000" dirty="0" err="1"/>
              <a:t>core</a:t>
            </a:r>
            <a:r>
              <a:rPr lang="de-AT" sz="4000" dirty="0"/>
              <a:t> </a:t>
            </a:r>
            <a:r>
              <a:rPr lang="de-AT" sz="4000" dirty="0" err="1"/>
              <a:t>of</a:t>
            </a:r>
            <a:r>
              <a:rPr lang="de-AT" sz="4000" dirty="0"/>
              <a:t> modern </a:t>
            </a:r>
            <a:r>
              <a:rPr lang="de-AT" sz="4000" dirty="0" err="1"/>
              <a:t>applied</a:t>
            </a:r>
            <a:r>
              <a:rPr lang="de-AT" sz="4000" dirty="0"/>
              <a:t> </a:t>
            </a:r>
            <a:r>
              <a:rPr lang="de-AT" sz="4000" dirty="0" err="1"/>
              <a:t>statistics</a:t>
            </a:r>
            <a:r>
              <a:rPr lang="de-AT" sz="4000" dirty="0"/>
              <a:t>“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89050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de-AT" dirty="0" smtClean="0"/>
          </a:p>
          <a:p>
            <a:endParaRPr lang="de-AT" dirty="0"/>
          </a:p>
          <a:p>
            <a:r>
              <a:rPr lang="de-AT" dirty="0" smtClean="0"/>
              <a:t>Mixed </a:t>
            </a:r>
            <a:r>
              <a:rPr lang="de-AT" dirty="0" err="1"/>
              <a:t>models</a:t>
            </a:r>
            <a:r>
              <a:rPr lang="de-AT" dirty="0"/>
              <a:t> = </a:t>
            </a:r>
            <a:r>
              <a:rPr lang="de-AT" dirty="0" err="1"/>
              <a:t>hierarchical</a:t>
            </a:r>
            <a:r>
              <a:rPr lang="de-AT" dirty="0"/>
              <a:t> </a:t>
            </a:r>
            <a:r>
              <a:rPr lang="de-AT" dirty="0" err="1"/>
              <a:t>models</a:t>
            </a:r>
            <a:endParaRPr lang="en-GB" dirty="0"/>
          </a:p>
          <a:p>
            <a:endParaRPr lang="en-GB" dirty="0"/>
          </a:p>
          <a:p>
            <a:r>
              <a:rPr lang="en-GB" dirty="0" smtClean="0"/>
              <a:t>Contain factors with </a:t>
            </a:r>
            <a:r>
              <a:rPr lang="en-GB" dirty="0"/>
              <a:t>both fixed and random </a:t>
            </a:r>
            <a:r>
              <a:rPr lang="en-GB" dirty="0" smtClean="0"/>
              <a:t>effects</a:t>
            </a:r>
          </a:p>
          <a:p>
            <a:endParaRPr lang="en-GB" dirty="0"/>
          </a:p>
          <a:p>
            <a:r>
              <a:rPr lang="en-GB" dirty="0" smtClean="0"/>
              <a:t>The </a:t>
            </a:r>
            <a:r>
              <a:rPr lang="en-GB" dirty="0"/>
              <a:t>presence of a random effect adds another layer of </a:t>
            </a:r>
            <a:r>
              <a:rPr lang="en-GB" dirty="0" smtClean="0"/>
              <a:t>variance!</a:t>
            </a:r>
            <a:endParaRPr lang="en-GB" dirty="0"/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DDE273D-90E2-47F3-8613-1F70BBDC1086}"/>
              </a:ext>
            </a:extLst>
          </p:cNvPr>
          <p:cNvSpPr txBox="1">
            <a:spLocks/>
          </p:cNvSpPr>
          <p:nvPr/>
        </p:nvSpPr>
        <p:spPr bwMode="auto">
          <a:xfrm>
            <a:off x="457200" y="704850"/>
            <a:ext cx="8229600" cy="77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de-AT" dirty="0"/>
              <a:t>Linear </a:t>
            </a:r>
            <a:r>
              <a:rPr lang="de-AT" dirty="0" err="1"/>
              <a:t>mixed-effects</a:t>
            </a:r>
            <a:r>
              <a:rPr lang="de-AT" dirty="0"/>
              <a:t> </a:t>
            </a:r>
            <a:r>
              <a:rPr lang="de-AT" dirty="0" err="1"/>
              <a:t>models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831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698976" cy="1972815"/>
          </a:xfrm>
        </p:spPr>
        <p:txBody>
          <a:bodyPr>
            <a:normAutofit/>
          </a:bodyPr>
          <a:lstStyle/>
          <a:p>
            <a:r>
              <a:rPr lang="en-GB" sz="2400" dirty="0"/>
              <a:t>M</a:t>
            </a:r>
            <a:r>
              <a:rPr lang="en-GB" sz="2400" dirty="0" smtClean="0"/>
              <a:t>easure </a:t>
            </a:r>
            <a:r>
              <a:rPr lang="en-GB" sz="2400" dirty="0"/>
              <a:t>growth rates of nestlings in different nests </a:t>
            </a:r>
            <a:endParaRPr lang="en-GB" sz="2400" dirty="0" smtClean="0"/>
          </a:p>
          <a:p>
            <a:r>
              <a:rPr lang="en-GB" sz="2400" dirty="0" smtClean="0"/>
              <a:t>Mass </a:t>
            </a:r>
            <a:r>
              <a:rPr lang="en-GB" sz="2400" dirty="0"/>
              <a:t>measurements of each nestling several </a:t>
            </a:r>
            <a:r>
              <a:rPr lang="en-GB" sz="2400" dirty="0" smtClean="0"/>
              <a:t>times during </a:t>
            </a:r>
            <a:r>
              <a:rPr lang="en-GB" sz="2400" dirty="0"/>
              <a:t>the nestling </a:t>
            </a:r>
            <a:r>
              <a:rPr lang="en-GB" sz="2400" dirty="0" smtClean="0"/>
              <a:t>phase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749" y="2186727"/>
            <a:ext cx="908103" cy="602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104964"/>
            <a:ext cx="908103" cy="602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112" y="712486"/>
            <a:ext cx="908103" cy="602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324" y="1299013"/>
            <a:ext cx="908103" cy="602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646" y="1696473"/>
            <a:ext cx="908103" cy="60237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EDDE273D-90E2-47F3-8613-1F70BBDC1086}"/>
              </a:ext>
            </a:extLst>
          </p:cNvPr>
          <p:cNvSpPr txBox="1">
            <a:spLocks/>
          </p:cNvSpPr>
          <p:nvPr/>
        </p:nvSpPr>
        <p:spPr bwMode="auto">
          <a:xfrm>
            <a:off x="457200" y="704850"/>
            <a:ext cx="8229600" cy="77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de-AT" dirty="0" err="1" smtClean="0"/>
              <a:t>Example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3558023"/>
            <a:ext cx="8435280" cy="312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GB" sz="2400" dirty="0"/>
              <a:t>Measurements from the same individual are likely to be more similar (grouped within nestlings - repeated measurements)</a:t>
            </a:r>
          </a:p>
          <a:p>
            <a:pPr marL="273050" indent="-27305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GB" sz="2400" dirty="0"/>
              <a:t>Individuals from the same nest are likely to be more similar (grouped within nests )</a:t>
            </a:r>
          </a:p>
          <a:p>
            <a:endParaRPr lang="en-GB" sz="2400" dirty="0" smtClean="0"/>
          </a:p>
          <a:p>
            <a:r>
              <a:rPr lang="en-GB" sz="2400" dirty="0"/>
              <a:t>If the grouping structure of the data is ignored </a:t>
            </a:r>
            <a:r>
              <a:rPr lang="en-GB" sz="2400" dirty="0" smtClean="0"/>
              <a:t>in the </a:t>
            </a:r>
            <a:r>
              <a:rPr lang="en-GB" sz="2400" dirty="0"/>
              <a:t>model, the residuals do not </a:t>
            </a:r>
            <a:r>
              <a:rPr lang="en-GB" sz="2400" dirty="0" smtClean="0"/>
              <a:t>fulfil </a:t>
            </a:r>
            <a:r>
              <a:rPr lang="en-GB" sz="2400" dirty="0"/>
              <a:t>the independence assumption</a:t>
            </a:r>
            <a:r>
              <a:rPr lang="en-GB" sz="2400" dirty="0" smtClean="0"/>
              <a:t>!!</a:t>
            </a:r>
            <a:endParaRPr lang="en-GB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334" y="2345038"/>
            <a:ext cx="908103" cy="6023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461" y="2743959"/>
            <a:ext cx="908103" cy="60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6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200" b="1" dirty="0"/>
              <a:t>Fixed effects </a:t>
            </a:r>
            <a:r>
              <a:rPr lang="en-GB" sz="2200" dirty="0" smtClean="0"/>
              <a:t>(as factors)</a:t>
            </a:r>
            <a:r>
              <a:rPr lang="en-GB" sz="2200" b="1" dirty="0" smtClean="0"/>
              <a:t> </a:t>
            </a:r>
            <a:r>
              <a:rPr lang="en-GB" sz="2200" dirty="0" smtClean="0"/>
              <a:t>have </a:t>
            </a:r>
            <a:r>
              <a:rPr lang="en-GB" sz="2200" dirty="0"/>
              <a:t>a finite (“fixed</a:t>
            </a:r>
            <a:r>
              <a:rPr lang="en-GB" sz="2200" dirty="0" smtClean="0"/>
              <a:t>”) often low number </a:t>
            </a:r>
            <a:r>
              <a:rPr lang="en-GB" sz="2200" dirty="0"/>
              <a:t>of </a:t>
            </a:r>
            <a:r>
              <a:rPr lang="en-GB" sz="2200" dirty="0" smtClean="0"/>
              <a:t>levels e.g. “sex</a:t>
            </a:r>
            <a:r>
              <a:rPr lang="en-GB" sz="2200" dirty="0"/>
              <a:t>” </a:t>
            </a:r>
            <a:endParaRPr lang="en-GB" sz="2000" dirty="0"/>
          </a:p>
          <a:p>
            <a:r>
              <a:rPr lang="en-GB" sz="2200" b="1" dirty="0" smtClean="0"/>
              <a:t>Random </a:t>
            </a:r>
            <a:r>
              <a:rPr lang="en-GB" sz="2200" b="1" dirty="0"/>
              <a:t>effects </a:t>
            </a:r>
            <a:r>
              <a:rPr lang="en-GB" sz="2200" dirty="0"/>
              <a:t>have a theoretically infinite number of levels of which we have measured a random sample. E.g. we can measure 5 or 10 or n nests</a:t>
            </a:r>
          </a:p>
          <a:p>
            <a:r>
              <a:rPr lang="en-GB" sz="2200" dirty="0" smtClean="0"/>
              <a:t>For </a:t>
            </a:r>
            <a:r>
              <a:rPr lang="en-GB" sz="2200" b="1" dirty="0"/>
              <a:t>fixed effects </a:t>
            </a:r>
            <a:r>
              <a:rPr lang="en-GB" sz="2200" dirty="0"/>
              <a:t>we are interested in the specific differences </a:t>
            </a:r>
            <a:r>
              <a:rPr lang="en-GB" sz="2200" dirty="0" smtClean="0"/>
              <a:t>between levels </a:t>
            </a:r>
            <a:r>
              <a:rPr lang="en-GB" sz="2200" dirty="0"/>
              <a:t>(e.g., between males and females) </a:t>
            </a:r>
            <a:endParaRPr lang="en-GB" sz="2200" dirty="0" smtClean="0"/>
          </a:p>
          <a:p>
            <a:r>
              <a:rPr lang="en-GB" sz="2200" dirty="0" smtClean="0"/>
              <a:t>For </a:t>
            </a:r>
            <a:r>
              <a:rPr lang="en-GB" sz="2200" b="1" dirty="0" smtClean="0"/>
              <a:t>random </a:t>
            </a:r>
            <a:r>
              <a:rPr lang="en-GB" sz="2200" b="1" dirty="0"/>
              <a:t>effects </a:t>
            </a:r>
            <a:r>
              <a:rPr lang="en-GB" sz="2200" dirty="0"/>
              <a:t>we </a:t>
            </a:r>
            <a:r>
              <a:rPr lang="en-GB" sz="2200" dirty="0" smtClean="0"/>
              <a:t>are only </a:t>
            </a:r>
            <a:r>
              <a:rPr lang="en-GB" sz="2200" dirty="0"/>
              <a:t>interested in the between-level </a:t>
            </a:r>
            <a:r>
              <a:rPr lang="en-GB" sz="2200" dirty="0" smtClean="0"/>
              <a:t>(= </a:t>
            </a:r>
            <a:r>
              <a:rPr lang="en-GB" sz="2200" dirty="0"/>
              <a:t>between-group, e.g., </a:t>
            </a:r>
            <a:r>
              <a:rPr lang="en-GB" sz="2200" dirty="0" smtClean="0"/>
              <a:t>between-nest) variance </a:t>
            </a:r>
            <a:r>
              <a:rPr lang="en-GB" sz="2200" dirty="0"/>
              <a:t>rather than in differences between specific levels (e.g., nest </a:t>
            </a:r>
            <a:r>
              <a:rPr lang="en-GB" sz="2200" dirty="0" smtClean="0"/>
              <a:t>A versus </a:t>
            </a:r>
            <a:r>
              <a:rPr lang="en-GB" sz="2200" dirty="0"/>
              <a:t>nest B)</a:t>
            </a:r>
            <a:r>
              <a:rPr lang="en-GB" sz="2400" dirty="0"/>
              <a:t/>
            </a:r>
            <a:br>
              <a:rPr lang="en-GB" sz="2400" dirty="0"/>
            </a:br>
            <a:endParaRPr lang="en-GB" sz="2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EDDE273D-90E2-47F3-8613-1F70BBDC1086}"/>
              </a:ext>
            </a:extLst>
          </p:cNvPr>
          <p:cNvSpPr txBox="1">
            <a:spLocks/>
          </p:cNvSpPr>
          <p:nvPr/>
        </p:nvSpPr>
        <p:spPr bwMode="auto">
          <a:xfrm>
            <a:off x="457200" y="704850"/>
            <a:ext cx="8229600" cy="77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de-AT" dirty="0"/>
              <a:t>Fixed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random</a:t>
            </a:r>
            <a:r>
              <a:rPr lang="de-AT" dirty="0"/>
              <a:t> </a:t>
            </a:r>
            <a:r>
              <a:rPr lang="de-AT" dirty="0" err="1"/>
              <a:t>effects</a:t>
            </a:r>
            <a:r>
              <a:rPr lang="de-AT" dirty="0"/>
              <a:t>?</a:t>
            </a:r>
            <a:endParaRPr lang="en-CA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11560" y="5877272"/>
            <a:ext cx="8229600" cy="73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GB" sz="2400" dirty="0" smtClean="0"/>
              <a:t>It depends sometimes on the aim of the study whether a factor should be treated as fixed or random.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5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EDDE273D-90E2-47F3-8613-1F70BBDC1086}"/>
              </a:ext>
            </a:extLst>
          </p:cNvPr>
          <p:cNvSpPr txBox="1">
            <a:spLocks/>
          </p:cNvSpPr>
          <p:nvPr/>
        </p:nvSpPr>
        <p:spPr bwMode="auto">
          <a:xfrm>
            <a:off x="457200" y="704850"/>
            <a:ext cx="8229600" cy="77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de-AT" dirty="0"/>
              <a:t>Fixed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random</a:t>
            </a:r>
            <a:r>
              <a:rPr lang="de-AT" dirty="0"/>
              <a:t> </a:t>
            </a:r>
            <a:r>
              <a:rPr lang="de-AT" dirty="0" err="1"/>
              <a:t>effects</a:t>
            </a:r>
            <a:r>
              <a:rPr lang="de-AT" dirty="0"/>
              <a:t>?</a:t>
            </a:r>
            <a:endParaRPr lang="en-CA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07886" y="1654314"/>
            <a:ext cx="8229600" cy="210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2800" b="1" dirty="0"/>
              <a:t>Fixed </a:t>
            </a:r>
            <a:r>
              <a:rPr lang="de-AT" sz="2800" b="1" dirty="0" err="1" smtClean="0"/>
              <a:t>factors</a:t>
            </a:r>
            <a:r>
              <a:rPr lang="de-AT" sz="2800" b="1" dirty="0" smtClean="0"/>
              <a:t> </a:t>
            </a:r>
          </a:p>
          <a:p>
            <a:r>
              <a:rPr lang="de-AT" dirty="0" smtClean="0"/>
              <a:t>Groups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predetermined</a:t>
            </a:r>
            <a:r>
              <a:rPr lang="de-AT" dirty="0"/>
              <a:t>,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direct</a:t>
            </a:r>
            <a:r>
              <a:rPr lang="de-AT" dirty="0"/>
              <a:t> </a:t>
            </a:r>
            <a:r>
              <a:rPr lang="de-AT" dirty="0" err="1"/>
              <a:t>interest</a:t>
            </a:r>
            <a:r>
              <a:rPr lang="de-AT" dirty="0"/>
              <a:t>, </a:t>
            </a:r>
            <a:r>
              <a:rPr lang="de-AT" dirty="0" err="1"/>
              <a:t>repeatable</a:t>
            </a:r>
            <a:endParaRPr lang="de-AT" dirty="0"/>
          </a:p>
          <a:p>
            <a:r>
              <a:rPr lang="de-AT" dirty="0"/>
              <a:t>e.g. </a:t>
            </a:r>
            <a:r>
              <a:rPr lang="de-AT" dirty="0" err="1"/>
              <a:t>treatment</a:t>
            </a:r>
            <a:r>
              <a:rPr lang="de-AT" dirty="0"/>
              <a:t>, </a:t>
            </a:r>
            <a:r>
              <a:rPr lang="de-AT" dirty="0" err="1" smtClean="0"/>
              <a:t>sex</a:t>
            </a:r>
            <a:r>
              <a:rPr lang="de-AT" dirty="0" smtClean="0"/>
              <a:t>, </a:t>
            </a:r>
            <a:r>
              <a:rPr lang="de-AT" dirty="0" err="1"/>
              <a:t>age</a:t>
            </a:r>
            <a:r>
              <a:rPr lang="de-AT" dirty="0"/>
              <a:t> </a:t>
            </a:r>
            <a:r>
              <a:rPr lang="de-AT" dirty="0" err="1"/>
              <a:t>class</a:t>
            </a:r>
            <a:r>
              <a:rPr lang="de-AT" dirty="0"/>
              <a:t>, </a:t>
            </a:r>
            <a:r>
              <a:rPr lang="de-AT" dirty="0" err="1" smtClean="0"/>
              <a:t>season</a:t>
            </a:r>
            <a:r>
              <a:rPr lang="de-AT" dirty="0" smtClean="0"/>
              <a:t>, </a:t>
            </a:r>
            <a:r>
              <a:rPr lang="de-AT" dirty="0" err="1" smtClean="0"/>
              <a:t>habitat</a:t>
            </a:r>
            <a:endParaRPr lang="de-AT" dirty="0" smtClean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de-AT" dirty="0" err="1"/>
              <a:t>Conclusions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differences</a:t>
            </a:r>
            <a:r>
              <a:rPr lang="de-AT" dirty="0"/>
              <a:t> </a:t>
            </a:r>
            <a:r>
              <a:rPr lang="de-AT" dirty="0" err="1"/>
              <a:t>among</a:t>
            </a:r>
            <a:r>
              <a:rPr lang="de-AT" dirty="0"/>
              <a:t> </a:t>
            </a:r>
            <a:r>
              <a:rPr lang="de-AT" dirty="0" err="1"/>
              <a:t>groups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only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applied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groups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study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cannot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generalized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other</a:t>
            </a:r>
            <a:r>
              <a:rPr lang="de-AT" dirty="0"/>
              <a:t> </a:t>
            </a:r>
            <a:r>
              <a:rPr lang="de-AT" dirty="0" err="1"/>
              <a:t>treatments</a:t>
            </a:r>
            <a:r>
              <a:rPr lang="de-AT" dirty="0"/>
              <a:t>, </a:t>
            </a:r>
            <a:r>
              <a:rPr lang="de-AT" dirty="0" err="1"/>
              <a:t>habitats</a:t>
            </a:r>
            <a:r>
              <a:rPr lang="de-AT" dirty="0"/>
              <a:t>… </a:t>
            </a: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95536" y="3933056"/>
            <a:ext cx="8229600" cy="2534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b="1" dirty="0" smtClean="0"/>
              <a:t>Random </a:t>
            </a:r>
            <a:r>
              <a:rPr lang="de-AT" b="1" dirty="0" err="1" smtClean="0"/>
              <a:t>factors</a:t>
            </a:r>
            <a:endParaRPr lang="de-AT" b="1" dirty="0"/>
          </a:p>
          <a:p>
            <a:r>
              <a:rPr lang="de-AT" sz="2400" dirty="0"/>
              <a:t>Groups </a:t>
            </a:r>
            <a:r>
              <a:rPr lang="de-AT" sz="2400" dirty="0" err="1"/>
              <a:t>are</a:t>
            </a:r>
            <a:r>
              <a:rPr lang="de-AT" sz="2400" dirty="0"/>
              <a:t> </a:t>
            </a:r>
            <a:r>
              <a:rPr lang="de-AT" sz="2400" dirty="0" smtClean="0"/>
              <a:t>a </a:t>
            </a:r>
            <a:r>
              <a:rPr lang="de-AT" sz="2400" dirty="0" err="1" smtClean="0"/>
              <a:t>random</a:t>
            </a:r>
            <a:r>
              <a:rPr lang="de-AT" sz="2400" dirty="0" smtClean="0"/>
              <a:t> sample </a:t>
            </a:r>
            <a:r>
              <a:rPr lang="de-AT" sz="2400" dirty="0" err="1" smtClean="0"/>
              <a:t>from</a:t>
            </a:r>
            <a:r>
              <a:rPr lang="de-AT" sz="2400" dirty="0" smtClean="0"/>
              <a:t> a </a:t>
            </a:r>
            <a:r>
              <a:rPr lang="de-AT" sz="2400" dirty="0" err="1" smtClean="0"/>
              <a:t>population</a:t>
            </a:r>
            <a:r>
              <a:rPr lang="de-AT" sz="2400" dirty="0" smtClean="0"/>
              <a:t> </a:t>
            </a:r>
            <a:r>
              <a:rPr lang="de-AT" sz="2400" dirty="0" err="1" smtClean="0"/>
              <a:t>of</a:t>
            </a:r>
            <a:r>
              <a:rPr lang="de-AT" sz="2400" dirty="0" smtClean="0"/>
              <a:t> </a:t>
            </a:r>
            <a:r>
              <a:rPr lang="de-AT" sz="2400" dirty="0" err="1" smtClean="0"/>
              <a:t>groups</a:t>
            </a:r>
            <a:endParaRPr lang="de-AT" sz="2400" dirty="0"/>
          </a:p>
          <a:p>
            <a:r>
              <a:rPr lang="de-AT" sz="2400" dirty="0"/>
              <a:t>e.g. </a:t>
            </a:r>
            <a:r>
              <a:rPr lang="de-AT" sz="2400" dirty="0" smtClean="0"/>
              <a:t>individual, </a:t>
            </a:r>
            <a:r>
              <a:rPr lang="de-AT" sz="2400" dirty="0" err="1" smtClean="0"/>
              <a:t>nest</a:t>
            </a:r>
            <a:r>
              <a:rPr lang="de-AT" sz="2400" dirty="0" smtClean="0"/>
              <a:t>, </a:t>
            </a:r>
            <a:r>
              <a:rPr lang="de-AT" sz="2400" dirty="0" err="1" smtClean="0"/>
              <a:t>field</a:t>
            </a:r>
            <a:r>
              <a:rPr lang="de-AT" sz="2400" dirty="0" smtClean="0"/>
              <a:t>, </a:t>
            </a:r>
            <a:r>
              <a:rPr lang="de-AT" sz="2400" dirty="0" err="1" smtClean="0"/>
              <a:t>school</a:t>
            </a:r>
            <a:r>
              <a:rPr lang="de-AT" sz="2400" dirty="0" smtClean="0"/>
              <a:t>, </a:t>
            </a:r>
            <a:r>
              <a:rPr lang="de-AT" sz="2400" dirty="0" err="1" smtClean="0"/>
              <a:t>study</a:t>
            </a:r>
            <a:r>
              <a:rPr lang="de-AT" sz="2400" dirty="0" smtClean="0"/>
              <a:t> </a:t>
            </a:r>
            <a:r>
              <a:rPr lang="de-AT" sz="2400" dirty="0" err="1" smtClean="0"/>
              <a:t>plot</a:t>
            </a:r>
            <a:endParaRPr lang="de-AT" sz="24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de-AT" sz="2400" dirty="0" err="1" smtClean="0"/>
              <a:t>Conclusions</a:t>
            </a:r>
            <a:r>
              <a:rPr lang="de-AT" sz="2400" dirty="0" smtClean="0"/>
              <a:t> </a:t>
            </a:r>
            <a:r>
              <a:rPr lang="de-AT" sz="2400" dirty="0" err="1" smtClean="0"/>
              <a:t>about</a:t>
            </a:r>
            <a:r>
              <a:rPr lang="de-AT" sz="2400" dirty="0" smtClean="0"/>
              <a:t> </a:t>
            </a:r>
            <a:r>
              <a:rPr lang="de-AT" sz="2400" dirty="0" err="1" smtClean="0"/>
              <a:t>differences</a:t>
            </a:r>
            <a:r>
              <a:rPr lang="de-AT" sz="2400" dirty="0" smtClean="0"/>
              <a:t> </a:t>
            </a:r>
            <a:r>
              <a:rPr lang="de-AT" sz="2400" dirty="0" err="1" smtClean="0"/>
              <a:t>among</a:t>
            </a:r>
            <a:r>
              <a:rPr lang="de-AT" sz="2400" dirty="0" smtClean="0"/>
              <a:t> </a:t>
            </a:r>
            <a:r>
              <a:rPr lang="de-AT" sz="2400" dirty="0" err="1" smtClean="0"/>
              <a:t>groups</a:t>
            </a:r>
            <a:r>
              <a:rPr lang="de-AT" sz="2400" dirty="0" smtClean="0"/>
              <a:t> </a:t>
            </a:r>
            <a:r>
              <a:rPr lang="de-AT" sz="2400" b="1" dirty="0" err="1" smtClean="0"/>
              <a:t>can</a:t>
            </a:r>
            <a:r>
              <a:rPr lang="de-AT" sz="2400" dirty="0" smtClean="0"/>
              <a:t> </a:t>
            </a:r>
            <a:r>
              <a:rPr lang="de-AT" sz="2400" dirty="0" err="1" smtClean="0"/>
              <a:t>be</a:t>
            </a:r>
            <a:r>
              <a:rPr lang="de-AT" sz="2400" dirty="0" smtClean="0"/>
              <a:t> </a:t>
            </a:r>
            <a:r>
              <a:rPr lang="de-AT" sz="2400" dirty="0" err="1" smtClean="0"/>
              <a:t>generalized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whole</a:t>
            </a:r>
            <a:r>
              <a:rPr lang="de-AT" sz="2400" dirty="0" smtClean="0"/>
              <a:t> </a:t>
            </a:r>
            <a:r>
              <a:rPr lang="de-AT" sz="2400" dirty="0" err="1" smtClean="0"/>
              <a:t>population</a:t>
            </a:r>
            <a:r>
              <a:rPr lang="de-AT" sz="2400" dirty="0" smtClean="0"/>
              <a:t>.</a:t>
            </a:r>
          </a:p>
          <a:p>
            <a:pPr marL="0" indent="0">
              <a:buNone/>
            </a:pPr>
            <a:r>
              <a:rPr lang="de-AT" sz="2400" dirty="0" smtClean="0"/>
              <a:t>The </a:t>
            </a:r>
            <a:r>
              <a:rPr lang="de-AT" sz="2400" dirty="0" err="1" smtClean="0"/>
              <a:t>variance</a:t>
            </a:r>
            <a:r>
              <a:rPr lang="de-AT" sz="2400" dirty="0" smtClean="0"/>
              <a:t> </a:t>
            </a:r>
            <a:r>
              <a:rPr lang="de-AT" sz="2400" dirty="0" err="1" smtClean="0"/>
              <a:t>between</a:t>
            </a:r>
            <a:r>
              <a:rPr lang="de-AT" sz="2400" dirty="0" smtClean="0"/>
              <a:t> </a:t>
            </a:r>
            <a:r>
              <a:rPr lang="de-AT" sz="2400" dirty="0" err="1" smtClean="0"/>
              <a:t>groups</a:t>
            </a:r>
            <a:r>
              <a:rPr lang="de-AT" sz="2400" dirty="0" smtClean="0"/>
              <a:t> </a:t>
            </a:r>
            <a:r>
              <a:rPr lang="de-AT" sz="2400" dirty="0" err="1" smtClean="0"/>
              <a:t>is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main</a:t>
            </a:r>
            <a:r>
              <a:rPr lang="de-AT" sz="2400" dirty="0" smtClean="0"/>
              <a:t> </a:t>
            </a:r>
            <a:r>
              <a:rPr lang="de-AT" sz="2400" dirty="0" err="1" smtClean="0"/>
              <a:t>interest</a:t>
            </a:r>
            <a:r>
              <a:rPr lang="de-AT" sz="2400" dirty="0" smtClean="0"/>
              <a:t> not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specific</a:t>
            </a:r>
            <a:r>
              <a:rPr lang="de-AT" sz="2400" dirty="0" smtClean="0"/>
              <a:t> </a:t>
            </a:r>
            <a:r>
              <a:rPr lang="de-AT" sz="2400" dirty="0" err="1" smtClean="0"/>
              <a:t>group</a:t>
            </a:r>
            <a:r>
              <a:rPr lang="de-AT" sz="2400" dirty="0" smtClean="0"/>
              <a:t> </a:t>
            </a:r>
            <a:r>
              <a:rPr lang="de-AT" sz="2400" dirty="0" err="1" smtClean="0"/>
              <a:t>means</a:t>
            </a:r>
            <a:r>
              <a:rPr lang="de-AT" sz="2400" dirty="0" smtClean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83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671465"/>
          </a:xfrm>
        </p:spPr>
        <p:txBody>
          <a:bodyPr/>
          <a:lstStyle/>
          <a:p>
            <a:pPr marL="0" indent="0">
              <a:buNone/>
            </a:pPr>
            <a:r>
              <a:rPr lang="de-AT" sz="2400" dirty="0" smtClean="0"/>
              <a:t>1. </a:t>
            </a:r>
            <a:r>
              <a:rPr lang="de-AT" sz="2400" dirty="0" err="1" smtClean="0"/>
              <a:t>Grouping</a:t>
            </a:r>
            <a:r>
              <a:rPr lang="de-AT" sz="2400" dirty="0" smtClean="0"/>
              <a:t> </a:t>
            </a:r>
            <a:r>
              <a:rPr lang="de-AT" sz="2400" dirty="0" err="1" smtClean="0"/>
              <a:t>is</a:t>
            </a:r>
            <a:r>
              <a:rPr lang="de-AT" sz="2400" dirty="0" smtClean="0"/>
              <a:t> </a:t>
            </a:r>
            <a:r>
              <a:rPr lang="de-AT" sz="2400" dirty="0" err="1" smtClean="0"/>
              <a:t>ignored</a:t>
            </a:r>
            <a:r>
              <a:rPr lang="de-AT" sz="2400" dirty="0" smtClean="0"/>
              <a:t> – </a:t>
            </a:r>
            <a:r>
              <a:rPr lang="de-AT" sz="2400" b="1" dirty="0" err="1" smtClean="0"/>
              <a:t>complete</a:t>
            </a:r>
            <a:r>
              <a:rPr lang="de-AT" sz="2400" b="1" dirty="0" smtClean="0"/>
              <a:t> </a:t>
            </a:r>
            <a:r>
              <a:rPr lang="de-AT" sz="2400" b="1" dirty="0" err="1" smtClean="0"/>
              <a:t>pooling</a:t>
            </a:r>
            <a:endParaRPr lang="de-AT" sz="2400" b="1" dirty="0" smtClean="0"/>
          </a:p>
          <a:p>
            <a:pPr marL="0" indent="0">
              <a:buNone/>
            </a:pPr>
            <a:r>
              <a:rPr lang="de-AT" sz="2400" dirty="0" smtClean="0"/>
              <a:t>-&gt; </a:t>
            </a:r>
            <a:r>
              <a:rPr lang="de-AT" sz="2400" dirty="0" err="1" smtClean="0"/>
              <a:t>Pseudpreplication</a:t>
            </a:r>
            <a:r>
              <a:rPr lang="de-AT" sz="2400" dirty="0"/>
              <a:t>!</a:t>
            </a:r>
            <a:r>
              <a:rPr lang="de-AT" sz="2400" dirty="0" smtClean="0"/>
              <a:t> </a:t>
            </a:r>
            <a:br>
              <a:rPr lang="de-AT" sz="2400" dirty="0" smtClean="0"/>
            </a:br>
            <a:r>
              <a:rPr lang="de-AT" sz="2400" dirty="0" err="1" smtClean="0"/>
              <a:t>we</a:t>
            </a:r>
            <a:r>
              <a:rPr lang="de-AT" sz="2400" dirty="0" smtClean="0"/>
              <a:t> </a:t>
            </a:r>
            <a:r>
              <a:rPr lang="de-AT" sz="2400" dirty="0" err="1" smtClean="0"/>
              <a:t>are</a:t>
            </a:r>
            <a:r>
              <a:rPr lang="de-AT" sz="2400" dirty="0" smtClean="0"/>
              <a:t> </a:t>
            </a:r>
            <a:r>
              <a:rPr lang="en-GB" sz="2400" dirty="0" smtClean="0"/>
              <a:t>too </a:t>
            </a:r>
            <a:r>
              <a:rPr lang="en-GB" sz="2400" dirty="0"/>
              <a:t>confident in the result because we assume that all observations are independent when they are not. 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EDDE273D-90E2-47F3-8613-1F70BBDC1086}"/>
              </a:ext>
            </a:extLst>
          </p:cNvPr>
          <p:cNvSpPr txBox="1">
            <a:spLocks/>
          </p:cNvSpPr>
          <p:nvPr/>
        </p:nvSpPr>
        <p:spPr bwMode="auto">
          <a:xfrm>
            <a:off x="457200" y="704850"/>
            <a:ext cx="8229600" cy="77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 fontScale="75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de-AT" dirty="0" smtClean="0"/>
              <a:t>3 </a:t>
            </a:r>
            <a:r>
              <a:rPr lang="de-AT" dirty="0" err="1" smtClean="0"/>
              <a:t>ways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obtain</a:t>
            </a:r>
            <a:r>
              <a:rPr lang="de-AT" dirty="0" smtClean="0"/>
              <a:t> </a:t>
            </a:r>
            <a:r>
              <a:rPr lang="de-AT" dirty="0" err="1" smtClean="0"/>
              <a:t>means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grouped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556792"/>
            <a:ext cx="6336704" cy="272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8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30" y="4437112"/>
            <a:ext cx="8229600" cy="1671465"/>
          </a:xfrm>
        </p:spPr>
        <p:txBody>
          <a:bodyPr/>
          <a:lstStyle/>
          <a:p>
            <a:pPr marL="0" indent="0">
              <a:buNone/>
            </a:pPr>
            <a:r>
              <a:rPr lang="de-AT" sz="2400" dirty="0" smtClean="0"/>
              <a:t>2. Group </a:t>
            </a:r>
            <a:r>
              <a:rPr lang="de-AT" sz="2400" dirty="0" err="1" smtClean="0"/>
              <a:t>means</a:t>
            </a:r>
            <a:r>
              <a:rPr lang="de-AT" sz="2400" dirty="0" smtClean="0"/>
              <a:t> </a:t>
            </a:r>
            <a:r>
              <a:rPr lang="de-AT" sz="2400" dirty="0" err="1" smtClean="0"/>
              <a:t>are</a:t>
            </a:r>
            <a:r>
              <a:rPr lang="de-AT" sz="2400" dirty="0" smtClean="0"/>
              <a:t> </a:t>
            </a:r>
            <a:r>
              <a:rPr lang="de-AT" sz="2400" dirty="0" err="1" smtClean="0"/>
              <a:t>estimated</a:t>
            </a:r>
            <a:r>
              <a:rPr lang="de-AT" sz="2400" dirty="0" smtClean="0"/>
              <a:t> </a:t>
            </a:r>
            <a:r>
              <a:rPr lang="de-AT" sz="2400" dirty="0" err="1" smtClean="0"/>
              <a:t>separately</a:t>
            </a:r>
            <a:r>
              <a:rPr lang="de-AT" sz="2400" dirty="0" smtClean="0"/>
              <a:t> - </a:t>
            </a:r>
            <a:r>
              <a:rPr lang="de-AT" sz="2400" b="1" dirty="0" err="1" smtClean="0"/>
              <a:t>no</a:t>
            </a:r>
            <a:r>
              <a:rPr lang="de-AT" sz="2400" b="1" dirty="0" smtClean="0"/>
              <a:t> </a:t>
            </a:r>
            <a:r>
              <a:rPr lang="de-AT" sz="2400" b="1" dirty="0" err="1" smtClean="0"/>
              <a:t>pooling</a:t>
            </a:r>
            <a:r>
              <a:rPr lang="de-AT" b="1" dirty="0" smtClean="0"/>
              <a:t/>
            </a:r>
            <a:br>
              <a:rPr lang="de-AT" b="1" dirty="0" smtClean="0"/>
            </a:br>
            <a:r>
              <a:rPr lang="de-AT" sz="2000" b="1" dirty="0" smtClean="0"/>
              <a:t>(</a:t>
            </a:r>
            <a:r>
              <a:rPr lang="en-GB" sz="2000" dirty="0" smtClean="0"/>
              <a:t>data </a:t>
            </a:r>
            <a:r>
              <a:rPr lang="en-GB" sz="2000" dirty="0"/>
              <a:t>from all other groups are ignored when estimating a group </a:t>
            </a:r>
            <a:r>
              <a:rPr lang="en-GB" sz="2000" dirty="0" smtClean="0"/>
              <a:t>mean - </a:t>
            </a:r>
            <a:r>
              <a:rPr lang="en-GB" sz="2000" dirty="0"/>
              <a:t>equivalent to treating the factor </a:t>
            </a:r>
            <a:r>
              <a:rPr lang="en-GB" sz="2000" dirty="0" smtClean="0"/>
              <a:t>as fixed)</a:t>
            </a:r>
            <a:r>
              <a:rPr lang="en-GB" dirty="0"/>
              <a:t/>
            </a:r>
            <a:br>
              <a:rPr lang="en-GB" dirty="0"/>
            </a:br>
            <a:r>
              <a:rPr lang="de-AT" sz="2400" dirty="0" smtClean="0"/>
              <a:t>-&gt;  </a:t>
            </a:r>
            <a:r>
              <a:rPr lang="en-GB" sz="2400" dirty="0"/>
              <a:t>danger of overestimation of the </a:t>
            </a:r>
            <a:r>
              <a:rPr lang="en-GB" sz="2400" i="1" dirty="0"/>
              <a:t>between-group variance </a:t>
            </a:r>
            <a:r>
              <a:rPr lang="en-GB" sz="2400" dirty="0" smtClean="0"/>
              <a:t>because the </a:t>
            </a:r>
            <a:r>
              <a:rPr lang="en-GB" sz="2400" dirty="0"/>
              <a:t>group means are estimated independently of each other </a:t>
            </a:r>
            <a:br>
              <a:rPr lang="en-GB" sz="2400" dirty="0"/>
            </a:b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EDDE273D-90E2-47F3-8613-1F70BBDC1086}"/>
              </a:ext>
            </a:extLst>
          </p:cNvPr>
          <p:cNvSpPr txBox="1">
            <a:spLocks/>
          </p:cNvSpPr>
          <p:nvPr/>
        </p:nvSpPr>
        <p:spPr bwMode="auto">
          <a:xfrm>
            <a:off x="457200" y="704850"/>
            <a:ext cx="8229600" cy="77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  <a:normAutofit fontScale="75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de-AT" dirty="0" smtClean="0"/>
              <a:t>3 </a:t>
            </a:r>
            <a:r>
              <a:rPr lang="de-AT" dirty="0" err="1" smtClean="0"/>
              <a:t>ways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obtain</a:t>
            </a:r>
            <a:r>
              <a:rPr lang="de-AT" dirty="0" smtClean="0"/>
              <a:t> </a:t>
            </a:r>
            <a:r>
              <a:rPr lang="de-AT" dirty="0" err="1" smtClean="0"/>
              <a:t>means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grouped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556792"/>
            <a:ext cx="6336704" cy="272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8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stes_blau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stes_blau" id="{C193627D-0504-4666-821A-3C69C205BF9F}" vid="{DBC307F7-D1CE-4720-A5EB-756015989797}"/>
    </a:ext>
  </a:extLst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bestes_blau</Template>
  <TotalTime>2961</TotalTime>
  <Words>897</Words>
  <Application>Microsoft Office PowerPoint</Application>
  <PresentationFormat>On-screen Show (4:3)</PresentationFormat>
  <Paragraphs>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Constantia</vt:lpstr>
      <vt:lpstr>Wingdings 2</vt:lpstr>
      <vt:lpstr>bestes_blau</vt:lpstr>
      <vt:lpstr>Topic 7: Linear mixed-effects models (random effects)</vt:lpstr>
      <vt:lpstr>Recap: (simple) normal linear regression</vt:lpstr>
      <vt:lpstr>„The core of modern applied statistics“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Linear Models</dc:title>
  <dc:creator>richard</dc:creator>
  <cp:lastModifiedBy>Matthias</cp:lastModifiedBy>
  <cp:revision>361</cp:revision>
  <dcterms:created xsi:type="dcterms:W3CDTF">2013-02-19T15:39:25Z</dcterms:created>
  <dcterms:modified xsi:type="dcterms:W3CDTF">2018-02-23T07:10:54Z</dcterms:modified>
</cp:coreProperties>
</file>