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4" r:id="rId3"/>
    <p:sldId id="258" r:id="rId4"/>
    <p:sldId id="260" r:id="rId5"/>
    <p:sldId id="262" r:id="rId6"/>
    <p:sldId id="263" r:id="rId7"/>
    <p:sldId id="266" r:id="rId8"/>
    <p:sldId id="265" r:id="rId9"/>
    <p:sldId id="273" r:id="rId10"/>
    <p:sldId id="274" r:id="rId11"/>
    <p:sldId id="268" r:id="rId12"/>
    <p:sldId id="267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2018-02-23</a:t>
            </a:fld>
            <a:endParaRPr lang="en-CA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582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2018-02-23</a:t>
            </a:fld>
            <a:endParaRPr lang="en-CA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3632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2018-02-23</a:t>
            </a:fld>
            <a:endParaRPr lang="en-CA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6976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2018-02-23</a:t>
            </a:fld>
            <a:endParaRPr lang="en-CA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1709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2018-02-23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13458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2018-02-23</a:t>
            </a:fld>
            <a:endParaRPr lang="en-CA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597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2018-02-23</a:t>
            </a:fld>
            <a:endParaRPr lang="en-CA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9532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2018-02-23</a:t>
            </a:fld>
            <a:endParaRPr lang="en-CA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1331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2018-02-23</a:t>
            </a:fld>
            <a:endParaRPr lang="en-CA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5142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2018-02-23</a:t>
            </a:fld>
            <a:endParaRPr lang="en-CA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7382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2018-02-23</a:t>
            </a:fld>
            <a:endParaRPr lang="en-CA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2399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fld id="{F3A5C36C-4AD1-4368-83A4-9559EE6EF9BD}" type="datetimeFigureOut">
              <a:rPr lang="en-CA" smtClean="0"/>
              <a:t>2018-02-23</a:t>
            </a:fld>
            <a:endParaRPr lang="en-C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45C75"/>
                </a:solidFill>
              </a:defRPr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541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Topic 8: Generalized Linear Models</a:t>
            </a:r>
          </a:p>
        </p:txBody>
      </p:sp>
    </p:spTree>
    <p:extLst>
      <p:ext uri="{BB962C8B-B14F-4D97-AF65-F5344CB8AC3E}">
        <p14:creationId xmlns:p14="http://schemas.microsoft.com/office/powerpoint/2010/main" val="2537384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Goodness of Fit (additions)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Number of Concordant/Discordant/Ties.  </a:t>
            </a:r>
            <a:br>
              <a:rPr lang="en-US" dirty="0"/>
            </a:br>
            <a:endParaRPr lang="en-US" dirty="0"/>
          </a:p>
          <a:p>
            <a:r>
              <a:rPr lang="en-US" dirty="0"/>
              <a:t>Classification Table:  shows the results for different probability “cutoff” values.</a:t>
            </a:r>
            <a:endParaRPr lang="en-CA" dirty="0"/>
          </a:p>
          <a:p>
            <a:pPr lvl="0"/>
            <a:endParaRPr lang="en-US" dirty="0"/>
          </a:p>
          <a:p>
            <a:pPr lvl="0"/>
            <a:r>
              <a:rPr lang="en-CA" dirty="0"/>
              <a:t>Receiver Operating Characteristic Curves (ROC) ; Area Under the Curve (AUC)</a:t>
            </a:r>
          </a:p>
        </p:txBody>
      </p:sp>
    </p:spTree>
    <p:extLst>
      <p:ext uri="{BB962C8B-B14F-4D97-AF65-F5344CB8AC3E}">
        <p14:creationId xmlns:p14="http://schemas.microsoft.com/office/powerpoint/2010/main" val="1688370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4953000" cy="1143000"/>
          </a:xfrm>
        </p:spPr>
        <p:txBody>
          <a:bodyPr>
            <a:noAutofit/>
          </a:bodyPr>
          <a:lstStyle/>
          <a:p>
            <a:pPr algn="l"/>
            <a:r>
              <a:rPr lang="en-CA" sz="3600" b="1" dirty="0"/>
              <a:t>Predictive Habitat Map Example</a:t>
            </a:r>
            <a:endParaRPr lang="de-DE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CA" sz="2400" b="1" dirty="0">
                <a:solidFill>
                  <a:srgbClr val="FF0000"/>
                </a:solidFill>
              </a:rPr>
              <a:t>Coastal Douglas Fir Zone:</a:t>
            </a:r>
            <a:br>
              <a:rPr lang="en-CA" sz="2400" b="1" dirty="0">
                <a:solidFill>
                  <a:srgbClr val="FF0000"/>
                </a:solidFill>
              </a:rPr>
            </a:br>
            <a:r>
              <a:rPr lang="en-CA" sz="2400" b="1" dirty="0">
                <a:solidFill>
                  <a:srgbClr val="FF0000"/>
                </a:solidFill>
              </a:rPr>
              <a:t>Most Imperilled Ecosystem </a:t>
            </a:r>
            <a:br>
              <a:rPr lang="en-CA" sz="2400" b="1" dirty="0">
                <a:solidFill>
                  <a:srgbClr val="FF0000"/>
                </a:solidFill>
              </a:rPr>
            </a:br>
            <a:r>
              <a:rPr lang="en-CA" sz="2400" b="1" dirty="0">
                <a:solidFill>
                  <a:srgbClr val="FF0000"/>
                </a:solidFill>
              </a:rPr>
              <a:t>in BC</a:t>
            </a:r>
          </a:p>
          <a:p>
            <a:r>
              <a:rPr lang="en-CA" sz="2400" dirty="0"/>
              <a:t>&gt;60% Converted to Human Use</a:t>
            </a:r>
          </a:p>
          <a:p>
            <a:r>
              <a:rPr lang="en-CA" sz="2400" dirty="0"/>
              <a:t>~84% Private Land</a:t>
            </a:r>
          </a:p>
          <a:p>
            <a:r>
              <a:rPr lang="en-CA" sz="2400" dirty="0"/>
              <a:t>&lt;1% Old-Growth Forest</a:t>
            </a:r>
          </a:p>
          <a:p>
            <a:r>
              <a:rPr lang="en-US" sz="2400" dirty="0">
                <a:cs typeface="Times New Roman" pitchFamily="18" charset="0"/>
              </a:rPr>
              <a:t>115 ‘Species At Risk’</a:t>
            </a:r>
          </a:p>
          <a:p>
            <a:r>
              <a:rPr lang="en-CA" sz="2400" dirty="0"/>
              <a:t>Study area: ~2120 km</a:t>
            </a:r>
            <a:r>
              <a:rPr lang="en-CA" sz="2400" baseline="30000" dirty="0"/>
              <a:t>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542602"/>
            <a:ext cx="434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Austin et al. (2008); Madrone Env. Services (2008)</a:t>
            </a:r>
          </a:p>
        </p:txBody>
      </p:sp>
      <p:pic>
        <p:nvPicPr>
          <p:cNvPr id="7" name="Picture 2" descr="D:\Work\Committee\Proposal\GIS\Fig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1447800"/>
            <a:ext cx="4003963" cy="5181600"/>
          </a:xfrm>
          <a:prstGeom prst="rect">
            <a:avLst/>
          </a:prstGeom>
          <a:noFill/>
        </p:spPr>
      </p:pic>
      <p:pic>
        <p:nvPicPr>
          <p:cNvPr id="8" name="Picture 7" descr="U:\Workshops\2011_CDF_Workshop_Nanaimo\pics\old_fo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95950" y="228600"/>
            <a:ext cx="3371850" cy="13651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9" name="Picture 17" descr="P102078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4600" y="5029200"/>
            <a:ext cx="2033095" cy="1524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85643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491" y="1847850"/>
            <a:ext cx="8229600" cy="4525963"/>
          </a:xfrm>
        </p:spPr>
        <p:txBody>
          <a:bodyPr/>
          <a:lstStyle/>
          <a:p>
            <a:r>
              <a:rPr lang="en-US" dirty="0"/>
              <a:t>presence/absence data</a:t>
            </a:r>
          </a:p>
          <a:p>
            <a:r>
              <a:rPr lang="en-US" dirty="0"/>
              <a:t>~460 plots</a:t>
            </a:r>
          </a:p>
          <a:p>
            <a:r>
              <a:rPr lang="en-US" dirty="0"/>
              <a:t>Brown Creeper as an </a:t>
            </a:r>
            <a:br>
              <a:rPr lang="en-US" dirty="0"/>
            </a:br>
            <a:r>
              <a:rPr lang="en-US" dirty="0"/>
              <a:t>example</a:t>
            </a:r>
          </a:p>
          <a:p>
            <a:endParaRPr lang="en-US" dirty="0"/>
          </a:p>
        </p:txBody>
      </p:sp>
      <p:pic>
        <p:nvPicPr>
          <p:cNvPr id="6" name="Picture 5" descr="Sample ma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69872" y="1219200"/>
            <a:ext cx="4121728" cy="5334000"/>
          </a:xfrm>
          <a:prstGeom prst="rect">
            <a:avLst/>
          </a:prstGeom>
        </p:spPr>
      </p:pic>
      <p:pic>
        <p:nvPicPr>
          <p:cNvPr id="7" name="Picture 6" descr="brown_creeper_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66782" y="3749825"/>
            <a:ext cx="1911393" cy="28033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58838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b="1" dirty="0"/>
              <a:t>Model covariates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Coarse (1km) and fine scale (100m)</a:t>
            </a:r>
            <a:r>
              <a:rPr lang="de-AT" baseline="30000" dirty="0"/>
              <a:t>1</a:t>
            </a:r>
          </a:p>
          <a:p>
            <a:r>
              <a:rPr lang="de-AT" dirty="0"/>
              <a:t>25 landscape covariates </a:t>
            </a:r>
          </a:p>
          <a:p>
            <a:pPr lvl="1"/>
            <a:r>
              <a:rPr lang="de-AT" dirty="0"/>
              <a:t>e.g. road length; urban; rural; young and older forest; nearest water</a:t>
            </a:r>
          </a:p>
          <a:p>
            <a:r>
              <a:rPr lang="de-AT" dirty="0"/>
              <a:t>Using: Hawth‘s Tools, ArcGIS, Geospatial Modelling Environment, 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1329" y="6414247"/>
            <a:ext cx="39365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aseline="30000" dirty="0"/>
              <a:t>1</a:t>
            </a:r>
            <a:r>
              <a:rPr lang="en-CA" sz="1600" dirty="0"/>
              <a:t>Guisan and </a:t>
            </a:r>
            <a:r>
              <a:rPr lang="en-CA" sz="1600" dirty="0" err="1"/>
              <a:t>Thuiller</a:t>
            </a:r>
            <a:r>
              <a:rPr lang="en-CA" sz="1600" dirty="0"/>
              <a:t>, 2005; Jewell et al., 2007</a:t>
            </a:r>
            <a:endParaRPr lang="en-US" sz="1600" dirty="0"/>
          </a:p>
          <a:p>
            <a:endParaRPr lang="en-US" sz="1600" dirty="0"/>
          </a:p>
        </p:txBody>
      </p:sp>
      <p:grpSp>
        <p:nvGrpSpPr>
          <p:cNvPr id="5" name="Group 14"/>
          <p:cNvGrpSpPr/>
          <p:nvPr/>
        </p:nvGrpSpPr>
        <p:grpSpPr>
          <a:xfrm>
            <a:off x="6934200" y="152399"/>
            <a:ext cx="2057400" cy="2856293"/>
            <a:chOff x="6400800" y="152399"/>
            <a:chExt cx="2286000" cy="3245294"/>
          </a:xfrm>
        </p:grpSpPr>
        <p:pic>
          <p:nvPicPr>
            <p:cNvPr id="6" name="Picture 5" descr="Roads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00800" y="152399"/>
              <a:ext cx="2286000" cy="2958353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7315200" y="3048000"/>
              <a:ext cx="205257" cy="349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dirty="0"/>
            </a:p>
          </p:txBody>
        </p:sp>
      </p:grpSp>
      <p:pic>
        <p:nvPicPr>
          <p:cNvPr id="9" name="Picture 8" descr="EOS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0903" y="4343400"/>
            <a:ext cx="3147387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511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7" descr="Ind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525" y="-27384"/>
            <a:ext cx="8015288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3" name="Picture 3" descr="brown_creeper_1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73250" y="0"/>
            <a:ext cx="779463" cy="1143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30724" name="Picture 4" descr="red_breasted_nuthatch_jan_10_11_2076_lr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64050" y="61913"/>
            <a:ext cx="9223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410200" y="0"/>
            <a:ext cx="37338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30726" name="Picture 2" descr="http://www.allaboutbirds.org/guide/PHOTO/LARGE/yellow_rumped_warbler_6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81175" y="3505200"/>
            <a:ext cx="8699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7" name="Picture 2" descr="http://www.zuropak.com/photogallery/olive-sided-flycatcher/Olive-sided-Flycatcher-1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95800" y="3429000"/>
            <a:ext cx="850900" cy="117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8" name="Picture 9" descr="Bird MS Fig2.jp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75275" y="811213"/>
            <a:ext cx="3997325" cy="51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Curved Up Arrow 10"/>
          <p:cNvSpPr/>
          <p:nvPr/>
        </p:nvSpPr>
        <p:spPr>
          <a:xfrm>
            <a:off x="5243513" y="5980113"/>
            <a:ext cx="2209800" cy="762000"/>
          </a:xfrm>
          <a:prstGeom prst="curved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urved Down Arrow 11"/>
          <p:cNvSpPr/>
          <p:nvPr/>
        </p:nvSpPr>
        <p:spPr>
          <a:xfrm>
            <a:off x="5256213" y="141288"/>
            <a:ext cx="2057400" cy="685800"/>
          </a:xfrm>
          <a:prstGeom prst="curved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922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b="1" dirty="0"/>
              <a:t>Example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Package: MASS</a:t>
            </a:r>
          </a:p>
          <a:p>
            <a:r>
              <a:rPr lang="en-CA" dirty="0"/>
              <a:t>Function: </a:t>
            </a:r>
            <a:r>
              <a:rPr lang="en-CA" i="1" dirty="0" err="1"/>
              <a:t>glm</a:t>
            </a:r>
            <a:r>
              <a:rPr lang="en-CA" i="1" dirty="0"/>
              <a:t>()</a:t>
            </a:r>
          </a:p>
          <a:p>
            <a:endParaRPr lang="en-CA" sz="2800" i="1" dirty="0"/>
          </a:p>
          <a:p>
            <a:r>
              <a:rPr lang="en-CA" sz="2800" i="1" dirty="0"/>
              <a:t>brcr_m1 &lt;- </a:t>
            </a:r>
            <a:r>
              <a:rPr lang="en-CA" sz="2800" i="1" dirty="0" err="1"/>
              <a:t>glm</a:t>
            </a:r>
            <a:r>
              <a:rPr lang="en-CA" sz="2800" i="1" dirty="0"/>
              <a:t>(BRCR ~ CR_CL_2Z, family=binomial, data=</a:t>
            </a:r>
            <a:r>
              <a:rPr lang="en-CA" sz="2800" i="1" dirty="0" err="1"/>
              <a:t>brddata</a:t>
            </a:r>
            <a:r>
              <a:rPr lang="en-CA" sz="2800" i="1" dirty="0"/>
              <a:t>)</a:t>
            </a:r>
          </a:p>
          <a:p>
            <a:endParaRPr lang="en-CA" sz="2800" i="1" dirty="0"/>
          </a:p>
          <a:p>
            <a:r>
              <a:rPr lang="en-CA" sz="2800" dirty="0"/>
              <a:t>For help on this (or any other) function use:</a:t>
            </a:r>
          </a:p>
          <a:p>
            <a:pPr marL="457200" lvl="1" indent="0">
              <a:buNone/>
            </a:pPr>
            <a:r>
              <a:rPr lang="en-CA" sz="2400" dirty="0"/>
              <a:t>help(</a:t>
            </a:r>
            <a:r>
              <a:rPr lang="en-CA" sz="2400" dirty="0" err="1"/>
              <a:t>glm</a:t>
            </a:r>
            <a:r>
              <a:rPr lang="en-CA" sz="2400" dirty="0"/>
              <a:t>)	</a:t>
            </a:r>
            <a:r>
              <a:rPr lang="en-CA" sz="2400" i="1" dirty="0"/>
              <a:t>or</a:t>
            </a:r>
            <a:r>
              <a:rPr lang="en-CA" sz="2400" dirty="0"/>
              <a:t>   ?</a:t>
            </a:r>
            <a:r>
              <a:rPr lang="en-CA" sz="2400" dirty="0" err="1"/>
              <a:t>glm</a:t>
            </a:r>
            <a:endParaRPr lang="en-CA" sz="2400" dirty="0"/>
          </a:p>
          <a:p>
            <a:endParaRPr lang="en-CA" sz="2800" i="1" dirty="0"/>
          </a:p>
          <a:p>
            <a:pPr marL="0" indent="0" algn="ctr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02440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Generalized Linear Models (GLMs) are an extension of linear models that allow for:</a:t>
            </a:r>
          </a:p>
          <a:p>
            <a:pPr lvl="1"/>
            <a:r>
              <a:rPr lang="en-US" dirty="0"/>
              <a:t>a nonlinear link function for nonlinear y’s</a:t>
            </a:r>
          </a:p>
          <a:p>
            <a:pPr lvl="1"/>
            <a:r>
              <a:rPr lang="en-US" dirty="0"/>
              <a:t>response probability distributions can be any member of the exponential family of distributions (e.g., normal, inverse normal, gamma, binomial, negative binomial, Poisson and multinomial).</a:t>
            </a:r>
            <a:endParaRPr lang="en-CA" dirty="0"/>
          </a:p>
          <a:p>
            <a:pPr lvl="1"/>
            <a:r>
              <a:rPr lang="en-US" dirty="0"/>
              <a:t>Unequal variances of the </a:t>
            </a:r>
            <a:r>
              <a:rPr lang="en-US" i="1" dirty="0"/>
              <a:t>y</a:t>
            </a:r>
            <a:r>
              <a:rPr lang="en-US" dirty="0"/>
              <a:t>’s (variance of the </a:t>
            </a:r>
            <a:r>
              <a:rPr lang="en-US" i="1" dirty="0"/>
              <a:t>y</a:t>
            </a:r>
            <a:r>
              <a:rPr lang="en-US" dirty="0"/>
              <a:t>’s is a function of the mean of </a:t>
            </a:r>
            <a:r>
              <a:rPr lang="en-US" i="1" dirty="0"/>
              <a:t>y</a:t>
            </a:r>
            <a:r>
              <a:rPr lang="en-US" dirty="0"/>
              <a:t>, given </a:t>
            </a:r>
            <a:r>
              <a:rPr lang="en-US" i="1" dirty="0"/>
              <a:t>x</a:t>
            </a:r>
            <a:r>
              <a:rPr lang="en-US" dirty="0"/>
              <a:t>)</a:t>
            </a:r>
            <a:endParaRPr lang="en-CA" dirty="0"/>
          </a:p>
          <a:p>
            <a:pPr lvl="1"/>
            <a:r>
              <a:rPr lang="en-US" dirty="0"/>
              <a:t>Errors are uncorrelated for ease of calculation of the likelihood</a:t>
            </a:r>
            <a:endParaRPr lang="en-CA" dirty="0"/>
          </a:p>
          <a:p>
            <a:pPr lvl="1"/>
            <a:r>
              <a:rPr lang="en-US" dirty="0"/>
              <a:t>NOTE: If errors are correlated, Generalized Estimating Equations (GEEs) can be used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70070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Background (after </a:t>
            </a:r>
            <a:r>
              <a:rPr lang="en-CA" b="1" dirty="0" err="1"/>
              <a:t>Kery</a:t>
            </a:r>
            <a:r>
              <a:rPr lang="en-CA" b="1" dirty="0"/>
              <a:t> 2010*)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CA" sz="3400" b="1" dirty="0"/>
                  <a:t>Formally, a GLM is described by the following three components:</a:t>
                </a:r>
                <a:br>
                  <a:rPr lang="en-CA" sz="3400" b="1" dirty="0"/>
                </a:br>
                <a:endParaRPr lang="en-CA" sz="3400" b="1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CA" dirty="0"/>
                  <a:t>Statistical </a:t>
                </a:r>
                <a:r>
                  <a:rPr lang="en-CA" u="sng" dirty="0"/>
                  <a:t>distribution</a:t>
                </a:r>
                <a:r>
                  <a:rPr lang="en-CA" dirty="0"/>
                  <a:t> used to describe the random variation in the response; 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CA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CA" b="0" i="1" smtClean="0">
                        <a:latin typeface="Cambria Math"/>
                      </a:rPr>
                      <m:t>~ </m:t>
                    </m:r>
                    <m:r>
                      <a:rPr lang="en-CA" b="0" i="1" smtClean="0">
                        <a:latin typeface="Cambria Math"/>
                      </a:rPr>
                      <m:t>𝑁𝑜𝑟𝑚𝑎𝑙</m:t>
                    </m:r>
                    <m:r>
                      <a:rPr lang="en-CA" b="0" i="1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/>
                              </a:rPr>
                              <m:t>μ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CA" b="0" i="1" smtClean="0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/>
                              </a:rPr>
                              <m:t>σ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CA" dirty="0"/>
                  <a:t/>
                </a:r>
                <a:br>
                  <a:rPr lang="en-CA" dirty="0"/>
                </a:br>
                <a:endParaRPr lang="en-CA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CA" dirty="0"/>
                  <a:t>A so-called </a:t>
                </a:r>
                <a:r>
                  <a:rPr lang="en-CA" u="sng" dirty="0"/>
                  <a:t>link function</a:t>
                </a:r>
                <a:r>
                  <a:rPr lang="en-CA" dirty="0"/>
                  <a:t> g, that is applied to the expectation of the response E(y); e.g.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</a:rPr>
                      <m:t>μ</m:t>
                    </m:r>
                    <m:r>
                      <a:rPr lang="en-CA" b="0" i="1" smtClean="0">
                        <a:latin typeface="Cambria Math"/>
                      </a:rPr>
                      <m:t>=</m:t>
                    </m:r>
                    <m:r>
                      <a:rPr lang="en-CA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b="0" dirty="0"/>
                  <a:t/>
                </a:r>
                <a:br>
                  <a:rPr lang="en-CA" b="0" dirty="0"/>
                </a:br>
                <a:endParaRPr lang="en-CA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CA" dirty="0"/>
                  <a:t>A </a:t>
                </a:r>
                <a:r>
                  <a:rPr lang="en-CA" u="sng" dirty="0"/>
                  <a:t>linear predictor</a:t>
                </a:r>
                <a:r>
                  <a:rPr lang="en-CA" dirty="0"/>
                  <a:t>, which is a linear combination of covariate effects that are thought to make up g(E(y));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</a:rPr>
                      <m:t>α</m:t>
                    </m:r>
                    <m:r>
                      <a:rPr lang="en-CA" b="0" i="1" smtClean="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/>
                      </a:rPr>
                      <m:t>β</m:t>
                    </m:r>
                    <m:r>
                      <a:rPr lang="en-CA" b="0" i="1" smtClean="0">
                        <a:latin typeface="Cambria Math"/>
                      </a:rPr>
                      <m:t>∗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CA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78" t="-360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83568" y="6381328"/>
            <a:ext cx="5269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*</a:t>
            </a:r>
            <a:r>
              <a:rPr lang="en-CA" sz="1400" dirty="0" err="1"/>
              <a:t>Kery</a:t>
            </a:r>
            <a:r>
              <a:rPr lang="en-CA" sz="1400" dirty="0"/>
              <a:t> (2010) Introduction to </a:t>
            </a:r>
            <a:r>
              <a:rPr lang="en-CA" sz="1400" dirty="0" err="1"/>
              <a:t>WinBUGS</a:t>
            </a:r>
            <a:r>
              <a:rPr lang="en-CA" sz="1400" dirty="0"/>
              <a:t> for Ecologists. Academic Press.</a:t>
            </a:r>
          </a:p>
        </p:txBody>
      </p:sp>
    </p:spTree>
    <p:extLst>
      <p:ext uri="{BB962C8B-B14F-4D97-AF65-F5344CB8AC3E}">
        <p14:creationId xmlns:p14="http://schemas.microsoft.com/office/powerpoint/2010/main" val="2764164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Commonly Used GLM’s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dirty="0"/>
              <a:t>1.  OLS model: y is continuous, LINK=identity, DIST=normal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2. Logistic Regression: y is a proportion (or a 0,1 Bernoulli variable), LINK=</a:t>
            </a:r>
            <a:r>
              <a:rPr lang="en-CA" dirty="0" err="1"/>
              <a:t>logit</a:t>
            </a:r>
            <a:r>
              <a:rPr lang="en-CA" dirty="0"/>
              <a:t>, DIST=binomial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3.  Poisson Regression, log linear model: y is a count (no natural denominator, else use y as a proportion), LINK=log, DIST=Poisson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4. Count using Negative Binomial: y is a count (no natural denominator, else use y as a proportion), LINK=log, DIST=</a:t>
            </a:r>
            <a:r>
              <a:rPr lang="en-CA" dirty="0" err="1"/>
              <a:t>negbin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5. Gamma Model with log linear model:  y is a positive continuous variable, LINK=log, DIST=gamma.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36430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Under/</a:t>
            </a:r>
            <a:r>
              <a:rPr lang="en-US" b="1" dirty="0" err="1"/>
              <a:t>Overdispersion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If default variance for specified distribution does not match the data: </a:t>
            </a:r>
          </a:p>
          <a:p>
            <a:pPr lvl="1"/>
            <a:r>
              <a:rPr lang="en-US" sz="2400" dirty="0"/>
              <a:t>data are </a:t>
            </a:r>
            <a:r>
              <a:rPr lang="en-US" sz="2400" i="1" dirty="0"/>
              <a:t>over-</a:t>
            </a:r>
            <a:r>
              <a:rPr lang="en-US" sz="2400" dirty="0"/>
              <a:t> or </a:t>
            </a:r>
            <a:r>
              <a:rPr lang="en-US" sz="2400" i="1" dirty="0" err="1"/>
              <a:t>underdispersed</a:t>
            </a:r>
            <a:r>
              <a:rPr lang="en-US" sz="2400" i="1" dirty="0"/>
              <a:t>.</a:t>
            </a:r>
            <a:r>
              <a:rPr lang="en-US" sz="2400" dirty="0"/>
              <a:t> </a:t>
            </a:r>
          </a:p>
          <a:p>
            <a:pPr lvl="1"/>
            <a:r>
              <a:rPr lang="en-US" sz="2400" dirty="0"/>
              <a:t>Can happen with Poisson, binomial, </a:t>
            </a:r>
            <a:r>
              <a:rPr lang="en-US" sz="2400" dirty="0" err="1"/>
              <a:t>negbin</a:t>
            </a:r>
            <a:endParaRPr lang="en-US" sz="2400" dirty="0"/>
          </a:p>
          <a:p>
            <a:pPr lvl="1"/>
            <a:r>
              <a:rPr lang="en-US" sz="2400" dirty="0" err="1"/>
              <a:t>Overdispersion</a:t>
            </a:r>
            <a:r>
              <a:rPr lang="en-US" sz="2400" dirty="0"/>
              <a:t> factor can be added to the variance function and an estimate of this found by MLE along with the other parameters.</a:t>
            </a:r>
          </a:p>
          <a:p>
            <a:pPr lvl="1"/>
            <a:r>
              <a:rPr lang="en-US" sz="2400" dirty="0"/>
              <a:t>Alternatively: another distribution may be more appropriate (e.g., switch to negative binomial for count data).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975113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Model Goodness of Fit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sz="2400" u="sng" dirty="0"/>
              <a:t>Asymptotic z-test </a:t>
            </a:r>
            <a:r>
              <a:rPr lang="en-US" sz="2400" dirty="0"/>
              <a:t>for individual coefficients.</a:t>
            </a:r>
            <a:br>
              <a:rPr lang="en-US" sz="2400" dirty="0"/>
            </a:br>
            <a:endParaRPr lang="en-CA" sz="2400" dirty="0"/>
          </a:p>
          <a:p>
            <a:r>
              <a:rPr lang="en-US" sz="2400" u="sng" dirty="0"/>
              <a:t>Likelihood ratio test</a:t>
            </a:r>
            <a:r>
              <a:rPr lang="en-US" sz="2400" dirty="0"/>
              <a:t> for nested models. Better models have higher likelihood (or log likelihood), which is the same as saying the -2 </a:t>
            </a:r>
            <a:r>
              <a:rPr lang="en-US" sz="2400" dirty="0" err="1"/>
              <a:t>lnL</a:t>
            </a:r>
            <a:r>
              <a:rPr lang="en-US" sz="2400" dirty="0"/>
              <a:t> is smaller.</a:t>
            </a:r>
            <a:endParaRPr lang="en-CA" sz="2400" dirty="0"/>
          </a:p>
          <a:p>
            <a:pPr lvl="0"/>
            <a:endParaRPr lang="en-US" sz="2400" dirty="0"/>
          </a:p>
          <a:p>
            <a:r>
              <a:rPr lang="en-US" sz="2400" u="sng" dirty="0"/>
              <a:t>Pseudo R squared </a:t>
            </a:r>
            <a:r>
              <a:rPr lang="en-US" sz="2400" dirty="0"/>
              <a:t>value, based on </a:t>
            </a:r>
            <a:r>
              <a:rPr lang="en-US" sz="2400" dirty="0" err="1"/>
              <a:t>lnL</a:t>
            </a:r>
            <a:r>
              <a:rPr lang="en-US" sz="2400" dirty="0"/>
              <a:t> of the model versus </a:t>
            </a:r>
            <a:r>
              <a:rPr lang="en-US" sz="2400" dirty="0" err="1"/>
              <a:t>lnL</a:t>
            </a:r>
            <a:r>
              <a:rPr lang="en-US" sz="2400" dirty="0"/>
              <a:t> for a “null model” with only the intercept (no explanatory variables), to obtain a similar interpretation to R</a:t>
            </a:r>
            <a:r>
              <a:rPr lang="en-US" sz="2400" baseline="30000" dirty="0"/>
              <a:t>2</a:t>
            </a:r>
            <a:r>
              <a:rPr lang="en-US" sz="2400" dirty="0"/>
              <a:t> for linear models.  </a:t>
            </a:r>
            <a:endParaRPr lang="en-CA" sz="2400" dirty="0"/>
          </a:p>
          <a:p>
            <a:pPr lvl="0"/>
            <a:endParaRPr lang="en-CA" sz="2400" dirty="0"/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553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Model Goodness of Fit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988840"/>
                <a:ext cx="8229600" cy="4525963"/>
              </a:xfrm>
            </p:spPr>
            <p:txBody>
              <a:bodyPr>
                <a:noAutofit/>
              </a:bodyPr>
              <a:lstStyle/>
              <a:p>
                <a:pPr lvl="0">
                  <a:spcAft>
                    <a:spcPts val="1200"/>
                  </a:spcAft>
                </a:pPr>
                <a:r>
                  <a:rPr lang="en-US" sz="2200" dirty="0"/>
                  <a:t>Use Deviance or Pearson’s Chi Squared Statistic, for grouped or ungrouped data to compare unrestricted to restricted models, called, “</a:t>
                </a:r>
                <a:r>
                  <a:rPr lang="en-US" sz="2200" u="sng" dirty="0"/>
                  <a:t>Deviance partitioning</a:t>
                </a:r>
                <a:r>
                  <a:rPr lang="en-US" sz="2200" dirty="0"/>
                  <a:t>”, using a likelihood ratio test.  </a:t>
                </a:r>
              </a:p>
              <a:p>
                <a:pPr lvl="0">
                  <a:spcAft>
                    <a:spcPts val="1200"/>
                  </a:spcAft>
                </a:pPr>
                <a:r>
                  <a:rPr lang="en-US" sz="2200" dirty="0" err="1"/>
                  <a:t>Aikaike’s</a:t>
                </a:r>
                <a:r>
                  <a:rPr lang="en-US" sz="2200" dirty="0"/>
                  <a:t> Information Criterion (</a:t>
                </a:r>
                <a:r>
                  <a:rPr lang="en-US" sz="2200" u="sng" dirty="0"/>
                  <a:t>AIC</a:t>
                </a:r>
                <a:r>
                  <a:rPr lang="en-US" sz="2200" dirty="0"/>
                  <a:t>).  Smaller is better; gives a “penalty” for number of variables.</a:t>
                </a:r>
                <a:br>
                  <a:rPr lang="en-US" sz="2200" dirty="0"/>
                </a:br>
                <a14:m>
                  <m:oMath xmlns:m="http://schemas.openxmlformats.org/officeDocument/2006/math">
                    <m:r>
                      <a:rPr lang="en-CA" sz="2200" b="0" i="1" smtClean="0">
                        <a:latin typeface="Cambria Math"/>
                      </a:rPr>
                      <m:t>𝐴𝐼𝐶</m:t>
                    </m:r>
                    <m:r>
                      <a:rPr lang="en-CA" sz="2200" b="0" i="1" smtClean="0">
                        <a:latin typeface="Cambria Math"/>
                      </a:rPr>
                      <m:t>=−2∗</m:t>
                    </m:r>
                    <m:func>
                      <m:funcPr>
                        <m:ctrlPr>
                          <a:rPr lang="en-CA" sz="2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2200" b="0" i="0" smtClean="0">
                            <a:latin typeface="Cambria Math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CA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200" b="0" i="1" smtClean="0">
                                <a:latin typeface="Cambria Math"/>
                              </a:rPr>
                              <m:t>𝐿</m:t>
                            </m:r>
                          </m:e>
                        </m:d>
                      </m:e>
                    </m:func>
                    <m:r>
                      <a:rPr lang="en-CA" sz="2200" b="0" i="1" smtClean="0">
                        <a:latin typeface="Cambria Math"/>
                      </a:rPr>
                      <m:t>+2∗</m:t>
                    </m:r>
                    <m:r>
                      <a:rPr lang="en-CA" sz="2200" b="0" i="1" smtClean="0">
                        <a:latin typeface="Cambria Math"/>
                      </a:rPr>
                      <m:t>𝑘</m:t>
                    </m:r>
                  </m:oMath>
                </a14:m>
                <a:endParaRPr lang="en-CA" sz="2200" b="0" dirty="0"/>
              </a:p>
              <a:p>
                <a:pPr lvl="0">
                  <a:spcAft>
                    <a:spcPts val="1200"/>
                  </a:spcAft>
                </a:pPr>
                <a:r>
                  <a:rPr lang="en-US" sz="2200" dirty="0"/>
                  <a:t>Schwarz Criterion (</a:t>
                </a:r>
                <a:r>
                  <a:rPr lang="en-US" sz="2200" u="sng" dirty="0"/>
                  <a:t>SC</a:t>
                </a:r>
                <a:r>
                  <a:rPr lang="en-US" sz="2200" dirty="0"/>
                  <a:t>). Similar to AIC, but includes the number of response levels, the no. of explanatory variables, and the sample size. </a:t>
                </a:r>
                <a:endParaRPr lang="en-CA" sz="2200" b="0" i="1" dirty="0">
                  <a:latin typeface="Cambria Math"/>
                </a:endParaRPr>
              </a:p>
              <a:p>
                <a:pPr marL="0" lv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200" b="0" i="1" smtClean="0">
                          <a:latin typeface="Cambria Math"/>
                        </a:rPr>
                        <m:t>𝑆𝐶</m:t>
                      </m:r>
                      <m:r>
                        <a:rPr lang="en-CA" sz="2200" b="0" i="1" smtClean="0">
                          <a:latin typeface="Cambria Math"/>
                        </a:rPr>
                        <m:t>=−2∗</m:t>
                      </m:r>
                      <m:func>
                        <m:funcPr>
                          <m:ctrlPr>
                            <a:rPr lang="en-CA" sz="2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sz="2200" b="0" i="0" smtClean="0">
                              <a:latin typeface="Cambria Math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200" b="0" i="1" smtClean="0">
                                  <a:latin typeface="Cambria Math"/>
                                </a:rPr>
                                <m:t>𝐿</m:t>
                              </m:r>
                            </m:e>
                          </m:d>
                        </m:e>
                      </m:func>
                      <m:r>
                        <a:rPr lang="en-CA" sz="2200" b="0" i="1" smtClean="0">
                          <a:latin typeface="Cambria Math"/>
                        </a:rPr>
                        <m:t>+</m:t>
                      </m:r>
                      <m:r>
                        <a:rPr lang="en-CA" sz="2200" b="0" i="1" smtClean="0">
                          <a:latin typeface="Cambria Math"/>
                        </a:rPr>
                        <m:t>𝑘</m:t>
                      </m:r>
                      <m:r>
                        <a:rPr lang="en-CA" sz="2200" b="0" i="1" smtClean="0">
                          <a:latin typeface="Cambria Math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CA" sz="2200" b="0" i="0" smtClean="0">
                          <a:latin typeface="Cambria Math"/>
                        </a:rPr>
                        <m:t>ln</m:t>
                      </m:r>
                      <m:r>
                        <a:rPr lang="en-CA" sz="2200" b="0" i="1" smtClean="0">
                          <a:latin typeface="Cambria Math"/>
                        </a:rPr>
                        <m:t>⁡(</m:t>
                      </m:r>
                      <m:r>
                        <a:rPr lang="en-CA" sz="2200" b="0" i="1" smtClean="0">
                          <a:latin typeface="Cambria Math"/>
                        </a:rPr>
                        <m:t>𝑛</m:t>
                      </m:r>
                      <m:r>
                        <a:rPr lang="en-CA" sz="2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r>
                  <a:rPr lang="en-US" sz="2200" dirty="0"/>
                  <a:t/>
                </a:r>
                <a:br>
                  <a:rPr lang="en-US" sz="2200" dirty="0"/>
                </a:br>
                <a:endParaRPr lang="en-CA" sz="2200" dirty="0"/>
              </a:p>
              <a:p>
                <a:endParaRPr lang="en-CA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988840"/>
                <a:ext cx="8229600" cy="4525963"/>
              </a:xfrm>
              <a:blipFill>
                <a:blip r:embed="rId2"/>
                <a:stretch>
                  <a:fillRect l="-593" t="-808" r="-7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4991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CA" b="1" dirty="0"/>
              <a:t>Logistic Regression + </a:t>
            </a:r>
            <a:br>
              <a:rPr lang="en-CA" b="1" dirty="0"/>
            </a:br>
            <a:r>
              <a:rPr lang="en-CA" b="1" dirty="0"/>
              <a:t>Predictive Habitat Map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For many problems, the y variable is a </a:t>
            </a:r>
            <a:r>
              <a:rPr lang="en-US" dirty="0" err="1"/>
              <a:t>Bernouilli</a:t>
            </a:r>
            <a:r>
              <a:rPr lang="en-US" dirty="0"/>
              <a:t> random variable (0/1):</a:t>
            </a:r>
            <a:endParaRPr lang="en-CA" dirty="0"/>
          </a:p>
          <a:p>
            <a:pPr lvl="1"/>
            <a:r>
              <a:rPr lang="en-US" dirty="0"/>
              <a:t>Detection versus non detection of an animal</a:t>
            </a:r>
          </a:p>
          <a:p>
            <a:pPr lvl="1"/>
            <a:r>
              <a:rPr lang="en-US" dirty="0"/>
              <a:t>Healthy versus diseased animal</a:t>
            </a:r>
          </a:p>
          <a:p>
            <a:pPr lvl="1"/>
            <a:r>
              <a:rPr lang="en-US" dirty="0"/>
              <a:t>Dead versus live trees</a:t>
            </a:r>
            <a:endParaRPr lang="en-CA" dirty="0"/>
          </a:p>
          <a:p>
            <a:pPr lvl="1"/>
            <a:endParaRPr lang="en-CA" dirty="0"/>
          </a:p>
          <a:p>
            <a:r>
              <a:rPr lang="en-US" dirty="0"/>
              <a:t>Can be summarized into a Binomial Distribution which gives the proportion of successes (</a:t>
            </a:r>
            <a:r>
              <a:rPr lang="en-US" i="1" dirty="0"/>
              <a:t>p</a:t>
            </a:r>
            <a:r>
              <a:rPr lang="en-US" dirty="0"/>
              <a:t>) versus failure (</a:t>
            </a:r>
            <a:r>
              <a:rPr lang="en-US" i="1" dirty="0"/>
              <a:t>q</a:t>
            </a:r>
            <a:r>
              <a:rPr lang="en-US" dirty="0"/>
              <a:t>=1-</a:t>
            </a:r>
            <a:r>
              <a:rPr lang="en-US" i="1" dirty="0"/>
              <a:t>p</a:t>
            </a:r>
            <a:r>
              <a:rPr lang="en-US" dirty="0"/>
              <a:t>).  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r>
              <a:rPr lang="en-US" dirty="0"/>
              <a:t>We then wish to use a model to predict this </a:t>
            </a:r>
            <a:r>
              <a:rPr lang="en-US" i="1" dirty="0"/>
              <a:t>y</a:t>
            </a:r>
            <a:r>
              <a:rPr lang="en-US" dirty="0"/>
              <a:t> variable, given a set of explanatory variables, </a:t>
            </a:r>
            <a:r>
              <a:rPr lang="en-US" i="1" dirty="0"/>
              <a:t>x</a:t>
            </a:r>
            <a:r>
              <a:rPr lang="en-US" dirty="0"/>
              <a:t>, which can be continuous variables, class variables represented by a set of dummy variables, and interactions between continuous and class variables. </a:t>
            </a:r>
            <a:endParaRPr lang="en-CA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CA" dirty="0"/>
          </a:p>
          <a:p>
            <a:r>
              <a:rPr lang="en-US" dirty="0"/>
              <a:t>The predicted values from this model will be the probability that</a:t>
            </a:r>
            <a:r>
              <a:rPr lang="en-US" i="1" dirty="0"/>
              <a:t> y</a:t>
            </a:r>
            <a:r>
              <a:rPr lang="en-US" dirty="0"/>
              <a:t>=1.  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1231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634" y="414399"/>
            <a:ext cx="8229600" cy="1143000"/>
          </a:xfrm>
        </p:spPr>
        <p:txBody>
          <a:bodyPr/>
          <a:lstStyle/>
          <a:p>
            <a:r>
              <a:rPr lang="en-CA" b="1" dirty="0"/>
              <a:t>Logistic Regression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9971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Using the logarithm of the odds ratio as a linear function of the </a:t>
            </a:r>
            <a:r>
              <a:rPr lang="en-US" sz="2200" i="1" dirty="0"/>
              <a:t>x</a:t>
            </a:r>
            <a:r>
              <a:rPr lang="en-US" sz="2200" dirty="0"/>
              <a:t> variables:</a:t>
            </a:r>
          </a:p>
          <a:p>
            <a:endParaRPr lang="en-US" sz="2200" dirty="0"/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This is called a “logistic function”.  It is constrained to give predictions between 0 and 1, which are probabilities that </a:t>
            </a:r>
            <a:r>
              <a:rPr lang="en-US" sz="2200" i="1" dirty="0"/>
              <a:t>y</a:t>
            </a:r>
            <a:r>
              <a:rPr lang="en-US" sz="2200" dirty="0"/>
              <a:t>=1.</a:t>
            </a:r>
            <a:endParaRPr lang="en-CA" sz="2200" dirty="0"/>
          </a:p>
          <a:p>
            <a:endParaRPr lang="en-CA" sz="2800" dirty="0"/>
          </a:p>
          <a:p>
            <a:endParaRPr lang="en-CA" sz="28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9636233"/>
              </p:ext>
            </p:extLst>
          </p:nvPr>
        </p:nvGraphicFramePr>
        <p:xfrm>
          <a:off x="2267744" y="1513384"/>
          <a:ext cx="5778218" cy="1816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6" name="Equation" r:id="rId3" imgW="3632040" imgH="1143000" progId="Equation.3">
                  <p:embed/>
                </p:oleObj>
              </mc:Choice>
              <mc:Fallback>
                <p:oleObj name="Equation" r:id="rId3" imgW="3632040" imgH="1143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67744" y="1513384"/>
                        <a:ext cx="5778218" cy="18163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3529360"/>
              </p:ext>
            </p:extLst>
          </p:nvPr>
        </p:nvGraphicFramePr>
        <p:xfrm>
          <a:off x="2123728" y="3933056"/>
          <a:ext cx="4471659" cy="16967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7" name="Equation" r:id="rId5" imgW="2743200" imgH="1041120" progId="Equation.3">
                  <p:embed/>
                </p:oleObj>
              </mc:Choice>
              <mc:Fallback>
                <p:oleObj name="Equation" r:id="rId5" imgW="2743200" imgH="1041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23728" y="3933056"/>
                        <a:ext cx="4471659" cy="16967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4735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stes_blau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stes_blau" id="{C193627D-0504-4666-821A-3C69C205BF9F}" vid="{DBC307F7-D1CE-4720-A5EB-756015989797}"/>
    </a:ext>
  </a:extLst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bestes_blau</Template>
  <TotalTime>324</TotalTime>
  <Words>661</Words>
  <Application>Microsoft Office PowerPoint</Application>
  <PresentationFormat>On-screen Show (4:3)</PresentationFormat>
  <Paragraphs>93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Cambria Math</vt:lpstr>
      <vt:lpstr>Constantia</vt:lpstr>
      <vt:lpstr>Times New Roman</vt:lpstr>
      <vt:lpstr>Wingdings 2</vt:lpstr>
      <vt:lpstr>bestes_blau</vt:lpstr>
      <vt:lpstr>Equation</vt:lpstr>
      <vt:lpstr>Topic 8: Generalized Linear Models</vt:lpstr>
      <vt:lpstr>Background</vt:lpstr>
      <vt:lpstr>Background (after Kery 2010*)</vt:lpstr>
      <vt:lpstr>Commonly Used GLM’s</vt:lpstr>
      <vt:lpstr>Under/Overdispersion</vt:lpstr>
      <vt:lpstr>Model Goodness of Fit</vt:lpstr>
      <vt:lpstr>Model Goodness of Fit</vt:lpstr>
      <vt:lpstr>Logistic Regression +  Predictive Habitat Map Example</vt:lpstr>
      <vt:lpstr>Logistic Regression (cont.)</vt:lpstr>
      <vt:lpstr>Goodness of Fit (additions)</vt:lpstr>
      <vt:lpstr>Predictive Habitat Map Example</vt:lpstr>
      <vt:lpstr>Data</vt:lpstr>
      <vt:lpstr>Model covariates</vt:lpstr>
      <vt:lpstr>PowerPoint Presentation</vt:lpstr>
      <vt:lpstr>Example in 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Linear Models</dc:title>
  <dc:creator>richard</dc:creator>
  <cp:lastModifiedBy>richard</cp:lastModifiedBy>
  <cp:revision>179</cp:revision>
  <dcterms:created xsi:type="dcterms:W3CDTF">2013-02-19T15:39:25Z</dcterms:created>
  <dcterms:modified xsi:type="dcterms:W3CDTF">2018-02-23T09:23:24Z</dcterms:modified>
</cp:coreProperties>
</file>