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2" r:id="rId8"/>
    <p:sldId id="263" r:id="rId9"/>
    <p:sldId id="266" r:id="rId10"/>
    <p:sldId id="265" r:id="rId11"/>
    <p:sldId id="273" r:id="rId12"/>
    <p:sldId id="274" r:id="rId13"/>
    <p:sldId id="268" r:id="rId14"/>
    <p:sldId id="267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63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97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34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53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3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1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3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9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Topic 8: 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Logistic Regression + </a:t>
            </a:r>
            <a:br>
              <a:rPr lang="en-CA" b="1" dirty="0"/>
            </a:br>
            <a:r>
              <a:rPr lang="en-CA" b="1" dirty="0"/>
              <a:t>Predictive Habitat 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many problems, the y variable is a </a:t>
            </a:r>
            <a:r>
              <a:rPr lang="en-US" dirty="0" err="1"/>
              <a:t>Bernouilli</a:t>
            </a:r>
            <a:r>
              <a:rPr lang="en-US" dirty="0"/>
              <a:t> random variable (0/1):</a:t>
            </a:r>
            <a:endParaRPr lang="en-CA" dirty="0"/>
          </a:p>
          <a:p>
            <a:pPr lvl="1"/>
            <a:r>
              <a:rPr lang="en-US" dirty="0"/>
              <a:t>Detection versus non detection of an animal</a:t>
            </a:r>
          </a:p>
          <a:p>
            <a:pPr lvl="1"/>
            <a:r>
              <a:rPr lang="en-US" dirty="0"/>
              <a:t>Healthy versus diseased animal</a:t>
            </a:r>
          </a:p>
          <a:p>
            <a:pPr lvl="1"/>
            <a:r>
              <a:rPr lang="en-US" dirty="0"/>
              <a:t>Dead versus live trees</a:t>
            </a:r>
            <a:endParaRPr lang="en-CA" dirty="0"/>
          </a:p>
          <a:p>
            <a:pPr lvl="1"/>
            <a:endParaRPr lang="en-CA" dirty="0"/>
          </a:p>
          <a:p>
            <a:r>
              <a:rPr lang="en-US" dirty="0"/>
              <a:t>Can be summarized into a Binomial Distribution which gives the proportion of successes (</a:t>
            </a:r>
            <a:r>
              <a:rPr lang="en-US" i="1" dirty="0"/>
              <a:t>p</a:t>
            </a:r>
            <a:r>
              <a:rPr lang="en-US" dirty="0"/>
              <a:t>) versus failure (</a:t>
            </a:r>
            <a:r>
              <a:rPr lang="en-US" i="1" dirty="0"/>
              <a:t>q</a:t>
            </a:r>
            <a:r>
              <a:rPr lang="en-US" dirty="0"/>
              <a:t>=1-</a:t>
            </a:r>
            <a:r>
              <a:rPr lang="en-US" i="1" dirty="0"/>
              <a:t>p</a:t>
            </a:r>
            <a:r>
              <a:rPr lang="en-US" dirty="0"/>
              <a:t>). 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We then wish to use a model to predict this </a:t>
            </a:r>
            <a:r>
              <a:rPr lang="en-US" i="1" dirty="0"/>
              <a:t>y</a:t>
            </a:r>
            <a:r>
              <a:rPr lang="en-US" dirty="0"/>
              <a:t> variable, given a set of explanatory variables, </a:t>
            </a:r>
            <a:r>
              <a:rPr lang="en-US" i="1" dirty="0"/>
              <a:t>x</a:t>
            </a:r>
            <a:r>
              <a:rPr lang="en-US" dirty="0"/>
              <a:t>, which can be continuous variables, class variables represented by a set of dummy variables, and interactions between continuous and class variables. 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A" dirty="0"/>
          </a:p>
          <a:p>
            <a:r>
              <a:rPr lang="en-US" dirty="0"/>
              <a:t>The predicted values from this model will be the probability that</a:t>
            </a:r>
            <a:r>
              <a:rPr lang="en-US" i="1" dirty="0"/>
              <a:t> y</a:t>
            </a:r>
            <a:r>
              <a:rPr lang="en-US" dirty="0"/>
              <a:t>=1. 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3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34" y="414399"/>
            <a:ext cx="8229600" cy="1143000"/>
          </a:xfrm>
        </p:spPr>
        <p:txBody>
          <a:bodyPr/>
          <a:lstStyle/>
          <a:p>
            <a:r>
              <a:rPr lang="en-CA" b="1" dirty="0"/>
              <a:t>Logistic Regression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Using the logarithm of the odds ratio as a linear function of the </a:t>
            </a:r>
            <a:r>
              <a:rPr lang="en-US" sz="2200" i="1" dirty="0"/>
              <a:t>x</a:t>
            </a:r>
            <a:r>
              <a:rPr lang="en-US" sz="2200" dirty="0"/>
              <a:t> variables: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is called a “logistic function”.  It is constrained to give predictions between 0 and 1, which are probabilities that </a:t>
            </a:r>
            <a:r>
              <a:rPr lang="en-US" sz="2200" i="1" dirty="0"/>
              <a:t>y</a:t>
            </a:r>
            <a:r>
              <a:rPr lang="en-US" sz="2200" dirty="0"/>
              <a:t>=1.</a:t>
            </a:r>
            <a:endParaRPr lang="en-CA" sz="2200" dirty="0"/>
          </a:p>
          <a:p>
            <a:endParaRPr lang="en-CA" sz="2800" dirty="0"/>
          </a:p>
          <a:p>
            <a:endParaRPr lang="en-CA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36233"/>
              </p:ext>
            </p:extLst>
          </p:nvPr>
        </p:nvGraphicFramePr>
        <p:xfrm>
          <a:off x="2267744" y="1513384"/>
          <a:ext cx="5778218" cy="181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3" imgW="3632040" imgH="1143000" progId="Equation.3">
                  <p:embed/>
                </p:oleObj>
              </mc:Choice>
              <mc:Fallback>
                <p:oleObj name="Equation" r:id="rId3" imgW="363204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513384"/>
                        <a:ext cx="5778218" cy="1816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529360"/>
              </p:ext>
            </p:extLst>
          </p:nvPr>
        </p:nvGraphicFramePr>
        <p:xfrm>
          <a:off x="2123728" y="3933056"/>
          <a:ext cx="4471659" cy="169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quation" r:id="rId5" imgW="2743200" imgH="1041120" progId="Equation.3">
                  <p:embed/>
                </p:oleObj>
              </mc:Choice>
              <mc:Fallback>
                <p:oleObj name="Equation" r:id="rId5" imgW="274320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728" y="3933056"/>
                        <a:ext cx="4471659" cy="169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7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Goodness of Fit (additions)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Number of Concordant/Discordant/Ties.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Table:  shows the results for different probability “cutoff” values.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CA" dirty="0"/>
              <a:t>Receiver Operating Characteristic Curves (ROC) ; Area Under the Curve (AUC)</a:t>
            </a:r>
          </a:p>
        </p:txBody>
      </p:sp>
    </p:spTree>
    <p:extLst>
      <p:ext uri="{BB962C8B-B14F-4D97-AF65-F5344CB8AC3E}">
        <p14:creationId xmlns:p14="http://schemas.microsoft.com/office/powerpoint/2010/main" val="168837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4953000" cy="1143000"/>
          </a:xfrm>
        </p:spPr>
        <p:txBody>
          <a:bodyPr>
            <a:noAutofit/>
          </a:bodyPr>
          <a:lstStyle/>
          <a:p>
            <a:pPr algn="l"/>
            <a:r>
              <a:rPr lang="en-CA" sz="3600" b="1" dirty="0"/>
              <a:t>Predictive Habitat Map Example</a:t>
            </a:r>
            <a:endParaRPr lang="de-D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Coastal Douglas Fir Zone:</a:t>
            </a:r>
            <a:br>
              <a:rPr lang="en-CA" sz="2400" b="1" dirty="0">
                <a:solidFill>
                  <a:srgbClr val="FF0000"/>
                </a:solidFill>
              </a:rPr>
            </a:br>
            <a:r>
              <a:rPr lang="en-CA" sz="2400" b="1" dirty="0">
                <a:solidFill>
                  <a:srgbClr val="FF0000"/>
                </a:solidFill>
              </a:rPr>
              <a:t>Most Imperilled Ecosystem </a:t>
            </a:r>
            <a:br>
              <a:rPr lang="en-CA" sz="2400" b="1" dirty="0">
                <a:solidFill>
                  <a:srgbClr val="FF0000"/>
                </a:solidFill>
              </a:rPr>
            </a:br>
            <a:r>
              <a:rPr lang="en-CA" sz="2400" b="1" dirty="0">
                <a:solidFill>
                  <a:srgbClr val="FF0000"/>
                </a:solidFill>
              </a:rPr>
              <a:t>in BC</a:t>
            </a:r>
          </a:p>
          <a:p>
            <a:r>
              <a:rPr lang="en-CA" sz="2400" dirty="0"/>
              <a:t>&gt;60% Converted to Human Use</a:t>
            </a:r>
          </a:p>
          <a:p>
            <a:r>
              <a:rPr lang="en-CA" sz="2400" dirty="0"/>
              <a:t>~84% Private Land</a:t>
            </a:r>
          </a:p>
          <a:p>
            <a:r>
              <a:rPr lang="en-CA" sz="2400" dirty="0"/>
              <a:t>&lt;1% Old-Growth Forest</a:t>
            </a:r>
          </a:p>
          <a:p>
            <a:r>
              <a:rPr lang="en-US" sz="2400" dirty="0">
                <a:cs typeface="Times New Roman" pitchFamily="18" charset="0"/>
              </a:rPr>
              <a:t>115 ‘Species At Risk’</a:t>
            </a:r>
          </a:p>
          <a:p>
            <a:r>
              <a:rPr lang="en-CA" sz="2400" dirty="0"/>
              <a:t>Study area: ~2120 km</a:t>
            </a:r>
            <a:r>
              <a:rPr lang="en-CA" sz="2400" baseline="30000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42602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Austin et al. (2008); Madrone Env. Services (2008)</a:t>
            </a:r>
          </a:p>
        </p:txBody>
      </p:sp>
      <p:pic>
        <p:nvPicPr>
          <p:cNvPr id="7" name="Picture 2" descr="D:\Work\Committee\Proposal\GIS\Fig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447800"/>
            <a:ext cx="4003963" cy="5181600"/>
          </a:xfrm>
          <a:prstGeom prst="rect">
            <a:avLst/>
          </a:prstGeom>
          <a:noFill/>
        </p:spPr>
      </p:pic>
      <p:pic>
        <p:nvPicPr>
          <p:cNvPr id="8" name="Picture 7" descr="U:\Workshops\2011_CDF_Workshop_Nanaimo\pics\old_f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950" y="228600"/>
            <a:ext cx="3371850" cy="13651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17" descr="P10207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029200"/>
            <a:ext cx="2033095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64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1" y="1847850"/>
            <a:ext cx="8229600" cy="4525963"/>
          </a:xfrm>
        </p:spPr>
        <p:txBody>
          <a:bodyPr/>
          <a:lstStyle/>
          <a:p>
            <a:r>
              <a:rPr lang="en-US" dirty="0"/>
              <a:t>presence/absence data</a:t>
            </a:r>
          </a:p>
          <a:p>
            <a:r>
              <a:rPr lang="en-US" dirty="0"/>
              <a:t>~460 plots</a:t>
            </a:r>
          </a:p>
          <a:p>
            <a:r>
              <a:rPr lang="en-US" dirty="0"/>
              <a:t>Brown Creeper as an </a:t>
            </a:r>
            <a:br>
              <a:rPr lang="en-US" dirty="0"/>
            </a:br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6" name="Picture 5" descr="Sample 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9872" y="1219200"/>
            <a:ext cx="4121728" cy="5334000"/>
          </a:xfrm>
          <a:prstGeom prst="rect">
            <a:avLst/>
          </a:prstGeom>
        </p:spPr>
      </p:pic>
      <p:pic>
        <p:nvPicPr>
          <p:cNvPr id="7" name="Picture 6" descr="brown_creeper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782" y="3749825"/>
            <a:ext cx="1911393" cy="280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88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Model covariates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Coarse (1km) and fine scale (100m)</a:t>
            </a:r>
            <a:r>
              <a:rPr lang="de-AT" baseline="30000" dirty="0"/>
              <a:t>1</a:t>
            </a:r>
          </a:p>
          <a:p>
            <a:r>
              <a:rPr lang="de-AT" dirty="0"/>
              <a:t>25 landscape covariates </a:t>
            </a:r>
          </a:p>
          <a:p>
            <a:pPr lvl="1"/>
            <a:r>
              <a:rPr lang="de-AT" dirty="0"/>
              <a:t>e.g. road length; urban; rural; young and older forest; nearest water</a:t>
            </a:r>
          </a:p>
          <a:p>
            <a:r>
              <a:rPr lang="de-AT" dirty="0"/>
              <a:t>Using: Hawth‘s Tools, ArcGIS, Geospatial Modelling Environment,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329" y="6414247"/>
            <a:ext cx="3936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aseline="30000" dirty="0"/>
              <a:t>1</a:t>
            </a:r>
            <a:r>
              <a:rPr lang="en-CA" sz="1600" dirty="0"/>
              <a:t>Guisan and </a:t>
            </a:r>
            <a:r>
              <a:rPr lang="en-CA" sz="1600" dirty="0" err="1"/>
              <a:t>Thuiller</a:t>
            </a:r>
            <a:r>
              <a:rPr lang="en-CA" sz="1600" dirty="0"/>
              <a:t>, 2005; Jewell et al., 2007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5" name="Group 14"/>
          <p:cNvGrpSpPr/>
          <p:nvPr/>
        </p:nvGrpSpPr>
        <p:grpSpPr>
          <a:xfrm>
            <a:off x="6934200" y="152399"/>
            <a:ext cx="2057400" cy="2856293"/>
            <a:chOff x="6400800" y="152399"/>
            <a:chExt cx="2286000" cy="3245294"/>
          </a:xfrm>
        </p:grpSpPr>
        <p:pic>
          <p:nvPicPr>
            <p:cNvPr id="6" name="Picture 5" descr="Road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152399"/>
              <a:ext cx="2286000" cy="29583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15200" y="3048000"/>
              <a:ext cx="205257" cy="349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pic>
        <p:nvPicPr>
          <p:cNvPr id="9" name="Picture 8" descr="EO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0903" y="4343400"/>
            <a:ext cx="31473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I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-27384"/>
            <a:ext cx="8015288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brown_creeper_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0" y="0"/>
            <a:ext cx="779463" cy="114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24" name="Picture 4" descr="red_breasted_nuthatch_jan_10_11_2076_l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4050" y="61913"/>
            <a:ext cx="9223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0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6" name="Picture 2" descr="http://www.allaboutbirds.org/guide/PHOTO/LARGE/yellow_rumped_warbler_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1175" y="3505200"/>
            <a:ext cx="869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2" descr="http://www.zuropak.com/photogallery/olive-sided-flycatcher/Olive-sided-Flycatcher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429000"/>
            <a:ext cx="85090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9" descr="Bird MS Fig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75275" y="811213"/>
            <a:ext cx="39973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rved Up Arrow 10"/>
          <p:cNvSpPr/>
          <p:nvPr/>
        </p:nvSpPr>
        <p:spPr>
          <a:xfrm>
            <a:off x="5243513" y="5980113"/>
            <a:ext cx="2209800" cy="76200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256213" y="141288"/>
            <a:ext cx="2057400" cy="68580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2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Example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Package: MASS</a:t>
            </a:r>
          </a:p>
          <a:p>
            <a:r>
              <a:rPr lang="en-CA" dirty="0"/>
              <a:t>Function: </a:t>
            </a:r>
            <a:r>
              <a:rPr lang="en-CA" i="1" dirty="0" err="1"/>
              <a:t>glm</a:t>
            </a:r>
            <a:r>
              <a:rPr lang="en-CA" i="1" dirty="0"/>
              <a:t>()</a:t>
            </a:r>
          </a:p>
          <a:p>
            <a:endParaRPr lang="en-CA" sz="2800" i="1" dirty="0"/>
          </a:p>
          <a:p>
            <a:r>
              <a:rPr lang="en-CA" sz="2800" i="1" dirty="0"/>
              <a:t>brcr_m1 &lt;- </a:t>
            </a:r>
            <a:r>
              <a:rPr lang="en-CA" sz="2800" i="1" dirty="0" err="1"/>
              <a:t>glm</a:t>
            </a:r>
            <a:r>
              <a:rPr lang="en-CA" sz="2800" i="1" dirty="0"/>
              <a:t>(BRCR ~ CR_CL_2Z, family=binomial, data=</a:t>
            </a:r>
            <a:r>
              <a:rPr lang="en-CA" sz="2800" i="1" dirty="0" err="1"/>
              <a:t>brddata</a:t>
            </a:r>
            <a:r>
              <a:rPr lang="en-CA" sz="2800" i="1" dirty="0"/>
              <a:t>)</a:t>
            </a:r>
          </a:p>
          <a:p>
            <a:endParaRPr lang="en-CA" sz="2800" i="1" dirty="0"/>
          </a:p>
          <a:p>
            <a:r>
              <a:rPr lang="en-CA" sz="2800" dirty="0"/>
              <a:t>For help on this (or any other) function use:</a:t>
            </a:r>
          </a:p>
          <a:p>
            <a:pPr marL="457200" lvl="1" indent="0">
              <a:buNone/>
            </a:pPr>
            <a:r>
              <a:rPr lang="en-CA" sz="2400" dirty="0"/>
              <a:t>help(</a:t>
            </a:r>
            <a:r>
              <a:rPr lang="en-CA" sz="2400" dirty="0" err="1"/>
              <a:t>glm</a:t>
            </a:r>
            <a:r>
              <a:rPr lang="en-CA" sz="2400" dirty="0"/>
              <a:t>)	</a:t>
            </a:r>
            <a:r>
              <a:rPr lang="en-CA" sz="2400" i="1" dirty="0"/>
              <a:t>or</a:t>
            </a:r>
            <a:r>
              <a:rPr lang="en-CA" sz="2400" dirty="0"/>
              <a:t>   ?</a:t>
            </a:r>
            <a:r>
              <a:rPr lang="en-CA" sz="2400" dirty="0" err="1"/>
              <a:t>glm</a:t>
            </a:r>
            <a:endParaRPr lang="en-CA" sz="2400" dirty="0"/>
          </a:p>
          <a:p>
            <a:endParaRPr lang="en-CA" sz="2800" i="1" dirty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44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CA" dirty="0"/>
              <a:t>Background 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Commonly used Generalized Linear Models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Goodness of fit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Logistic regression</a:t>
            </a:r>
          </a:p>
          <a:p>
            <a:pPr marL="571500" indent="-571500">
              <a:buFont typeface="+mj-lt"/>
              <a:buAutoNum type="romanUcPeriod"/>
            </a:pPr>
            <a:r>
              <a:rPr lang="en-CA" dirty="0"/>
              <a:t>Poisson regression and beyond</a:t>
            </a:r>
          </a:p>
        </p:txBody>
      </p:sp>
    </p:spTree>
    <p:extLst>
      <p:ext uri="{BB962C8B-B14F-4D97-AF65-F5344CB8AC3E}">
        <p14:creationId xmlns:p14="http://schemas.microsoft.com/office/powerpoint/2010/main" val="272215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 (GLMs) are an extension of linear models that allow for:</a:t>
            </a:r>
          </a:p>
          <a:p>
            <a:pPr lvl="1"/>
            <a:r>
              <a:rPr lang="en-US" dirty="0"/>
              <a:t>a nonlinear link function for nonlinear y’s</a:t>
            </a:r>
          </a:p>
          <a:p>
            <a:pPr lvl="1"/>
            <a:r>
              <a:rPr lang="en-US" dirty="0"/>
              <a:t>response probability distributions can be any member of the exponential family of distributions (e.g., normal, inverse normal, gamma, binomial, negative binomial, Poisson and multinomial).</a:t>
            </a:r>
            <a:endParaRPr lang="en-CA" dirty="0"/>
          </a:p>
          <a:p>
            <a:pPr lvl="1"/>
            <a:r>
              <a:rPr lang="en-US" dirty="0"/>
              <a:t>Unequal variances of the </a:t>
            </a:r>
            <a:r>
              <a:rPr lang="en-US" i="1" dirty="0"/>
              <a:t>y</a:t>
            </a:r>
            <a:r>
              <a:rPr lang="en-US" dirty="0"/>
              <a:t>’s (variance of the </a:t>
            </a:r>
            <a:r>
              <a:rPr lang="en-US" i="1" dirty="0"/>
              <a:t>y</a:t>
            </a:r>
            <a:r>
              <a:rPr lang="en-US" dirty="0"/>
              <a:t>’s is a function of the mean of </a:t>
            </a:r>
            <a:r>
              <a:rPr lang="en-US" i="1" dirty="0"/>
              <a:t>y</a:t>
            </a:r>
            <a:r>
              <a:rPr lang="en-US" dirty="0"/>
              <a:t>, given 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US" dirty="0"/>
              <a:t>Errors are uncorrelated for ease of calculation of the likelihood</a:t>
            </a:r>
            <a:endParaRPr lang="en-CA" dirty="0"/>
          </a:p>
          <a:p>
            <a:pPr lvl="1"/>
            <a:r>
              <a:rPr lang="en-US" dirty="0"/>
              <a:t>NOTE: If errors are correlated, Generalized Estimating Equations (GEEs) can be used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07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Background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70593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the OLS model: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GLM’s, </a:t>
            </a:r>
            <a:br>
              <a:rPr lang="en-US" sz="2400" dirty="0"/>
            </a:br>
            <a:r>
              <a:rPr lang="en-US" sz="2400" dirty="0"/>
              <a:t>this is extended to: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34129"/>
              </p:ext>
            </p:extLst>
          </p:nvPr>
        </p:nvGraphicFramePr>
        <p:xfrm>
          <a:off x="3203848" y="1855177"/>
          <a:ext cx="3160538" cy="172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3" imgW="1562040" imgH="850680" progId="Equation.3">
                  <p:embed/>
                </p:oleObj>
              </mc:Choice>
              <mc:Fallback>
                <p:oleObj name="Equation" r:id="rId3" imgW="1562040" imgH="850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855177"/>
                        <a:ext cx="3160538" cy="1721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46196"/>
              </p:ext>
            </p:extLst>
          </p:nvPr>
        </p:nvGraphicFramePr>
        <p:xfrm>
          <a:off x="3131840" y="4087425"/>
          <a:ext cx="5088815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Equation" r:id="rId5" imgW="3009600" imgH="1447560" progId="Equation.3">
                  <p:embed/>
                </p:oleObj>
              </mc:Choice>
              <mc:Fallback>
                <p:oleObj name="Equation" r:id="rId5" imgW="3009600" imgH="1447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4087425"/>
                        <a:ext cx="5088815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1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Background (after </a:t>
            </a:r>
            <a:r>
              <a:rPr lang="en-CA" b="1" dirty="0" err="1"/>
              <a:t>Kery</a:t>
            </a:r>
            <a:r>
              <a:rPr lang="en-CA" b="1" dirty="0"/>
              <a:t> 2010*)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sz="3400" b="1" dirty="0"/>
                  <a:t>Formally, a GLM is described by the following three components:</a:t>
                </a:r>
                <a:br>
                  <a:rPr lang="en-CA" sz="3400" b="1" dirty="0"/>
                </a:br>
                <a:endParaRPr lang="en-CA" sz="34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Statistical </a:t>
                </a:r>
                <a:r>
                  <a:rPr lang="en-CA" u="sng" dirty="0"/>
                  <a:t>distribution</a:t>
                </a:r>
                <a:r>
                  <a:rPr lang="en-CA" dirty="0"/>
                  <a:t> used to describe the random variation in the response;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~ </m:t>
                    </m:r>
                    <m:r>
                      <a:rPr lang="en-CA" b="0" i="1" smtClean="0">
                        <a:latin typeface="Cambria Math"/>
                      </a:rPr>
                      <m:t>𝑁𝑜𝑟𝑚𝑎𝑙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μ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dirty="0"/>
                </a:b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A so-called </a:t>
                </a:r>
                <a:r>
                  <a:rPr lang="en-CA" u="sng" dirty="0"/>
                  <a:t>link function</a:t>
                </a:r>
                <a:r>
                  <a:rPr lang="en-CA" dirty="0"/>
                  <a:t> g, that is applied to the expectation of the response E(y);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μ</m:t>
                    </m:r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CA" b="0" dirty="0"/>
                </a:b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A </a:t>
                </a:r>
                <a:r>
                  <a:rPr lang="en-CA" u="sng" dirty="0"/>
                  <a:t>linear predictor</a:t>
                </a:r>
                <a:r>
                  <a:rPr lang="en-CA" dirty="0"/>
                  <a:t>, which is a linear combination of covariate effects that are thought to make up g(E(y));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α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β</m:t>
                    </m:r>
                    <m:r>
                      <a:rPr lang="en-CA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3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6381328"/>
            <a:ext cx="5269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*</a:t>
            </a:r>
            <a:r>
              <a:rPr lang="en-CA" sz="1400" dirty="0" err="1"/>
              <a:t>Kery</a:t>
            </a:r>
            <a:r>
              <a:rPr lang="en-CA" sz="1400" dirty="0"/>
              <a:t> (2010) Introduction to </a:t>
            </a:r>
            <a:r>
              <a:rPr lang="en-CA" sz="1400" dirty="0" err="1"/>
              <a:t>WinBUGS</a:t>
            </a:r>
            <a:r>
              <a:rPr lang="en-CA" sz="1400" dirty="0"/>
              <a:t> for Ecologists. Academic Press.</a:t>
            </a:r>
          </a:p>
        </p:txBody>
      </p:sp>
    </p:spTree>
    <p:extLst>
      <p:ext uri="{BB962C8B-B14F-4D97-AF65-F5344CB8AC3E}">
        <p14:creationId xmlns:p14="http://schemas.microsoft.com/office/powerpoint/2010/main" val="276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Commonly Used GLM’s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1.  OLS model: y is continuous, LINK=identity, DIST=normal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2. Logistic Regression: y is a proportion (or a 0,1 Bernoulli variable), LINK=</a:t>
            </a:r>
            <a:r>
              <a:rPr lang="en-CA" dirty="0" err="1"/>
              <a:t>logit</a:t>
            </a:r>
            <a:r>
              <a:rPr lang="en-CA" dirty="0"/>
              <a:t>, DIST=binomial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3.  Poisson Regression, log linear model: y is a count (no natural denominator, else use y as a proportion), LINK=log, DIST=Poisson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4. Count using Negative Binomial: y is a count (no natural denominator, else use y as a proportion), LINK=log, DIST=</a:t>
            </a:r>
            <a:r>
              <a:rPr lang="en-CA" dirty="0" err="1"/>
              <a:t>negbin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5. Gamma Model with log linear model:  y is a positive continuous variable, LINK=log, DIST=gamma.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43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Under/</a:t>
            </a:r>
            <a:r>
              <a:rPr lang="en-US" b="1" dirty="0" err="1"/>
              <a:t>Overdispersion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default variance for specified distribution does not match the data: </a:t>
            </a:r>
          </a:p>
          <a:p>
            <a:pPr lvl="1"/>
            <a:r>
              <a:rPr lang="en-US" sz="2400" dirty="0"/>
              <a:t>data are </a:t>
            </a:r>
            <a:r>
              <a:rPr lang="en-US" sz="2400" i="1" dirty="0"/>
              <a:t>over-</a:t>
            </a:r>
            <a:r>
              <a:rPr lang="en-US" sz="2400" dirty="0"/>
              <a:t> or </a:t>
            </a:r>
            <a:r>
              <a:rPr lang="en-US" sz="2400" i="1" dirty="0" err="1"/>
              <a:t>underdispersed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Can happen with Poisson, binomial, </a:t>
            </a:r>
            <a:r>
              <a:rPr lang="en-US" sz="2400" dirty="0" err="1"/>
              <a:t>negbin</a:t>
            </a:r>
            <a:endParaRPr lang="en-US" sz="2400" dirty="0"/>
          </a:p>
          <a:p>
            <a:pPr lvl="1"/>
            <a:r>
              <a:rPr lang="en-US" sz="2400" dirty="0" err="1"/>
              <a:t>Overdispersion</a:t>
            </a:r>
            <a:r>
              <a:rPr lang="en-US" sz="2400" dirty="0"/>
              <a:t> factor can be added to the variance function and an estimate of this found by MLE along with the other parameters.</a:t>
            </a:r>
          </a:p>
          <a:p>
            <a:pPr lvl="1"/>
            <a:r>
              <a:rPr lang="en-US" sz="2400" dirty="0"/>
              <a:t>Alternatively: another distribution may be more appropriate (e.g., switch to negative binomial for count data).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7511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Goodness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u="sng" dirty="0"/>
              <a:t>Asymptotic z-test </a:t>
            </a:r>
            <a:r>
              <a:rPr lang="en-US" sz="2400" dirty="0"/>
              <a:t>for individual coefficients.</a:t>
            </a:r>
            <a:br>
              <a:rPr lang="en-US" sz="2400" dirty="0"/>
            </a:br>
            <a:endParaRPr lang="en-CA" sz="2400" dirty="0"/>
          </a:p>
          <a:p>
            <a:r>
              <a:rPr lang="en-US" sz="2400" u="sng" dirty="0"/>
              <a:t>Likelihood ratio test</a:t>
            </a:r>
            <a:r>
              <a:rPr lang="en-US" sz="2400" dirty="0"/>
              <a:t> for nested models. Better models have higher likelihood (or log likelihood), which is the same as saying the -2 </a:t>
            </a:r>
            <a:r>
              <a:rPr lang="en-US" sz="2400" dirty="0" err="1"/>
              <a:t>lnL</a:t>
            </a:r>
            <a:r>
              <a:rPr lang="en-US" sz="2400" dirty="0"/>
              <a:t> is smaller.</a:t>
            </a:r>
            <a:endParaRPr lang="en-CA" sz="2400" dirty="0"/>
          </a:p>
          <a:p>
            <a:pPr lvl="0"/>
            <a:endParaRPr lang="en-US" sz="2400" dirty="0"/>
          </a:p>
          <a:p>
            <a:r>
              <a:rPr lang="en-US" sz="2400" u="sng" dirty="0"/>
              <a:t>Pseudo R squared </a:t>
            </a:r>
            <a:r>
              <a:rPr lang="en-US" sz="2400" dirty="0"/>
              <a:t>value, based on </a:t>
            </a:r>
            <a:r>
              <a:rPr lang="en-US" sz="2400" dirty="0" err="1"/>
              <a:t>lnL</a:t>
            </a:r>
            <a:r>
              <a:rPr lang="en-US" sz="2400" dirty="0"/>
              <a:t> of the model versus </a:t>
            </a:r>
            <a:r>
              <a:rPr lang="en-US" sz="2400" dirty="0" err="1"/>
              <a:t>lnL</a:t>
            </a:r>
            <a:r>
              <a:rPr lang="en-US" sz="2400" dirty="0"/>
              <a:t> for a “null model” with only the intercept (no explanatory variables), to obtain a similar interpretation to R</a:t>
            </a:r>
            <a:r>
              <a:rPr lang="en-US" sz="2400" baseline="30000" dirty="0"/>
              <a:t>2</a:t>
            </a:r>
            <a:r>
              <a:rPr lang="en-US" sz="2400" dirty="0"/>
              <a:t> for linear models.  </a:t>
            </a:r>
            <a:endParaRPr lang="en-CA" sz="2400" dirty="0"/>
          </a:p>
          <a:p>
            <a:pPr lvl="0"/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5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8840"/>
                <a:ext cx="8229600" cy="4525963"/>
              </a:xfrm>
            </p:spPr>
            <p:txBody>
              <a:bodyPr>
                <a:no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sz="2200" dirty="0"/>
                  <a:t>Use Deviance or Pearson’s Chi Squared Statistic, for grouped or ungrouped data to compare unrestricted to restricted models, called, “</a:t>
                </a:r>
                <a:r>
                  <a:rPr lang="en-US" sz="2200" u="sng" dirty="0"/>
                  <a:t>Deviance partitioning</a:t>
                </a:r>
                <a:r>
                  <a:rPr lang="en-US" sz="2200" dirty="0"/>
                  <a:t>”, using a likelihood ratio test.  </a:t>
                </a:r>
              </a:p>
              <a:p>
                <a:pPr lvl="0">
                  <a:spcAft>
                    <a:spcPts val="1200"/>
                  </a:spcAft>
                </a:pPr>
                <a:r>
                  <a:rPr lang="en-US" sz="2200" dirty="0" err="1"/>
                  <a:t>Aikaike’s</a:t>
                </a:r>
                <a:r>
                  <a:rPr lang="en-US" sz="2200" dirty="0"/>
                  <a:t> Information Criterion (</a:t>
                </a:r>
                <a:r>
                  <a:rPr lang="en-US" sz="2200" u="sng" dirty="0"/>
                  <a:t>AIC</a:t>
                </a:r>
                <a:r>
                  <a:rPr lang="en-US" sz="2200" dirty="0"/>
                  <a:t>).  Smaller is better; gives a “penalty” for number of variables.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𝐴𝐼𝐶</m:t>
                    </m:r>
                    <m:r>
                      <a:rPr lang="en-CA" sz="2200" b="0" i="1" smtClean="0">
                        <a:latin typeface="Cambria Math"/>
                      </a:rPr>
                      <m:t>=−2∗</m:t>
                    </m:r>
                    <m:func>
                      <m:func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2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200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CA" sz="2200" b="0" i="1" smtClean="0">
                        <a:latin typeface="Cambria Math"/>
                      </a:rPr>
                      <m:t>+2∗</m:t>
                    </m:r>
                    <m:r>
                      <a:rPr lang="en-CA" sz="2200" b="0" i="1" smtClean="0">
                        <a:latin typeface="Cambria Math"/>
                      </a:rPr>
                      <m:t>𝑘</m:t>
                    </m:r>
                  </m:oMath>
                </a14:m>
                <a:endParaRPr lang="en-CA" sz="2200" b="0" dirty="0"/>
              </a:p>
              <a:p>
                <a:pPr lvl="0">
                  <a:spcAft>
                    <a:spcPts val="1200"/>
                  </a:spcAft>
                </a:pPr>
                <a:r>
                  <a:rPr lang="en-US" sz="2200" dirty="0"/>
                  <a:t>Schwarz Criterion (</a:t>
                </a:r>
                <a:r>
                  <a:rPr lang="en-US" sz="2200" u="sng" dirty="0"/>
                  <a:t>SC</a:t>
                </a:r>
                <a:r>
                  <a:rPr lang="en-US" sz="2200" dirty="0"/>
                  <a:t>). Similar to AIC, but includes the number of response levels, the no. of explanatory variables, and the sample size. </a:t>
                </a:r>
                <a:endParaRPr lang="en-CA" sz="2200" b="0" i="1" dirty="0">
                  <a:latin typeface="Cambria Math"/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/>
                        </a:rPr>
                        <m:t>𝑆𝐶</m:t>
                      </m:r>
                      <m:r>
                        <a:rPr lang="en-CA" sz="2200" b="0" i="1" smtClean="0">
                          <a:latin typeface="Cambria Math"/>
                        </a:rPr>
                        <m:t>=−2∗</m:t>
                      </m:r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2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CA" sz="2200" b="0" i="1" smtClean="0">
                          <a:latin typeface="Cambria Math"/>
                        </a:rPr>
                        <m:t>+</m:t>
                      </m:r>
                      <m:r>
                        <a:rPr lang="en-CA" sz="2200" b="0" i="1" smtClean="0">
                          <a:latin typeface="Cambria Math"/>
                        </a:rPr>
                        <m:t>𝑘</m:t>
                      </m:r>
                      <m:r>
                        <a:rPr lang="en-CA" sz="2200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 sz="2200" b="0" i="0" smtClean="0">
                          <a:latin typeface="Cambria Math"/>
                        </a:rPr>
                        <m:t>ln</m:t>
                      </m:r>
                      <m:r>
                        <a:rPr lang="en-CA" sz="2200" b="0" i="1" smtClean="0">
                          <a:latin typeface="Cambria Math"/>
                        </a:rPr>
                        <m:t>⁡(</m:t>
                      </m:r>
                      <m:r>
                        <a:rPr lang="en-CA" sz="2200" b="0" i="1" smtClean="0">
                          <a:latin typeface="Cambria Math"/>
                        </a:rPr>
                        <m:t>𝑛</m:t>
                      </m:r>
                      <m:r>
                        <a:rPr lang="en-CA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br>
                  <a:rPr lang="en-US" sz="2200" dirty="0"/>
                </a:br>
                <a:endParaRPr lang="en-CA" sz="2200" dirty="0"/>
              </a:p>
              <a:p>
                <a:endParaRPr lang="en-CA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8840"/>
                <a:ext cx="8229600" cy="4525963"/>
              </a:xfrm>
              <a:blipFill>
                <a:blip r:embed="rId2"/>
                <a:stretch>
                  <a:fillRect l="-593" t="-808" r="-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91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321</TotalTime>
  <Words>745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Constantia</vt:lpstr>
      <vt:lpstr>Times New Roman</vt:lpstr>
      <vt:lpstr>Wingdings 2</vt:lpstr>
      <vt:lpstr>bestes_blau</vt:lpstr>
      <vt:lpstr>Equation</vt:lpstr>
      <vt:lpstr>Topic 8: Generalized Linear Models</vt:lpstr>
      <vt:lpstr>Outline</vt:lpstr>
      <vt:lpstr>Background</vt:lpstr>
      <vt:lpstr>Background (cont.)</vt:lpstr>
      <vt:lpstr>Background (after Kery 2010*)</vt:lpstr>
      <vt:lpstr>Commonly Used GLM’s</vt:lpstr>
      <vt:lpstr>Under/Overdispersion</vt:lpstr>
      <vt:lpstr>Model Goodness of Fit</vt:lpstr>
      <vt:lpstr>Model Goodness of Fit</vt:lpstr>
      <vt:lpstr>Logistic Regression +  Predictive Habitat Map Example</vt:lpstr>
      <vt:lpstr>Logistic Regression (cont.)</vt:lpstr>
      <vt:lpstr>Goodness of Fit (additions)</vt:lpstr>
      <vt:lpstr>Predictive Habitat Map Example</vt:lpstr>
      <vt:lpstr>Data</vt:lpstr>
      <vt:lpstr>Model covariates</vt:lpstr>
      <vt:lpstr>PowerPoint Presentation</vt:lpstr>
      <vt:lpstr>Example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178</cp:revision>
  <dcterms:created xsi:type="dcterms:W3CDTF">2013-02-19T15:39:25Z</dcterms:created>
  <dcterms:modified xsi:type="dcterms:W3CDTF">2018-02-19T08:52:30Z</dcterms:modified>
</cp:coreProperties>
</file>