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81" r:id="rId4"/>
    <p:sldId id="283" r:id="rId5"/>
    <p:sldId id="278" r:id="rId6"/>
    <p:sldId id="280" r:id="rId7"/>
    <p:sldId id="284" r:id="rId8"/>
    <p:sldId id="285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48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5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46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9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64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9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6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06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3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6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61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2.wdp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Topic 9: </a:t>
            </a:r>
            <a:r>
              <a:rPr lang="en-US" dirty="0"/>
              <a:t>Over-dispersion + zero-inflation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/>
          <a:lstStyle/>
          <a:p>
            <a:r>
              <a:rPr lang="en-CA" b="1" dirty="0"/>
              <a:t>Other GLM’s and </a:t>
            </a:r>
            <a:r>
              <a:rPr lang="en-CA" b="1" dirty="0" err="1"/>
              <a:t>overdispersion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27065"/>
            <a:ext cx="8229600" cy="4389437"/>
          </a:xfrm>
        </p:spPr>
        <p:txBody>
          <a:bodyPr/>
          <a:lstStyle/>
          <a:p>
            <a:r>
              <a:rPr lang="en-CA" dirty="0"/>
              <a:t>Poisson</a:t>
            </a:r>
          </a:p>
          <a:p>
            <a:r>
              <a:rPr lang="en-CA" dirty="0"/>
              <a:t>Negative Binomial (NB)</a:t>
            </a:r>
          </a:p>
          <a:p>
            <a:r>
              <a:rPr lang="en-CA" dirty="0"/>
              <a:t>Zero Inflated Poisson</a:t>
            </a:r>
          </a:p>
          <a:p>
            <a:r>
              <a:rPr lang="en-CA" dirty="0"/>
              <a:t>Zero Inflated NB</a:t>
            </a:r>
          </a:p>
        </p:txBody>
      </p:sp>
      <p:pic>
        <p:nvPicPr>
          <p:cNvPr id="4" name="Picture 3" descr="Histogr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2" y="2636912"/>
            <a:ext cx="4032448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74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Test which distribution fits </a:t>
            </a:r>
            <a:br>
              <a:rPr lang="en-CA" b="1" dirty="0"/>
            </a:br>
            <a:r>
              <a:rPr lang="en-CA" b="1" dirty="0"/>
              <a:t>the data best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58094"/>
                <a:ext cx="8229600" cy="49251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CA" dirty="0"/>
                  <a:t>Histogram to visually identify the proportion of zero counts in the data set. </a:t>
                </a:r>
              </a:p>
              <a:p>
                <a:endParaRPr lang="en-CA" dirty="0"/>
              </a:p>
              <a:p>
                <a:r>
                  <a:rPr lang="en-CA" dirty="0"/>
                  <a:t>log Likelihood, AIC (</a:t>
                </a:r>
                <a:r>
                  <a:rPr lang="en-CA" dirty="0" err="1"/>
                  <a:t>Akaike</a:t>
                </a:r>
                <a:r>
                  <a:rPr lang="en-CA" dirty="0"/>
                  <a:t> 1974)</a:t>
                </a:r>
                <a:r>
                  <a:rPr lang="de-AT" dirty="0"/>
                  <a:t> </a:t>
                </a:r>
                <a:r>
                  <a:rPr lang="en-CA" dirty="0"/>
                  <a:t>and correctly predicted zeros. </a:t>
                </a:r>
              </a:p>
              <a:p>
                <a:endParaRPr lang="en-CA" dirty="0"/>
              </a:p>
              <a:p>
                <a:r>
                  <a:rPr lang="en-CA" dirty="0"/>
                  <a:t>Formal tests: </a:t>
                </a:r>
              </a:p>
              <a:p>
                <a:pPr lvl="1"/>
                <a:r>
                  <a:rPr lang="en-CA" dirty="0"/>
                  <a:t>likelihood ratio tests </a:t>
                </a:r>
              </a:p>
              <a:p>
                <a:pPr lvl="2"/>
                <a:r>
                  <a:rPr lang="en-CA" dirty="0"/>
                  <a:t>Poisson - negative binomial distribution. </a:t>
                </a:r>
              </a:p>
              <a:p>
                <a:pPr lvl="2"/>
                <a:r>
                  <a:rPr lang="en-CA" dirty="0"/>
                  <a:t>zero-inflated Poisson and zero-inflated negative binomial. </a:t>
                </a:r>
              </a:p>
              <a:p>
                <a:pPr lvl="2"/>
                <a:endParaRPr lang="en-CA" dirty="0"/>
              </a:p>
              <a:p>
                <a:pPr lvl="1"/>
                <a:r>
                  <a:rPr lang="en-CA" dirty="0" err="1"/>
                  <a:t>Vuong</a:t>
                </a:r>
                <a:r>
                  <a:rPr lang="en-CA" dirty="0"/>
                  <a:t> test: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2600"/>
                        <m:t>V</m:t>
                      </m:r>
                      <m:r>
                        <a:rPr lang="en-CA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600" i="1">
                              <a:latin typeface="Cambria Math"/>
                            </a:rPr>
                            <m:t>𝑠𝑞𝑟𝑡</m:t>
                          </m:r>
                          <m:d>
                            <m:d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  <m:r>
                            <a:rPr lang="en-CA" sz="2600" i="1">
                              <a:latin typeface="Cambria Math"/>
                            </a:rPr>
                            <m:t>∗</m:t>
                          </m:r>
                          <m:r>
                            <a:rPr lang="en-CA" sz="2600" i="1">
                              <a:latin typeface="Cambria Math"/>
                            </a:rPr>
                            <m:t>𝑚𝑒𝑎𝑛</m:t>
                          </m:r>
                          <m:r>
                            <a:rPr lang="en-CA" sz="2600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6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6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2600" i="1">
                              <a:latin typeface="Cambria Math"/>
                            </a:rPr>
                            <m:t>∗</m:t>
                          </m:r>
                          <m:r>
                            <a:rPr lang="en-CA" sz="2600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CA" sz="2600" i="1">
                          <a:latin typeface="Cambria Math"/>
                        </a:rPr>
                        <m:t>                      </m:t>
                      </m:r>
                      <m:r>
                        <a:rPr lang="en-CA" sz="2600" i="1">
                          <a:latin typeface="Cambria Math"/>
                        </a:rPr>
                        <m:t>𝑚</m:t>
                      </m:r>
                      <m:r>
                        <a:rPr lang="en-CA" sz="2600" i="1">
                          <a:latin typeface="Cambria Math"/>
                        </a:rPr>
                        <m:t>=</m:t>
                      </m:r>
                      <m:r>
                        <a:rPr lang="en-CA" sz="2600" i="1">
                          <a:latin typeface="Cambria Math"/>
                        </a:rPr>
                        <m:t>𝑙𝑛</m:t>
                      </m:r>
                      <m:r>
                        <a:rPr lang="en-CA" sz="260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6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2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6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2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A" sz="2600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:r>
                  <a:rPr lang="en-CA" sz="1900" i="1" dirty="0"/>
                  <a:t>μ</a:t>
                </a:r>
                <a:r>
                  <a:rPr lang="en-CA" sz="1900" i="1" baseline="-25000" dirty="0"/>
                  <a:t>1</a:t>
                </a:r>
                <a:r>
                  <a:rPr lang="en-CA" sz="1900" i="1" dirty="0"/>
                  <a:t> </a:t>
                </a:r>
                <a:r>
                  <a:rPr lang="en-CA" sz="1900" dirty="0"/>
                  <a:t>= predicted probability of y for the zero-inflated model; </a:t>
                </a:r>
                <a:r>
                  <a:rPr lang="en-CA" sz="1900" i="1" dirty="0"/>
                  <a:t>μ</a:t>
                </a:r>
                <a:r>
                  <a:rPr lang="en-CA" sz="1900" i="1" baseline="-25000" dirty="0"/>
                  <a:t>2</a:t>
                </a:r>
                <a:r>
                  <a:rPr lang="en-CA" sz="1900" dirty="0"/>
                  <a:t> = predicted probability of y for the base model; </a:t>
                </a:r>
                <a:r>
                  <a:rPr lang="en-CA" sz="1900" i="1" dirty="0" err="1"/>
                  <a:t>s</a:t>
                </a:r>
                <a:r>
                  <a:rPr lang="en-CA" sz="1900" i="1" baseline="-25000" dirty="0" err="1"/>
                  <a:t>m</a:t>
                </a:r>
                <a:r>
                  <a:rPr lang="en-CA" sz="1900" dirty="0"/>
                  <a:t> = standard </a:t>
                </a:r>
                <a:r>
                  <a:rPr lang="en-CA" sz="1900" dirty="0" err="1"/>
                  <a:t>deviataion</a:t>
                </a:r>
                <a:r>
                  <a:rPr lang="en-CA" sz="1900" dirty="0"/>
                  <a:t> of m; </a:t>
                </a:r>
                <a:r>
                  <a:rPr lang="en-CA" sz="1900" i="1" dirty="0"/>
                  <a:t>N</a:t>
                </a:r>
                <a:r>
                  <a:rPr lang="en-CA" sz="1900" dirty="0"/>
                  <a:t> = number of observations in each model (both must use the same observations). test statistic V asymptotically normal. </a:t>
                </a:r>
              </a:p>
              <a:p>
                <a:pPr marL="0" indent="0">
                  <a:buNone/>
                </a:pPr>
                <a:r>
                  <a:rPr lang="en-CA" sz="1900" dirty="0"/>
                  <a:t>V &gt; 1.96 = zero-inflated model is preferred; V&lt; -1.96 = the base model is preferred; between neither model is preferred).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58094"/>
                <a:ext cx="8229600" cy="4925144"/>
              </a:xfrm>
              <a:blipFill>
                <a:blip r:embed="rId2"/>
                <a:stretch>
                  <a:fillRect l="-296" t="-1733" r="-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8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46" y="0"/>
            <a:ext cx="8229600" cy="1143000"/>
          </a:xfrm>
        </p:spPr>
        <p:txBody>
          <a:bodyPr>
            <a:normAutofit/>
          </a:bodyPr>
          <a:lstStyle/>
          <a:p>
            <a:r>
              <a:rPr lang="en-CA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 ratio tests</a:t>
            </a:r>
          </a:p>
          <a:p>
            <a:pPr lvl="1"/>
            <a:r>
              <a:rPr lang="en-US" dirty="0"/>
              <a:t>Poisson – </a:t>
            </a:r>
            <a:r>
              <a:rPr lang="en-US" b="1" dirty="0"/>
              <a:t>negative binomial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χ</a:t>
            </a:r>
            <a:r>
              <a:rPr lang="en-US" baseline="30000" dirty="0"/>
              <a:t>2</a:t>
            </a:r>
            <a:r>
              <a:rPr lang="en-US" dirty="0"/>
              <a:t> = 5.2785, </a:t>
            </a:r>
            <a:r>
              <a:rPr lang="en-US" dirty="0" err="1"/>
              <a:t>df</a:t>
            </a:r>
            <a:r>
              <a:rPr lang="en-US" dirty="0"/>
              <a:t>=1, p=0.010795</a:t>
            </a:r>
          </a:p>
          <a:p>
            <a:pPr lvl="1"/>
            <a:r>
              <a:rPr lang="en-US" dirty="0"/>
              <a:t>ZI Poisson – ZI NB:</a:t>
            </a:r>
          </a:p>
          <a:p>
            <a:pPr lvl="2"/>
            <a:r>
              <a:rPr lang="en-US" dirty="0"/>
              <a:t>χ</a:t>
            </a:r>
            <a:r>
              <a:rPr lang="en-US" baseline="30000" dirty="0"/>
              <a:t>2</a:t>
            </a:r>
            <a:r>
              <a:rPr lang="en-US" dirty="0"/>
              <a:t> = 0.3552, </a:t>
            </a:r>
            <a:r>
              <a:rPr lang="en-US" dirty="0" err="1"/>
              <a:t>df</a:t>
            </a:r>
            <a:r>
              <a:rPr lang="en-US" dirty="0"/>
              <a:t>=1, p=0.2756</a:t>
            </a:r>
          </a:p>
          <a:p>
            <a:endParaRPr lang="en-US" dirty="0"/>
          </a:p>
          <a:p>
            <a:r>
              <a:rPr lang="en-US" dirty="0" err="1"/>
              <a:t>Vuong</a:t>
            </a:r>
            <a:r>
              <a:rPr lang="en-US" dirty="0"/>
              <a:t> tests:</a:t>
            </a:r>
          </a:p>
          <a:p>
            <a:pPr lvl="1"/>
            <a:r>
              <a:rPr lang="en-US" b="1" dirty="0"/>
              <a:t>ZI NB </a:t>
            </a:r>
            <a:r>
              <a:rPr lang="en-US" dirty="0"/>
              <a:t>– NB:</a:t>
            </a:r>
          </a:p>
          <a:p>
            <a:pPr lvl="2"/>
            <a:r>
              <a:rPr lang="en-US" dirty="0"/>
              <a:t>1.739 (p = 0.041) </a:t>
            </a:r>
          </a:p>
          <a:p>
            <a:pPr lvl="1"/>
            <a:r>
              <a:rPr lang="en-US" dirty="0"/>
              <a:t>ZI Poisson – Poisson:</a:t>
            </a:r>
          </a:p>
          <a:p>
            <a:pPr lvl="2"/>
            <a:r>
              <a:rPr lang="en-US" dirty="0"/>
              <a:t>1.505 (p = 0.066)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748327"/>
              </p:ext>
            </p:extLst>
          </p:nvPr>
        </p:nvGraphicFramePr>
        <p:xfrm>
          <a:off x="971600" y="1268760"/>
          <a:ext cx="6192686" cy="18189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9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8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True 0’s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GLM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Zero inflated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368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 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negative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 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>
                          <a:effectLst/>
                        </a:rPr>
                        <a:t>negative 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Poisson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binomial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Poisson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u="none" strike="noStrike" dirty="0">
                          <a:effectLst/>
                        </a:rPr>
                        <a:t>binomial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no. parameters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 -2* log </a:t>
                      </a:r>
                      <a:r>
                        <a:rPr lang="en-CA" sz="1400" u="none" strike="noStrike" dirty="0" err="1">
                          <a:effectLst/>
                        </a:rPr>
                        <a:t>Lik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-274.924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-272.284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-266.696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-266.518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AIC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557.847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554.569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549.392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551.036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855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predicted 0's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361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368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369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371" marR="9371" marT="937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4" descr="Histogram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984" y="3212976"/>
            <a:ext cx="3744416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7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26894" y="153615"/>
            <a:ext cx="8964706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/>
              <a:t>Multiscale</a:t>
            </a:r>
            <a:r>
              <a:rPr lang="en-US" sz="3600" b="1" dirty="0"/>
              <a:t> highway effects on a large mammal community</a:t>
            </a:r>
            <a:endParaRPr lang="de-AT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49876" y="6444734"/>
            <a:ext cx="258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Schuster, Germain &amp; Römer in revision</a:t>
            </a:r>
            <a:endParaRPr lang="en-US" sz="1200" dirty="0"/>
          </a:p>
        </p:txBody>
      </p:sp>
      <p:pic>
        <p:nvPicPr>
          <p:cNvPr id="20" name="Picture 2" descr="IMG_00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07504" y="3487817"/>
            <a:ext cx="3249558" cy="2437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7" descr="IMG_00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6" y="1344883"/>
            <a:ext cx="2190218" cy="16426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6867" y="1216115"/>
            <a:ext cx="3709629" cy="4877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65740"/>
            <a:ext cx="2479894" cy="3644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99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28" y="548680"/>
            <a:ext cx="8229600" cy="1143000"/>
          </a:xfrm>
        </p:spPr>
        <p:txBody>
          <a:bodyPr/>
          <a:lstStyle/>
          <a:p>
            <a:pPr algn="l"/>
            <a:r>
              <a:rPr lang="en-CA" b="1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28" y="199923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Highway 3 in SE BC between </a:t>
            </a:r>
            <a:br>
              <a:rPr lang="en-CA" dirty="0"/>
            </a:br>
            <a:r>
              <a:rPr lang="en-CA" dirty="0"/>
              <a:t>Creston and </a:t>
            </a:r>
            <a:r>
              <a:rPr lang="en-CA" dirty="0" err="1"/>
              <a:t>Cranbrook</a:t>
            </a:r>
            <a:endParaRPr lang="en-CA" dirty="0"/>
          </a:p>
          <a:p>
            <a:endParaRPr lang="en-CA" dirty="0"/>
          </a:p>
          <a:p>
            <a:r>
              <a:rPr lang="en-CA" dirty="0"/>
              <a:t>Identify potential crossing sites</a:t>
            </a:r>
          </a:p>
          <a:p>
            <a:endParaRPr lang="en-CA" dirty="0"/>
          </a:p>
          <a:p>
            <a:r>
              <a:rPr lang="en-CA" dirty="0"/>
              <a:t>2 seasons of snow track data </a:t>
            </a:r>
          </a:p>
          <a:p>
            <a:pPr lvl="1"/>
            <a:r>
              <a:rPr lang="en-CA" dirty="0"/>
              <a:t>Highway 96km</a:t>
            </a:r>
          </a:p>
          <a:p>
            <a:pPr lvl="1"/>
            <a:r>
              <a:rPr lang="en-CA" dirty="0"/>
              <a:t>9 Transects off highway total 13km</a:t>
            </a:r>
          </a:p>
          <a:p>
            <a:pPr lvl="1"/>
            <a:endParaRPr lang="en-CA" dirty="0"/>
          </a:p>
          <a:p>
            <a:r>
              <a:rPr lang="en-CA" dirty="0"/>
              <a:t>Species data: deer, moose, elk, </a:t>
            </a:r>
            <a:br>
              <a:rPr lang="en-CA" dirty="0"/>
            </a:br>
            <a:r>
              <a:rPr lang="en-CA" dirty="0"/>
              <a:t>coyote, bobcat, cougar, wolf, …</a:t>
            </a:r>
          </a:p>
          <a:p>
            <a:endParaRPr lang="en-CA" dirty="0"/>
          </a:p>
        </p:txBody>
      </p:sp>
      <p:pic>
        <p:nvPicPr>
          <p:cNvPr id="4" name="Picture 8" descr="IMG_00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756096" y="980728"/>
            <a:ext cx="3168649" cy="2376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6" descr="IMG_0017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24128" y="3501007"/>
            <a:ext cx="2268140" cy="3024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IMG_00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60648"/>
            <a:ext cx="22352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24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Distribution choices similar to </a:t>
            </a:r>
            <a:br>
              <a:rPr lang="en-CA" dirty="0"/>
            </a:br>
            <a:r>
              <a:rPr lang="en-CA" dirty="0"/>
              <a:t>previous example</a:t>
            </a:r>
          </a:p>
          <a:p>
            <a:endParaRPr lang="en-CA" dirty="0"/>
          </a:p>
          <a:p>
            <a:r>
              <a:rPr lang="en-CA" dirty="0"/>
              <a:t>Models:</a:t>
            </a:r>
          </a:p>
          <a:p>
            <a:pPr lvl="1"/>
            <a:r>
              <a:rPr lang="en-CA" dirty="0"/>
              <a:t>3 scales individually and in combination (200, 500, 1000m) using Landsat derived variables</a:t>
            </a:r>
          </a:p>
          <a:p>
            <a:pPr lvl="1"/>
            <a:r>
              <a:rPr lang="en-CA" dirty="0"/>
              <a:t>hand digitized variables (200m)</a:t>
            </a:r>
          </a:p>
          <a:p>
            <a:pPr lvl="1"/>
            <a:r>
              <a:rPr lang="en-CA" dirty="0"/>
              <a:t>Combine all</a:t>
            </a:r>
          </a:p>
          <a:p>
            <a:pPr lvl="1"/>
            <a:endParaRPr lang="en-CA" dirty="0"/>
          </a:p>
          <a:p>
            <a:r>
              <a:rPr lang="en-CA" dirty="0"/>
              <a:t>Predictive maps using Landsat data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933056"/>
            <a:ext cx="1917003" cy="2816997"/>
          </a:xfrm>
          <a:prstGeom prst="rect">
            <a:avLst/>
          </a:prstGeom>
        </p:spPr>
      </p:pic>
      <p:pic>
        <p:nvPicPr>
          <p:cNvPr id="6" name="Picture 5" descr="EO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52" y="1556792"/>
            <a:ext cx="31473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0"/>
            <a:ext cx="5255987" cy="68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313</TotalTime>
  <Words>281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Constantia</vt:lpstr>
      <vt:lpstr>Times New Roman</vt:lpstr>
      <vt:lpstr>Wingdings 2</vt:lpstr>
      <vt:lpstr>bestes_blau</vt:lpstr>
      <vt:lpstr>Topic 9: Over-dispersion + zero-inflation</vt:lpstr>
      <vt:lpstr>Other GLM’s and overdispersion</vt:lpstr>
      <vt:lpstr>Test which distribution fits  the data best</vt:lpstr>
      <vt:lpstr>Results</vt:lpstr>
      <vt:lpstr>Multiscale highway effects on a large mammal community</vt:lpstr>
      <vt:lpstr>Setup</vt:lpstr>
      <vt:lpstr>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162</cp:revision>
  <dcterms:created xsi:type="dcterms:W3CDTF">2013-02-19T15:39:25Z</dcterms:created>
  <dcterms:modified xsi:type="dcterms:W3CDTF">2018-02-19T08:54:15Z</dcterms:modified>
</cp:coreProperties>
</file>