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89" r:id="rId5"/>
    <p:sldId id="290" r:id="rId6"/>
    <p:sldId id="291" r:id="rId7"/>
    <p:sldId id="28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5" name="Footer Placeholder 18"/>
          <p:cNvSpPr>
            <a:spLocks noGrp="1"/>
          </p:cNvSpPr>
          <p:nvPr>
            <p:ph type="ftr" sz="quarter" idx="11"/>
          </p:nvPr>
        </p:nvSpPr>
        <p:spPr/>
        <p:txBody>
          <a:bodyPr/>
          <a:lstStyle>
            <a:lvl1pPr>
              <a:defRPr/>
            </a:lvl1pPr>
          </a:lstStyle>
          <a:p>
            <a:endParaRPr lang="en-CA"/>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54717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640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7880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7717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809469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7108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8" name="Footer Placeholder 21"/>
          <p:cNvSpPr>
            <a:spLocks noGrp="1"/>
          </p:cNvSpPr>
          <p:nvPr>
            <p:ph type="ftr" sz="quarter" idx="11"/>
          </p:nvPr>
        </p:nvSpPr>
        <p:spPr/>
        <p:txBody>
          <a:bodyPr/>
          <a:lstStyle>
            <a:lvl1pPr>
              <a:defRPr/>
            </a:lvl1pPr>
          </a:lstStyle>
          <a:p>
            <a:endParaRPr lang="en-CA"/>
          </a:p>
        </p:txBody>
      </p:sp>
      <p:sp>
        <p:nvSpPr>
          <p:cNvPr id="9"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4236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4" name="Footer Placeholder 21"/>
          <p:cNvSpPr>
            <a:spLocks noGrp="1"/>
          </p:cNvSpPr>
          <p:nvPr>
            <p:ph type="ftr" sz="quarter" idx="11"/>
          </p:nvPr>
        </p:nvSpPr>
        <p:spPr/>
        <p:txBody>
          <a:bodyPr/>
          <a:lstStyle>
            <a:lvl1pPr>
              <a:defRPr/>
            </a:lvl1pPr>
          </a:lstStyle>
          <a:p>
            <a:endParaRPr lang="en-CA"/>
          </a:p>
        </p:txBody>
      </p:sp>
      <p:sp>
        <p:nvSpPr>
          <p:cNvPr id="5"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280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3" name="Footer Placeholder 21"/>
          <p:cNvSpPr>
            <a:spLocks noGrp="1"/>
          </p:cNvSpPr>
          <p:nvPr>
            <p:ph type="ftr" sz="quarter" idx="11"/>
          </p:nvPr>
        </p:nvSpPr>
        <p:spPr/>
        <p:txBody>
          <a:bodyPr/>
          <a:lstStyle>
            <a:lvl1pPr>
              <a:defRPr/>
            </a:lvl1pPr>
          </a:lstStyle>
          <a:p>
            <a:endParaRPr lang="en-CA"/>
          </a:p>
        </p:txBody>
      </p:sp>
      <p:sp>
        <p:nvSpPr>
          <p:cNvPr id="4"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309368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0646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F3A5C36C-4AD1-4368-83A4-9559EE6EF9BD}" type="datetimeFigureOut">
              <a:rPr lang="en-CA" smtClean="0"/>
              <a:t>26/02/2018</a:t>
            </a:fld>
            <a:endParaRPr lang="en-CA"/>
          </a:p>
        </p:txBody>
      </p:sp>
      <p:sp>
        <p:nvSpPr>
          <p:cNvPr id="10" name="Footer Placeholder 5"/>
          <p:cNvSpPr>
            <a:spLocks noGrp="1"/>
          </p:cNvSpPr>
          <p:nvPr>
            <p:ph type="ftr" sz="quarter" idx="11"/>
          </p:nvPr>
        </p:nvSpPr>
        <p:spPr/>
        <p:txBody>
          <a:bodyPr/>
          <a:lstStyle>
            <a:lvl1pPr>
              <a:defRPr/>
            </a:lvl1pPr>
          </a:lstStyle>
          <a:p>
            <a:endParaRPr lang="en-CA"/>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9942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fld id="{F3A5C36C-4AD1-4368-83A4-9559EE6EF9BD}" type="datetimeFigureOut">
              <a:rPr lang="en-CA" smtClean="0"/>
              <a:t>26/02/2018</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EF79F0B5-065C-4CD0-A497-1B711EA5B563}" type="slidenum">
              <a:rPr lang="en-CA" smtClean="0"/>
              <a:t>‹#›</a:t>
            </a:fld>
            <a:endParaRPr lang="en-CA"/>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extLst>
      <p:ext uri="{BB962C8B-B14F-4D97-AF65-F5344CB8AC3E}">
        <p14:creationId xmlns:p14="http://schemas.microsoft.com/office/powerpoint/2010/main" val="1537150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fontScale="90000"/>
          </a:bodyPr>
          <a:lstStyle/>
          <a:p>
            <a:r>
              <a:rPr lang="en-US" dirty="0"/>
              <a:t>Topic 3: Key Components of (Generalized) Linear Models</a:t>
            </a:r>
            <a:endParaRPr lang="en-CA" dirty="0"/>
          </a:p>
        </p:txBody>
      </p:sp>
      <p:pic>
        <p:nvPicPr>
          <p:cNvPr id="3" name="Picture 2">
            <a:extLst>
              <a:ext uri="{FF2B5EF4-FFF2-40B4-BE49-F238E27FC236}">
                <a16:creationId xmlns:a16="http://schemas.microsoft.com/office/drawing/2014/main" id="{791FE4D5-C22C-49F6-B916-6A36FFF3D7D7}"/>
              </a:ext>
            </a:extLst>
          </p:cNvPr>
          <p:cNvPicPr>
            <a:picLocks noChangeAspect="1"/>
          </p:cNvPicPr>
          <p:nvPr/>
        </p:nvPicPr>
        <p:blipFill>
          <a:blip r:embed="rId2"/>
          <a:stretch>
            <a:fillRect/>
          </a:stretch>
        </p:blipFill>
        <p:spPr>
          <a:xfrm>
            <a:off x="1591772" y="2141786"/>
            <a:ext cx="3013103" cy="4239542"/>
          </a:xfrm>
          <a:prstGeom prst="rect">
            <a:avLst/>
          </a:prstGeom>
          <a:ln>
            <a:solidFill>
              <a:schemeClr val="bg1"/>
            </a:solidFill>
          </a:ln>
        </p:spPr>
      </p:pic>
      <p:sp>
        <p:nvSpPr>
          <p:cNvPr id="4" name="TextBox 3">
            <a:extLst>
              <a:ext uri="{FF2B5EF4-FFF2-40B4-BE49-F238E27FC236}">
                <a16:creationId xmlns:a16="http://schemas.microsoft.com/office/drawing/2014/main" id="{303BBE34-596A-4812-AA2D-95C8598A6CA3}"/>
              </a:ext>
            </a:extLst>
          </p:cNvPr>
          <p:cNvSpPr txBox="1"/>
          <p:nvPr/>
        </p:nvSpPr>
        <p:spPr>
          <a:xfrm>
            <a:off x="4635371" y="5661248"/>
            <a:ext cx="1843774" cy="523220"/>
          </a:xfrm>
          <a:prstGeom prst="rect">
            <a:avLst/>
          </a:prstGeom>
          <a:noFill/>
        </p:spPr>
        <p:txBody>
          <a:bodyPr wrap="none" rtlCol="0">
            <a:spAutoFit/>
          </a:bodyPr>
          <a:lstStyle/>
          <a:p>
            <a:r>
              <a:rPr lang="en-CA" sz="2800" b="1" dirty="0"/>
              <a:t>Chapter 6</a:t>
            </a:r>
          </a:p>
        </p:txBody>
      </p:sp>
    </p:spTree>
    <p:extLst>
      <p:ext uri="{BB962C8B-B14F-4D97-AF65-F5344CB8AC3E}">
        <p14:creationId xmlns:p14="http://schemas.microsoft.com/office/powerpoint/2010/main" val="253738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a:xfrm>
            <a:off x="457200" y="476672"/>
            <a:ext cx="8229600" cy="1143000"/>
          </a:xfrm>
        </p:spPr>
        <p:txBody>
          <a:bodyPr/>
          <a:lstStyle/>
          <a:p>
            <a:r>
              <a:rPr lang="en-CA" b="1" dirty="0"/>
              <a:t>Continuous uniform distribution</a:t>
            </a:r>
          </a:p>
        </p:txBody>
      </p:sp>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a:xfrm>
            <a:off x="457200" y="1628800"/>
            <a:ext cx="8229600" cy="4389437"/>
          </a:xfrm>
        </p:spPr>
        <p:txBody>
          <a:bodyPr>
            <a:normAutofit/>
          </a:bodyPr>
          <a:lstStyle/>
          <a:p>
            <a:pPr marL="0" indent="0">
              <a:buNone/>
            </a:pPr>
            <a:r>
              <a:rPr lang="en-US" sz="1800" dirty="0"/>
              <a:t>n &lt;- 100000				# Sample size</a:t>
            </a:r>
          </a:p>
          <a:p>
            <a:pPr marL="0" indent="0">
              <a:buNone/>
            </a:pPr>
            <a:r>
              <a:rPr lang="en-US" sz="1800" dirty="0"/>
              <a:t>a &lt;- </a:t>
            </a:r>
            <a:r>
              <a:rPr lang="en-US" sz="1800" dirty="0" err="1"/>
              <a:t>lower.limit</a:t>
            </a:r>
            <a:r>
              <a:rPr lang="en-US" sz="1800" dirty="0"/>
              <a:t> &lt;- 0</a:t>
            </a:r>
          </a:p>
          <a:p>
            <a:pPr marL="0" indent="0">
              <a:buNone/>
            </a:pPr>
            <a:r>
              <a:rPr lang="en-US" sz="1800" dirty="0"/>
              <a:t>b &lt;- </a:t>
            </a:r>
            <a:r>
              <a:rPr lang="en-US" sz="1800" dirty="0" err="1"/>
              <a:t>upper.limit</a:t>
            </a:r>
            <a:r>
              <a:rPr lang="en-US" sz="1800" dirty="0"/>
              <a:t> &lt;- 10</a:t>
            </a:r>
          </a:p>
          <a:p>
            <a:pPr marL="0" indent="0">
              <a:buNone/>
            </a:pPr>
            <a:endParaRPr lang="en-US" sz="1800" dirty="0"/>
          </a:p>
          <a:p>
            <a:pPr marL="0" indent="0">
              <a:buNone/>
            </a:pPr>
            <a:r>
              <a:rPr lang="en-US" sz="1800" dirty="0"/>
              <a:t>sample &lt;- </a:t>
            </a:r>
            <a:r>
              <a:rPr lang="en-US" sz="1800" dirty="0" err="1"/>
              <a:t>runif</a:t>
            </a:r>
            <a:r>
              <a:rPr lang="en-US" sz="1800" dirty="0"/>
              <a:t>(n = n, min = a, max = b)</a:t>
            </a:r>
          </a:p>
          <a:p>
            <a:pPr marL="0" indent="0">
              <a:buNone/>
            </a:pPr>
            <a:r>
              <a:rPr lang="en-US" sz="1800" dirty="0"/>
              <a:t>print(sample, dig = 3)</a:t>
            </a:r>
          </a:p>
          <a:p>
            <a:pPr marL="0" indent="0">
              <a:buNone/>
            </a:pPr>
            <a:r>
              <a:rPr lang="en-US" sz="1800" dirty="0" err="1"/>
              <a:t>hist</a:t>
            </a:r>
            <a:r>
              <a:rPr lang="en-US" sz="1800" dirty="0"/>
              <a:t>(sample, col = "grey")</a:t>
            </a:r>
            <a:endParaRPr lang="en-CA" sz="1800" dirty="0"/>
          </a:p>
        </p:txBody>
      </p:sp>
      <p:pic>
        <p:nvPicPr>
          <p:cNvPr id="4" name="Picture 3">
            <a:extLst>
              <a:ext uri="{FF2B5EF4-FFF2-40B4-BE49-F238E27FC236}">
                <a16:creationId xmlns:a16="http://schemas.microsoft.com/office/drawing/2014/main" id="{FC24B559-DB3A-49DD-9887-7A3FA95F7CA8}"/>
              </a:ext>
            </a:extLst>
          </p:cNvPr>
          <p:cNvPicPr>
            <a:picLocks noChangeAspect="1"/>
          </p:cNvPicPr>
          <p:nvPr/>
        </p:nvPicPr>
        <p:blipFill>
          <a:blip r:embed="rId2"/>
          <a:stretch>
            <a:fillRect/>
          </a:stretch>
        </p:blipFill>
        <p:spPr>
          <a:xfrm>
            <a:off x="3238323" y="3284984"/>
            <a:ext cx="5456696" cy="3496833"/>
          </a:xfrm>
          <a:prstGeom prst="rect">
            <a:avLst/>
          </a:prstGeom>
          <a:ln>
            <a:solidFill>
              <a:schemeClr val="tx1"/>
            </a:solidFill>
          </a:ln>
        </p:spPr>
      </p:pic>
    </p:spTree>
    <p:extLst>
      <p:ext uri="{BB962C8B-B14F-4D97-AF65-F5344CB8AC3E}">
        <p14:creationId xmlns:p14="http://schemas.microsoft.com/office/powerpoint/2010/main" val="23734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fontScale="92500"/>
          </a:bodyPr>
          <a:lstStyle/>
          <a:p>
            <a:r>
              <a:rPr lang="en-US" dirty="0"/>
              <a:t>Sampling situation: When N available things all have the same probability p of being in a certain state (e.g., being counted, or having a certain attribute, like being male or dead), then the number x that is actually counted in that sample, or has that attribute, is binomially </a:t>
            </a:r>
            <a:r>
              <a:rPr lang="en-CA" dirty="0"/>
              <a:t>distributed.</a:t>
            </a:r>
          </a:p>
          <a:p>
            <a:r>
              <a:rPr lang="en-US" dirty="0"/>
              <a:t>Classical examples: Number of males in a clutch, school class, or herd of size N; number of times heads shows up among N flips of a coin.</a:t>
            </a:r>
          </a:p>
          <a:p>
            <a:r>
              <a:rPr lang="en-US" dirty="0"/>
              <a:t>Varieties: The Bernoulli distribution corresponds to a single coin flip and has only a single parameter, p. Actually, a binomial is the sum of N </a:t>
            </a:r>
            <a:r>
              <a:rPr lang="en-US" dirty="0" err="1"/>
              <a:t>Bernoullis</a:t>
            </a:r>
            <a:r>
              <a:rPr lang="en-US" dirty="0"/>
              <a:t> (or coin flips).</a:t>
            </a:r>
            <a:endParaRPr lang="en-CA" dirty="0"/>
          </a:p>
        </p:txBody>
      </p:sp>
    </p:spTree>
    <p:extLst>
      <p:ext uri="{BB962C8B-B14F-4D97-AF65-F5344CB8AC3E}">
        <p14:creationId xmlns:p14="http://schemas.microsoft.com/office/powerpoint/2010/main" val="6759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lnSpcReduction="10000"/>
              </a:bodyPr>
              <a:lstStyle/>
              <a:p>
                <a:r>
                  <a:rPr lang="en-US" dirty="0"/>
                  <a:t>Mathematical description: It includes one or two parameters, the probability of being chosen or having a certain trait (male, dead), often called success probability p, and the “binomial total” N, which is the </a:t>
                </a:r>
                <a:r>
                  <a:rPr lang="en-CA" dirty="0"/>
                  <a:t>sample or trial “size.” </a:t>
                </a:r>
                <a:r>
                  <a:rPr lang="en-US" dirty="0"/>
                  <a:t>N represents a ceiling to a binomial count; this is an important distinction to the similar Poisson distribution.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r>
                          <a:rPr lang="en-CA" b="1" i="1" smtClean="0">
                            <a:latin typeface="Cambria Math" panose="02040503050406030204" pitchFamily="18" charset="0"/>
                          </a:rPr>
                          <m:t>𝟏</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e>
                    </m:rad>
                  </m:oMath>
                </a14:m>
                <a:r>
                  <a:rPr lang="pt-BR" b="1" dirty="0"/>
                  <a:t> 	sd</a:t>
                </a:r>
              </a:p>
            </p:txBody>
          </p:sp>
        </mc:Choice>
        <mc:Fallback xmlns="">
          <p:sp>
            <p:nvSpPr>
              <p:cNvPr id="3" name="Content Placeholder 2">
                <a:extLst>
                  <a:ext uri="{FF2B5EF4-FFF2-40B4-BE49-F238E27FC236}">
                    <a16:creationId xmlns:a16="http://schemas.microsoft.com/office/drawing/2014/main" id="{FC43F511-80B0-4B92-844F-837F490B1A21}"/>
                  </a:ext>
                </a:extLst>
              </p:cNvPr>
              <p:cNvSpPr>
                <a:spLocks noGrp="1" noRot="1" noChangeAspect="1" noMove="1" noResize="1" noEditPoints="1" noAdjustHandles="1" noChangeArrowheads="1" noChangeShapeType="1" noTextEdit="1"/>
              </p:cNvSpPr>
              <p:nvPr>
                <p:ph idx="1"/>
              </p:nvPr>
            </p:nvSpPr>
            <p:spPr>
              <a:blipFill>
                <a:blip r:embed="rId2"/>
                <a:stretch>
                  <a:fillRect l="-889" t="-2080" r="-593"/>
                </a:stretch>
              </a:blipFill>
            </p:spPr>
            <p:txBody>
              <a:bodyPr/>
              <a:lstStyle/>
              <a:p>
                <a:r>
                  <a:rPr lang="en-CA">
                    <a:noFill/>
                  </a:rPr>
                  <a:t> </a:t>
                </a:r>
              </a:p>
            </p:txBody>
          </p:sp>
        </mc:Fallback>
      </mc:AlternateContent>
    </p:spTree>
    <p:extLst>
      <p:ext uri="{BB962C8B-B14F-4D97-AF65-F5344CB8AC3E}">
        <p14:creationId xmlns:p14="http://schemas.microsoft.com/office/powerpoint/2010/main" val="32152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a:bodyPr>
          <a:lstStyle/>
          <a:p>
            <a:pPr marL="0" indent="0">
              <a:buNone/>
            </a:pPr>
            <a:r>
              <a:rPr lang="en-US" sz="1600" dirty="0"/>
              <a:t>n &lt;- 100000	# Sample size</a:t>
            </a:r>
          </a:p>
          <a:p>
            <a:pPr marL="0" indent="0">
              <a:buNone/>
            </a:pPr>
            <a:r>
              <a:rPr lang="en-US" sz="1600" dirty="0"/>
              <a:t>N &lt;- 16		# Number of individuals that flip the coin </a:t>
            </a:r>
          </a:p>
          <a:p>
            <a:pPr marL="0" indent="0">
              <a:buNone/>
            </a:pPr>
            <a:r>
              <a:rPr lang="en-US" sz="1600" dirty="0"/>
              <a:t>p &lt;- 0.8		# Probability of being counted (seen), dead or a male</a:t>
            </a:r>
          </a:p>
          <a:p>
            <a:pPr marL="0" indent="0">
              <a:buNone/>
            </a:pPr>
            <a:endParaRPr lang="en-US" sz="1600" dirty="0"/>
          </a:p>
          <a:p>
            <a:pPr marL="0" indent="0">
              <a:buNone/>
            </a:pPr>
            <a:r>
              <a:rPr lang="en-US" sz="1600" dirty="0"/>
              <a:t>sample &lt;- </a:t>
            </a:r>
            <a:r>
              <a:rPr lang="en-US" sz="1600" dirty="0" err="1"/>
              <a:t>rbinom</a:t>
            </a:r>
            <a:r>
              <a:rPr lang="en-US" sz="1600" dirty="0"/>
              <a:t>(n = n, size = N, </a:t>
            </a:r>
            <a:r>
              <a:rPr lang="en-US" sz="1600" dirty="0" err="1"/>
              <a:t>prob</a:t>
            </a:r>
            <a:r>
              <a:rPr lang="en-US" sz="1600" dirty="0"/>
              <a:t> = p)</a:t>
            </a:r>
          </a:p>
          <a:p>
            <a:pPr marL="0" indent="0">
              <a:buNone/>
            </a:pPr>
            <a:r>
              <a:rPr lang="en-US" sz="1600" dirty="0"/>
              <a:t>print(sample, dig = 3)</a:t>
            </a:r>
          </a:p>
          <a:p>
            <a:pPr marL="0" indent="0">
              <a:buNone/>
            </a:pPr>
            <a:r>
              <a:rPr lang="en-US" sz="1600" dirty="0" err="1"/>
              <a:t>hist</a:t>
            </a:r>
            <a:r>
              <a:rPr lang="en-US" sz="1600" dirty="0"/>
              <a:t>(sample, col = "grey")</a:t>
            </a:r>
            <a:endParaRPr lang="pt-BR" sz="1600" dirty="0"/>
          </a:p>
        </p:txBody>
      </p:sp>
      <p:pic>
        <p:nvPicPr>
          <p:cNvPr id="4" name="Picture 3">
            <a:extLst>
              <a:ext uri="{FF2B5EF4-FFF2-40B4-BE49-F238E27FC236}">
                <a16:creationId xmlns:a16="http://schemas.microsoft.com/office/drawing/2014/main" id="{CD813A73-6258-4B40-AF93-F37B2D20C2F2}"/>
              </a:ext>
            </a:extLst>
          </p:cNvPr>
          <p:cNvPicPr>
            <a:picLocks noChangeAspect="1"/>
          </p:cNvPicPr>
          <p:nvPr/>
        </p:nvPicPr>
        <p:blipFill>
          <a:blip r:embed="rId2"/>
          <a:stretch>
            <a:fillRect/>
          </a:stretch>
        </p:blipFill>
        <p:spPr>
          <a:xfrm>
            <a:off x="3203848" y="3429000"/>
            <a:ext cx="5148064" cy="3299051"/>
          </a:xfrm>
          <a:prstGeom prst="rect">
            <a:avLst/>
          </a:prstGeom>
          <a:ln>
            <a:solidFill>
              <a:schemeClr val="tx1"/>
            </a:solidFill>
          </a:ln>
        </p:spPr>
      </p:pic>
    </p:spTree>
    <p:extLst>
      <p:ext uri="{BB962C8B-B14F-4D97-AF65-F5344CB8AC3E}">
        <p14:creationId xmlns:p14="http://schemas.microsoft.com/office/powerpoint/2010/main" val="6625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Sampling situation: When things (e.g., birds, cars, or erythrocytes) are randomly distributed in one or two (or more) dimensions and we randomly place a “counting window” along that dimension or in that space and record the number of things, then that number is Poisson </a:t>
            </a:r>
            <a:r>
              <a:rPr lang="en-CA" dirty="0"/>
              <a:t>distributed.</a:t>
            </a:r>
          </a:p>
          <a:p>
            <a:r>
              <a:rPr lang="en-US" dirty="0"/>
              <a:t>Classical examples: Number of passing cars during 10-min counts at a street corner; number of birds that fly by you at a migration site, and number of birds or hares per </a:t>
            </a:r>
            <a:r>
              <a:rPr lang="en-CA" dirty="0"/>
              <a:t>sample quadrat.</a:t>
            </a:r>
          </a:p>
        </p:txBody>
      </p:sp>
    </p:spTree>
    <p:extLst>
      <p:ext uri="{BB962C8B-B14F-4D97-AF65-F5344CB8AC3E}">
        <p14:creationId xmlns:p14="http://schemas.microsoft.com/office/powerpoint/2010/main" val="240277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Mathematical description: It includes a single parameter called λ, which is equal to the mean (= expectation, average count, intensity), as well as the variance (i.e., variance = mean). That is, as for the binomial distribution, the variance is not a free  parameter but is a function of the </a:t>
                </a:r>
                <a:r>
                  <a:rPr lang="en-CA" dirty="0"/>
                  <a:t>mean.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𝝀</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ea typeface="Cambria Math" panose="02040503050406030204" pitchFamily="18" charset="0"/>
                          </a:rPr>
                          <m:t>𝝀</m:t>
                        </m:r>
                      </m:e>
                    </m:rad>
                  </m:oMath>
                </a14:m>
                <a:r>
                  <a:rPr lang="en-CA" b="1" dirty="0"/>
                  <a:t> 	sd</a:t>
                </a:r>
              </a:p>
            </p:txBody>
          </p:sp>
        </mc:Choice>
        <mc:Fallback xmlns="">
          <p:sp>
            <p:nvSpPr>
              <p:cNvPr id="3" name="Content Placeholder 2">
                <a:extLst>
                  <a:ext uri="{FF2B5EF4-FFF2-40B4-BE49-F238E27FC236}">
                    <a16:creationId xmlns:a16="http://schemas.microsoft.com/office/drawing/2014/main" id="{1FF16075-0599-4073-8E73-CF18A747FC11}"/>
                  </a:ext>
                </a:extLst>
              </p:cNvPr>
              <p:cNvSpPr>
                <a:spLocks noGrp="1" noRot="1" noChangeAspect="1" noMove="1" noResize="1" noEditPoints="1" noAdjustHandles="1" noChangeArrowheads="1" noChangeShapeType="1" noTextEdit="1"/>
              </p:cNvSpPr>
              <p:nvPr>
                <p:ph idx="1"/>
              </p:nvPr>
            </p:nvSpPr>
            <p:spPr>
              <a:blipFill>
                <a:blip r:embed="rId2"/>
                <a:stretch>
                  <a:fillRect l="-889" t="-1110"/>
                </a:stretch>
              </a:blipFill>
            </p:spPr>
            <p:txBody>
              <a:bodyPr/>
              <a:lstStyle/>
              <a:p>
                <a:r>
                  <a:rPr lang="en-CA">
                    <a:noFill/>
                  </a:rPr>
                  <a:t> </a:t>
                </a:r>
              </a:p>
            </p:txBody>
          </p:sp>
        </mc:Fallback>
      </mc:AlternateContent>
    </p:spTree>
    <p:extLst>
      <p:ext uri="{BB962C8B-B14F-4D97-AF65-F5344CB8AC3E}">
        <p14:creationId xmlns:p14="http://schemas.microsoft.com/office/powerpoint/2010/main" val="42098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lambda &lt;- 5	# Average no. individuals per sample, density </a:t>
            </a:r>
          </a:p>
          <a:p>
            <a:pPr marL="0" indent="0">
              <a:buNone/>
            </a:pPr>
            <a:endParaRPr lang="en-CA" sz="1800" dirty="0"/>
          </a:p>
          <a:p>
            <a:pPr marL="0" indent="0">
              <a:buNone/>
            </a:pPr>
            <a:r>
              <a:rPr lang="en-CA" sz="1800" dirty="0"/>
              <a:t>sample &lt;- </a:t>
            </a:r>
            <a:r>
              <a:rPr lang="en-CA" sz="1800" dirty="0" err="1"/>
              <a:t>rpois</a:t>
            </a:r>
            <a:r>
              <a:rPr lang="en-CA" sz="1800" dirty="0"/>
              <a:t>(n = n, lambda = lambda)</a:t>
            </a:r>
          </a:p>
          <a:p>
            <a:pPr marL="0" indent="0">
              <a:buNone/>
            </a:pPr>
            <a:r>
              <a:rPr lang="en-CA" sz="1800" dirty="0"/>
              <a:t>print(sample, dig = 3)</a:t>
            </a:r>
          </a:p>
          <a:p>
            <a:pPr marL="0" indent="0">
              <a:buNone/>
            </a:pPr>
            <a:endParaRPr lang="en-CA" sz="1800" dirty="0"/>
          </a:p>
          <a:p>
            <a:pPr marL="0" indent="0">
              <a:buNone/>
            </a:pPr>
            <a:r>
              <a:rPr lang="en-CA" sz="1800" dirty="0"/>
              <a:t>par(</a:t>
            </a:r>
            <a:r>
              <a:rPr lang="en-CA" sz="1800" dirty="0" err="1"/>
              <a:t>mfrow</a:t>
            </a:r>
            <a:r>
              <a:rPr lang="en-CA" sz="1800" dirty="0"/>
              <a:t> = c(2,1))</a:t>
            </a:r>
          </a:p>
          <a:p>
            <a:pPr marL="0" indent="0">
              <a:buNone/>
            </a:pPr>
            <a:r>
              <a:rPr lang="en-CA" sz="1800" dirty="0" err="1"/>
              <a:t>hist</a:t>
            </a:r>
            <a:r>
              <a:rPr lang="en-CA" sz="1800" dirty="0"/>
              <a:t>(sample, col = "grey", </a:t>
            </a:r>
          </a:p>
          <a:p>
            <a:pPr marL="0" indent="0">
              <a:buNone/>
            </a:pPr>
            <a:r>
              <a:rPr lang="en-CA" sz="1800" dirty="0"/>
              <a:t>	main = "Default histogram")</a:t>
            </a:r>
          </a:p>
          <a:p>
            <a:pPr marL="0" indent="0">
              <a:buNone/>
            </a:pPr>
            <a:r>
              <a:rPr lang="en-CA" sz="1800" dirty="0"/>
              <a:t>plot(table(sample), </a:t>
            </a:r>
          </a:p>
          <a:p>
            <a:pPr marL="0" indent="0">
              <a:buNone/>
            </a:pPr>
            <a:r>
              <a:rPr lang="en-CA" sz="1800" dirty="0"/>
              <a:t>	main = "A better graph", </a:t>
            </a:r>
          </a:p>
          <a:p>
            <a:pPr marL="0" indent="0">
              <a:buNone/>
            </a:pPr>
            <a:r>
              <a:rPr lang="en-CA" sz="1800" dirty="0"/>
              <a:t>	</a:t>
            </a:r>
            <a:r>
              <a:rPr lang="en-CA" sz="1800" dirty="0" err="1"/>
              <a:t>lwd</a:t>
            </a:r>
            <a:r>
              <a:rPr lang="en-CA" sz="1800" dirty="0"/>
              <a:t> = 3, </a:t>
            </a:r>
            <a:r>
              <a:rPr lang="en-CA" sz="1800" dirty="0" err="1"/>
              <a:t>ylab</a:t>
            </a:r>
            <a:r>
              <a:rPr lang="en-CA" sz="1800" dirty="0"/>
              <a:t> = "Frequency")</a:t>
            </a:r>
          </a:p>
        </p:txBody>
      </p:sp>
      <p:pic>
        <p:nvPicPr>
          <p:cNvPr id="4" name="Picture 3">
            <a:extLst>
              <a:ext uri="{FF2B5EF4-FFF2-40B4-BE49-F238E27FC236}">
                <a16:creationId xmlns:a16="http://schemas.microsoft.com/office/drawing/2014/main" id="{BF857195-4887-480B-B869-2B2105689F0E}"/>
              </a:ext>
            </a:extLst>
          </p:cNvPr>
          <p:cNvPicPr>
            <a:picLocks noChangeAspect="1"/>
          </p:cNvPicPr>
          <p:nvPr/>
        </p:nvPicPr>
        <p:blipFill>
          <a:blip r:embed="rId2"/>
          <a:stretch>
            <a:fillRect/>
          </a:stretch>
        </p:blipFill>
        <p:spPr>
          <a:xfrm>
            <a:off x="4588251" y="2780928"/>
            <a:ext cx="4410412" cy="3759696"/>
          </a:xfrm>
          <a:prstGeom prst="rect">
            <a:avLst/>
          </a:prstGeom>
          <a:ln>
            <a:solidFill>
              <a:schemeClr val="tx1"/>
            </a:solidFill>
          </a:ln>
        </p:spPr>
      </p:pic>
    </p:spTree>
    <p:extLst>
      <p:ext uri="{BB962C8B-B14F-4D97-AF65-F5344CB8AC3E}">
        <p14:creationId xmlns:p14="http://schemas.microsoft.com/office/powerpoint/2010/main" val="4963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4C5-D8D7-4A18-8D4C-7D03384706F6}"/>
              </a:ext>
            </a:extLst>
          </p:cNvPr>
          <p:cNvSpPr>
            <a:spLocks noGrp="1"/>
          </p:cNvSpPr>
          <p:nvPr>
            <p:ph type="title"/>
          </p:nvPr>
        </p:nvSpPr>
        <p:spPr>
          <a:xfrm>
            <a:off x="457200" y="1910655"/>
            <a:ext cx="8229600" cy="1143000"/>
          </a:xfrm>
        </p:spPr>
        <p:txBody>
          <a:bodyPr>
            <a:normAutofit fontScale="90000"/>
          </a:bodyPr>
          <a:lstStyle/>
          <a:p>
            <a:r>
              <a:rPr lang="en-CA" b="1" dirty="0"/>
              <a:t>Deterministic part of linear models: linear predictors and design matrices</a:t>
            </a:r>
          </a:p>
        </p:txBody>
      </p:sp>
      <p:sp>
        <p:nvSpPr>
          <p:cNvPr id="3" name="Content Placeholder 2">
            <a:extLst>
              <a:ext uri="{FF2B5EF4-FFF2-40B4-BE49-F238E27FC236}">
                <a16:creationId xmlns:a16="http://schemas.microsoft.com/office/drawing/2014/main" id="{006FB31C-9C10-4C67-A423-2B8245E9D49E}"/>
              </a:ext>
            </a:extLst>
          </p:cNvPr>
          <p:cNvSpPr>
            <a:spLocks noGrp="1"/>
          </p:cNvSpPr>
          <p:nvPr>
            <p:ph idx="1"/>
          </p:nvPr>
        </p:nvSpPr>
        <p:spPr>
          <a:xfrm>
            <a:off x="457200" y="3140968"/>
            <a:ext cx="8229600" cy="2285925"/>
          </a:xfrm>
        </p:spPr>
        <p:txBody>
          <a:bodyPr/>
          <a:lstStyle/>
          <a:p>
            <a:r>
              <a:rPr lang="en-US" dirty="0"/>
              <a:t>Linear models describe the expected response as a linear combination of the effects of discrete or continuous explanatory variables. That is, they directly specify the relationship between the response and one or more </a:t>
            </a:r>
            <a:r>
              <a:rPr lang="en-CA" dirty="0"/>
              <a:t>explanatory variables.</a:t>
            </a:r>
          </a:p>
        </p:txBody>
      </p:sp>
    </p:spTree>
    <p:extLst>
      <p:ext uri="{BB962C8B-B14F-4D97-AF65-F5344CB8AC3E}">
        <p14:creationId xmlns:p14="http://schemas.microsoft.com/office/powerpoint/2010/main" val="31223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b="1" dirty="0"/>
              <a:t>Design matrix</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p:txBody>
          <a:bodyPr>
            <a:normAutofit fontScale="77500" lnSpcReduction="20000"/>
          </a:bodyPr>
          <a:lstStyle/>
          <a:p>
            <a:r>
              <a:rPr lang="en-US" dirty="0"/>
              <a:t>The material in the rest of this chapter may be seen by some as a nuisance. It may look difficult at first and indeed may not be totally necessary when fitting linear models using one of the widely known stats packages. However, understanding design matrices will greatly increase your grasp of statistical models in general.</a:t>
            </a:r>
          </a:p>
          <a:p>
            <a:r>
              <a:rPr lang="en-US" dirty="0"/>
              <a:t>For each element of the response vector, the design matrix n index indicates which effect is present for categorical (= discrete) explanatory variables and what “amount” of an effect is present in the case of continuous </a:t>
            </a:r>
            <a:r>
              <a:rPr lang="en-CA" dirty="0"/>
              <a:t>explanatory variables.</a:t>
            </a:r>
          </a:p>
          <a:p>
            <a:r>
              <a:rPr lang="en-US" dirty="0"/>
              <a:t>The design matrix contains as many columns as the fitted model has parameters, and when matrix-multiplied with the parameter vector, it yields the linear predictor, another vector.</a:t>
            </a:r>
          </a:p>
          <a:p>
            <a:r>
              <a:rPr lang="en-US" dirty="0"/>
              <a:t>In the remainder of this chapter, we look at a progression of typical linear models (e.g., t-test, simple linear regression, one-way ANOVA, and </a:t>
            </a:r>
            <a:r>
              <a:rPr lang="en-CA" dirty="0"/>
              <a:t>analysis of covariance (ANCOVA)).</a:t>
            </a:r>
          </a:p>
        </p:txBody>
      </p:sp>
    </p:spTree>
    <p:extLst>
      <p:ext uri="{BB962C8B-B14F-4D97-AF65-F5344CB8AC3E}">
        <p14:creationId xmlns:p14="http://schemas.microsoft.com/office/powerpoint/2010/main" val="38887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a:xfrm>
            <a:off x="463207" y="0"/>
            <a:ext cx="8229600" cy="1143000"/>
          </a:xfrm>
        </p:spPr>
        <p:txBody>
          <a:bodyPr/>
          <a:lstStyle/>
          <a:p>
            <a:r>
              <a:rPr lang="en-CA" b="1" dirty="0"/>
              <a:t>Design matrix example</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a:xfrm>
            <a:off x="463207" y="1166018"/>
            <a:ext cx="8229600" cy="4525963"/>
          </a:xfrm>
        </p:spPr>
        <p:txBody>
          <a:bodyPr>
            <a:normAutofit/>
          </a:bodyPr>
          <a:lstStyle/>
          <a:p>
            <a:r>
              <a:rPr lang="en-US" sz="2000" dirty="0"/>
              <a:t>six snakes; </a:t>
            </a:r>
            <a:r>
              <a:rPr lang="en-CA" sz="2000" dirty="0"/>
              <a:t>body mass (mass, </a:t>
            </a:r>
            <a:r>
              <a:rPr lang="en-US" sz="2000" dirty="0"/>
              <a:t>in units of 10 g; a continuous </a:t>
            </a:r>
            <a:r>
              <a:rPr lang="en-US" sz="2000" b="1" dirty="0"/>
              <a:t>response variable</a:t>
            </a:r>
            <a:r>
              <a:rPr lang="en-US" sz="2000" dirty="0"/>
              <a:t>) </a:t>
            </a:r>
            <a:br>
              <a:rPr lang="en-US" sz="2000" dirty="0"/>
            </a:br>
            <a:endParaRPr lang="en-US" sz="2000" dirty="0"/>
          </a:p>
          <a:p>
            <a:r>
              <a:rPr lang="en-US" sz="2000" dirty="0"/>
              <a:t>in three populations (pop) </a:t>
            </a:r>
          </a:p>
          <a:p>
            <a:r>
              <a:rPr lang="en-US" sz="2000" dirty="0"/>
              <a:t>two regions (region) </a:t>
            </a:r>
          </a:p>
          <a:p>
            <a:r>
              <a:rPr lang="en-US" sz="2000" dirty="0"/>
              <a:t>three habitat types (</a:t>
            </a:r>
            <a:r>
              <a:rPr lang="en-US" sz="2000" dirty="0" err="1"/>
              <a:t>hab</a:t>
            </a:r>
            <a:r>
              <a:rPr lang="en-US" sz="2000" dirty="0"/>
              <a:t>)</a:t>
            </a:r>
          </a:p>
          <a:p>
            <a:r>
              <a:rPr lang="en-CA" sz="2000" dirty="0"/>
              <a:t>continuous explanatory variable snout–vent length (</a:t>
            </a:r>
            <a:r>
              <a:rPr lang="en-CA" sz="2000" dirty="0" err="1"/>
              <a:t>svl</a:t>
            </a:r>
            <a:r>
              <a:rPr lang="en-CA" sz="2000" dirty="0"/>
              <a:t>)</a:t>
            </a:r>
            <a:endParaRPr lang="en-CA" sz="1400" dirty="0"/>
          </a:p>
        </p:txBody>
      </p:sp>
      <p:pic>
        <p:nvPicPr>
          <p:cNvPr id="5" name="Picture 4">
            <a:extLst>
              <a:ext uri="{FF2B5EF4-FFF2-40B4-BE49-F238E27FC236}">
                <a16:creationId xmlns:a16="http://schemas.microsoft.com/office/drawing/2014/main" id="{5CD74408-D056-4916-A74B-7B843DD9A5E7}"/>
              </a:ext>
            </a:extLst>
          </p:cNvPr>
          <p:cNvPicPr>
            <a:picLocks noChangeAspect="1"/>
          </p:cNvPicPr>
          <p:nvPr/>
        </p:nvPicPr>
        <p:blipFill>
          <a:blip r:embed="rId2"/>
          <a:stretch>
            <a:fillRect/>
          </a:stretch>
        </p:blipFill>
        <p:spPr>
          <a:xfrm>
            <a:off x="1494507" y="3673649"/>
            <a:ext cx="6143625" cy="3086100"/>
          </a:xfrm>
          <a:prstGeom prst="rect">
            <a:avLst/>
          </a:prstGeom>
          <a:ln>
            <a:solidFill>
              <a:schemeClr val="tx1"/>
            </a:solidFill>
          </a:ln>
        </p:spPr>
      </p:pic>
    </p:spTree>
    <p:extLst>
      <p:ext uri="{BB962C8B-B14F-4D97-AF65-F5344CB8AC3E}">
        <p14:creationId xmlns:p14="http://schemas.microsoft.com/office/powerpoint/2010/main" val="39613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FBF-44E0-4CD8-B522-40702815EFB5}"/>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F188AF38-C8F5-4416-9B83-DECD55322573}"/>
              </a:ext>
            </a:extLst>
          </p:cNvPr>
          <p:cNvSpPr>
            <a:spLocks noGrp="1"/>
          </p:cNvSpPr>
          <p:nvPr>
            <p:ph idx="1"/>
          </p:nvPr>
        </p:nvSpPr>
        <p:spPr/>
        <p:txBody>
          <a:bodyPr>
            <a:normAutofit/>
          </a:bodyPr>
          <a:lstStyle/>
          <a:p>
            <a:pPr marL="0" indent="0">
              <a:buNone/>
            </a:pPr>
            <a:endParaRPr lang="en-CA" dirty="0"/>
          </a:p>
          <a:p>
            <a:pPr marL="0" indent="0">
              <a:buNone/>
            </a:pPr>
            <a:r>
              <a:rPr lang="en-CA" sz="2800" b="1" dirty="0">
                <a:solidFill>
                  <a:srgbClr val="FF0000"/>
                </a:solidFill>
              </a:rPr>
              <a:t>response = deterministic part + stochastic part</a:t>
            </a:r>
          </a:p>
          <a:p>
            <a:pPr marL="0" indent="0">
              <a:buNone/>
            </a:pPr>
            <a:endParaRPr lang="en-CA" dirty="0"/>
          </a:p>
          <a:p>
            <a:r>
              <a:rPr lang="en-CA" dirty="0"/>
              <a:t>deterministic also called systemic part</a:t>
            </a:r>
          </a:p>
          <a:p>
            <a:r>
              <a:rPr lang="en-CA" dirty="0"/>
              <a:t>stochastic also called random part</a:t>
            </a:r>
          </a:p>
          <a:p>
            <a:pPr marL="0" indent="0">
              <a:buNone/>
            </a:pPr>
            <a:endParaRPr lang="en-CA" dirty="0"/>
          </a:p>
        </p:txBody>
      </p:sp>
    </p:spTree>
    <p:extLst>
      <p:ext uri="{BB962C8B-B14F-4D97-AF65-F5344CB8AC3E}">
        <p14:creationId xmlns:p14="http://schemas.microsoft.com/office/powerpoint/2010/main" val="126890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model of the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lstStyle/>
              <a:p>
                <a:pPr marL="0" indent="0">
                  <a:buNone/>
                </a:pPr>
                <a:r>
                  <a:rPr lang="en-CA" dirty="0"/>
                  <a:t>lm(mass ~ 1)</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m:t>mass</m:t>
                          </m:r>
                        </m:e>
                        <m:sub>
                          <m:r>
                            <a:rPr lang="en-CA" b="1" i="1" smtClean="0">
                              <a:latin typeface="Cambria Math" panose="02040503050406030204" pitchFamily="18" charset="0"/>
                            </a:rPr>
                            <m:t>𝒊</m:t>
                          </m:r>
                        </m:sub>
                      </m:sSub>
                      <m:r>
                        <m:rPr>
                          <m:nor/>
                        </m:rPr>
                        <a:rPr lang="en-CA" b="1"/>
                        <m:t> = </m:t>
                      </m:r>
                      <m:r>
                        <m:rPr>
                          <m:nor/>
                        </m:rPr>
                        <a:rPr lang="el-GR" b="1"/>
                        <m:t>μ</m:t>
                      </m:r>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nor/>
                      </m:rPr>
                      <a:rPr lang="el-GR" smtClean="0"/>
                      <m:t>μ</m:t>
                    </m:r>
                    <m:r>
                      <m:rPr>
                        <m:nor/>
                      </m:rPr>
                      <a:rPr lang="en-CA" b="0" i="0" smtClean="0"/>
                      <m:t> =</m:t>
                    </m:r>
                  </m:oMath>
                </a14:m>
                <a:r>
                  <a:rPr lang="en-CA" i="1" dirty="0"/>
                  <a:t> </a:t>
                </a:r>
                <a:r>
                  <a:rPr lang="en-CA" dirty="0"/>
                  <a:t>overall mean</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CA">
                    <a:noFill/>
                  </a:rPr>
                  <a:t> </a:t>
                </a:r>
              </a:p>
            </p:txBody>
          </p:sp>
        </mc:Fallback>
      </mc:AlternateContent>
    </p:spTree>
    <p:extLst>
      <p:ext uri="{BB962C8B-B14F-4D97-AF65-F5344CB8AC3E}">
        <p14:creationId xmlns:p14="http://schemas.microsoft.com/office/powerpoint/2010/main" val="150415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72C6-DBC2-448B-B313-7804C3663453}"/>
              </a:ext>
            </a:extLst>
          </p:cNvPr>
          <p:cNvSpPr>
            <a:spLocks noGrp="1"/>
          </p:cNvSpPr>
          <p:nvPr>
            <p:ph type="title"/>
          </p:nvPr>
        </p:nvSpPr>
        <p:spPr/>
        <p:txBody>
          <a:bodyPr/>
          <a:lstStyle/>
          <a:p>
            <a:r>
              <a:rPr lang="en-CA" b="1" dirty="0"/>
              <a:t>Example: model of the mean</a:t>
            </a:r>
          </a:p>
        </p:txBody>
      </p:sp>
      <p:sp>
        <p:nvSpPr>
          <p:cNvPr id="7" name="Content Placeholder 6">
            <a:extLst>
              <a:ext uri="{FF2B5EF4-FFF2-40B4-BE49-F238E27FC236}">
                <a16:creationId xmlns:a16="http://schemas.microsoft.com/office/drawing/2014/main" id="{75157EF3-9437-4749-9B16-188BFD98B532}"/>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90F5900-60C8-4C0A-A69C-DB0467485556}"/>
              </a:ext>
            </a:extLst>
          </p:cNvPr>
          <p:cNvPicPr>
            <a:picLocks noChangeAspect="1"/>
          </p:cNvPicPr>
          <p:nvPr/>
        </p:nvPicPr>
        <p:blipFill>
          <a:blip r:embed="rId2"/>
          <a:stretch>
            <a:fillRect/>
          </a:stretch>
        </p:blipFill>
        <p:spPr>
          <a:xfrm>
            <a:off x="2938462" y="2100262"/>
            <a:ext cx="3267075" cy="2657475"/>
          </a:xfrm>
          <a:prstGeom prst="rect">
            <a:avLst/>
          </a:prstGeom>
          <a:ln>
            <a:solidFill>
              <a:schemeClr val="tx1"/>
            </a:solidFill>
          </a:ln>
        </p:spPr>
      </p:pic>
    </p:spTree>
    <p:extLst>
      <p:ext uri="{BB962C8B-B14F-4D97-AF65-F5344CB8AC3E}">
        <p14:creationId xmlns:p14="http://schemas.microsoft.com/office/powerpoint/2010/main" val="26520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region)</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𝐫𝐞𝐠𝐢𝐨𝐧</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region indicator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8881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9685-A66F-4EF0-A452-E1A52699386A}"/>
              </a:ext>
            </a:extLst>
          </p:cNvPr>
          <p:cNvSpPr>
            <a:spLocks noGrp="1"/>
          </p:cNvSpPr>
          <p:nvPr>
            <p:ph type="title"/>
          </p:nvPr>
        </p:nvSpPr>
        <p:spPr>
          <a:xfrm>
            <a:off x="457200" y="301328"/>
            <a:ext cx="8229600" cy="1143000"/>
          </a:xfrm>
        </p:spPr>
        <p:txBody>
          <a:bodyPr/>
          <a:lstStyle/>
          <a:p>
            <a:r>
              <a:rPr lang="en-CA" b="1" dirty="0"/>
              <a:t>Example: t-Test</a:t>
            </a:r>
          </a:p>
        </p:txBody>
      </p:sp>
      <p:grpSp>
        <p:nvGrpSpPr>
          <p:cNvPr id="10" name="Group 9">
            <a:extLst>
              <a:ext uri="{FF2B5EF4-FFF2-40B4-BE49-F238E27FC236}">
                <a16:creationId xmlns:a16="http://schemas.microsoft.com/office/drawing/2014/main" id="{8D90CB45-0FB1-482E-9653-7283D073ABDB}"/>
              </a:ext>
            </a:extLst>
          </p:cNvPr>
          <p:cNvGrpSpPr/>
          <p:nvPr/>
        </p:nvGrpSpPr>
        <p:grpSpPr>
          <a:xfrm>
            <a:off x="1979712" y="3591321"/>
            <a:ext cx="6234484" cy="3131741"/>
            <a:chOff x="1259632" y="3591321"/>
            <a:chExt cx="6234484" cy="3131741"/>
          </a:xfrm>
        </p:grpSpPr>
        <p:pic>
          <p:nvPicPr>
            <p:cNvPr id="5" name="Picture 4">
              <a:extLst>
                <a:ext uri="{FF2B5EF4-FFF2-40B4-BE49-F238E27FC236}">
                  <a16:creationId xmlns:a16="http://schemas.microsoft.com/office/drawing/2014/main" id="{76CE40BB-2777-4803-86AC-C459DA0C5CF4}"/>
                </a:ext>
              </a:extLst>
            </p:cNvPr>
            <p:cNvPicPr>
              <a:picLocks noChangeAspect="1"/>
            </p:cNvPicPr>
            <p:nvPr/>
          </p:nvPicPr>
          <p:blipFill>
            <a:blip r:embed="rId2"/>
            <a:stretch>
              <a:fillRect/>
            </a:stretch>
          </p:blipFill>
          <p:spPr>
            <a:xfrm>
              <a:off x="1259632" y="3591321"/>
              <a:ext cx="6234484" cy="3131741"/>
            </a:xfrm>
            <a:prstGeom prst="rect">
              <a:avLst/>
            </a:prstGeom>
            <a:ln>
              <a:solidFill>
                <a:schemeClr val="tx1"/>
              </a:solidFill>
            </a:ln>
          </p:spPr>
        </p:pic>
        <p:sp>
          <p:nvSpPr>
            <p:cNvPr id="6" name="Rectangle: Rounded Corners 5">
              <a:extLst>
                <a:ext uri="{FF2B5EF4-FFF2-40B4-BE49-F238E27FC236}">
                  <a16:creationId xmlns:a16="http://schemas.microsoft.com/office/drawing/2014/main" id="{57DC8C33-CB91-438C-A245-3B1C3B097ADE}"/>
                </a:ext>
              </a:extLst>
            </p:cNvPr>
            <p:cNvSpPr/>
            <p:nvPr/>
          </p:nvSpPr>
          <p:spPr>
            <a:xfrm>
              <a:off x="4139952" y="4077072"/>
              <a:ext cx="1008112" cy="2506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7" name="Picture 6">
            <a:extLst>
              <a:ext uri="{FF2B5EF4-FFF2-40B4-BE49-F238E27FC236}">
                <a16:creationId xmlns:a16="http://schemas.microsoft.com/office/drawing/2014/main" id="{39FA49A0-676F-4C1C-B11B-4ED81CA414E5}"/>
              </a:ext>
            </a:extLst>
          </p:cNvPr>
          <p:cNvPicPr>
            <a:picLocks noChangeAspect="1"/>
          </p:cNvPicPr>
          <p:nvPr/>
        </p:nvPicPr>
        <p:blipFill>
          <a:blip r:embed="rId3"/>
          <a:stretch>
            <a:fillRect/>
          </a:stretch>
        </p:blipFill>
        <p:spPr>
          <a:xfrm>
            <a:off x="2555776" y="1471017"/>
            <a:ext cx="3876675" cy="2066925"/>
          </a:xfrm>
          <a:prstGeom prst="rect">
            <a:avLst/>
          </a:prstGeom>
          <a:ln>
            <a:solidFill>
              <a:schemeClr val="tx1"/>
            </a:solidFill>
          </a:ln>
        </p:spPr>
      </p:pic>
    </p:spTree>
    <p:extLst>
      <p:ext uri="{BB962C8B-B14F-4D97-AF65-F5344CB8AC3E}">
        <p14:creationId xmlns:p14="http://schemas.microsoft.com/office/powerpoint/2010/main" val="176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a:xfrm>
            <a:off x="457200" y="189046"/>
            <a:ext cx="8229600" cy="1143000"/>
          </a:xfrm>
        </p:spPr>
        <p:txBody>
          <a:bodyPr/>
          <a:lstStyle/>
          <a:p>
            <a:r>
              <a:rPr lang="en-CA" b="1" dirty="0"/>
              <a:t>Example: t-Test</a:t>
            </a:r>
          </a:p>
        </p:txBody>
      </p:sp>
      <p:pic>
        <p:nvPicPr>
          <p:cNvPr id="5" name="Content Placeholder 4">
            <a:extLst>
              <a:ext uri="{FF2B5EF4-FFF2-40B4-BE49-F238E27FC236}">
                <a16:creationId xmlns:a16="http://schemas.microsoft.com/office/drawing/2014/main" id="{005A8CC9-20B5-4459-A30B-154D9953722D}"/>
              </a:ext>
            </a:extLst>
          </p:cNvPr>
          <p:cNvPicPr>
            <a:picLocks noGrp="1" noChangeAspect="1"/>
          </p:cNvPicPr>
          <p:nvPr>
            <p:ph idx="1"/>
          </p:nvPr>
        </p:nvPicPr>
        <p:blipFill>
          <a:blip r:embed="rId2"/>
          <a:stretch>
            <a:fillRect/>
          </a:stretch>
        </p:blipFill>
        <p:spPr>
          <a:xfrm>
            <a:off x="251520" y="1484784"/>
            <a:ext cx="3876675" cy="2066925"/>
          </a:xfrm>
          <a:prstGeom prst="rect">
            <a:avLst/>
          </a:prstGeom>
          <a:ln>
            <a:solidFill>
              <a:schemeClr val="tx1"/>
            </a:solidFill>
          </a:ln>
        </p:spPr>
      </p:pic>
      <p:pic>
        <p:nvPicPr>
          <p:cNvPr id="4" name="Picture 3">
            <a:extLst>
              <a:ext uri="{FF2B5EF4-FFF2-40B4-BE49-F238E27FC236}">
                <a16:creationId xmlns:a16="http://schemas.microsoft.com/office/drawing/2014/main" id="{BCE83719-B6FE-44D4-B095-E425A7D83CF4}"/>
              </a:ext>
            </a:extLst>
          </p:cNvPr>
          <p:cNvPicPr>
            <a:picLocks noChangeAspect="1"/>
          </p:cNvPicPr>
          <p:nvPr/>
        </p:nvPicPr>
        <p:blipFill>
          <a:blip r:embed="rId3"/>
          <a:stretch>
            <a:fillRect/>
          </a:stretch>
        </p:blipFill>
        <p:spPr>
          <a:xfrm>
            <a:off x="4499992" y="1422326"/>
            <a:ext cx="3415249" cy="2672151"/>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FC7226-BCF8-4FA8-B512-4CC25BD434A0}"/>
                  </a:ext>
                </a:extLst>
              </p:cNvPr>
              <p:cNvSpPr txBox="1"/>
              <p:nvPr/>
            </p:nvSpPr>
            <p:spPr>
              <a:xfrm>
                <a:off x="666841" y="4275038"/>
                <a:ext cx="7272808" cy="2308324"/>
              </a:xfrm>
              <a:prstGeom prst="rect">
                <a:avLst/>
              </a:prstGeom>
              <a:noFill/>
            </p:spPr>
            <p:txBody>
              <a:bodyPr wrap="square" rtlCol="0">
                <a:spAutoFit/>
              </a:bodyPr>
              <a:lstStyle/>
              <a:p>
                <a:r>
                  <a:rPr lang="en-CA" dirty="0">
                    <a:latin typeface="+mj-lt"/>
                  </a:rPr>
                  <a:t>To get a </a:t>
                </a:r>
                <a:r>
                  <a:rPr lang="en-US" dirty="0">
                    <a:latin typeface="+mj-lt"/>
                  </a:rPr>
                  <a:t>solution for this system of equations, i.e., to obtain values for the unknowns α and β that are “good” in some way, we need to define</a:t>
                </a:r>
              </a:p>
              <a:p>
                <a:r>
                  <a:rPr lang="en-US" dirty="0">
                    <a:latin typeface="+mj-lt"/>
                  </a:rPr>
                  <a:t>some criterion for dealing with the residuals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𝜀</m:t>
                        </m:r>
                      </m:e>
                      <m:sub>
                        <m:r>
                          <a:rPr lang="en-CA" b="0" i="1" dirty="0" smtClean="0">
                            <a:latin typeface="Cambria Math" panose="02040503050406030204" pitchFamily="18" charset="0"/>
                          </a:rPr>
                          <m:t>𝑖</m:t>
                        </m:r>
                      </m:sub>
                    </m:sSub>
                  </m:oMath>
                </a14:m>
                <a:r>
                  <a:rPr lang="en-US" dirty="0">
                    <a:latin typeface="+mj-lt"/>
                  </a:rPr>
                  <a:t>. Usually, in this system</a:t>
                </a:r>
              </a:p>
              <a:p>
                <a:r>
                  <a:rPr lang="en-US" dirty="0">
                    <a:latin typeface="+mj-lt"/>
                  </a:rPr>
                  <a:t>of equations, the unknowns α and β are chosen such that the sum of the squared residuals is minimal. This is called the </a:t>
                </a:r>
                <a:r>
                  <a:rPr lang="en-US" b="1" dirty="0">
                    <a:latin typeface="+mj-lt"/>
                  </a:rPr>
                  <a:t>least-squares method</a:t>
                </a:r>
                <a:r>
                  <a:rPr lang="en-US" dirty="0">
                    <a:latin typeface="+mj-lt"/>
                  </a:rPr>
                  <a:t>, and </a:t>
                </a:r>
                <a:r>
                  <a:rPr lang="en-CA" dirty="0">
                    <a:latin typeface="+mj-lt"/>
                  </a:rPr>
                  <a:t>for normal GLMs, the resulting parameter estimates </a:t>
                </a:r>
                <a:r>
                  <a:rPr lang="en-US" dirty="0">
                    <a:latin typeface="+mj-lt"/>
                  </a:rPr>
                  <a:t>for α and β are equivalent to those obtained using the more general </a:t>
                </a:r>
                <a:r>
                  <a:rPr lang="en-CA" dirty="0">
                    <a:latin typeface="+mj-lt"/>
                  </a:rPr>
                  <a:t>maximum likelihood method.</a:t>
                </a:r>
              </a:p>
            </p:txBody>
          </p:sp>
        </mc:Choice>
        <mc:Fallback xmlns="">
          <p:sp>
            <p:nvSpPr>
              <p:cNvPr id="7" name="TextBox 6">
                <a:extLst>
                  <a:ext uri="{FF2B5EF4-FFF2-40B4-BE49-F238E27FC236}">
                    <a16:creationId xmlns:a16="http://schemas.microsoft.com/office/drawing/2014/main" id="{5EFC7226-BCF8-4FA8-B512-4CC25BD434A0}"/>
                  </a:ext>
                </a:extLst>
              </p:cNvPr>
              <p:cNvSpPr txBox="1">
                <a:spLocks noRot="1" noChangeAspect="1" noMove="1" noResize="1" noEditPoints="1" noAdjustHandles="1" noChangeArrowheads="1" noChangeShapeType="1" noTextEdit="1"/>
              </p:cNvSpPr>
              <p:nvPr/>
            </p:nvSpPr>
            <p:spPr>
              <a:xfrm>
                <a:off x="666841" y="4275038"/>
                <a:ext cx="7272808" cy="2308324"/>
              </a:xfrm>
              <a:prstGeom prst="rect">
                <a:avLst/>
              </a:prstGeom>
              <a:blipFill>
                <a:blip r:embed="rId4"/>
                <a:stretch>
                  <a:fillRect l="-671" t="-1319" b="-3166"/>
                </a:stretch>
              </a:blipFill>
            </p:spPr>
            <p:txBody>
              <a:bodyPr/>
              <a:lstStyle/>
              <a:p>
                <a:r>
                  <a:rPr lang="en-CA">
                    <a:noFill/>
                  </a:rPr>
                  <a:t> </a:t>
                </a:r>
              </a:p>
            </p:txBody>
          </p:sp>
        </mc:Fallback>
      </mc:AlternateContent>
    </p:spTree>
    <p:extLst>
      <p:ext uri="{BB962C8B-B14F-4D97-AF65-F5344CB8AC3E}">
        <p14:creationId xmlns:p14="http://schemas.microsoft.com/office/powerpoint/2010/main" val="49351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200" y="169702"/>
            <a:ext cx="8229600" cy="1143000"/>
          </a:xfrm>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1 1</m:t>
                              </m:r>
                            </m:e>
                            <m:e>
                              <m:r>
                                <a:rPr lang="en-CA" b="0" i="1" smtClean="0">
                                  <a:latin typeface="Cambria Math" panose="02040503050406030204" pitchFamily="18" charset="0"/>
                                </a:rPr>
                                <m:t>1 1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41593" y="1401198"/>
            <a:ext cx="360040" cy="24598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0035" y="2077621"/>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4001632" y="1401198"/>
            <a:ext cx="360040" cy="24598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860035" y="260090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0" name="Picture 9">
            <a:extLst>
              <a:ext uri="{FF2B5EF4-FFF2-40B4-BE49-F238E27FC236}">
                <a16:creationId xmlns:a16="http://schemas.microsoft.com/office/drawing/2014/main" id="{59F57530-D42F-4CD6-804B-0E3321759500}"/>
              </a:ext>
            </a:extLst>
          </p:cNvPr>
          <p:cNvPicPr>
            <a:picLocks noChangeAspect="1"/>
          </p:cNvPicPr>
          <p:nvPr/>
        </p:nvPicPr>
        <p:blipFill>
          <a:blip r:embed="rId3"/>
          <a:stretch>
            <a:fillRect/>
          </a:stretch>
        </p:blipFill>
        <p:spPr>
          <a:xfrm>
            <a:off x="2494574" y="4484116"/>
            <a:ext cx="3743325" cy="2133600"/>
          </a:xfrm>
          <a:prstGeom prst="rect">
            <a:avLst/>
          </a:prstGeom>
          <a:ln>
            <a:solidFill>
              <a:schemeClr val="tx1"/>
            </a:solidFill>
          </a:ln>
        </p:spPr>
      </p:pic>
    </p:spTree>
    <p:extLst>
      <p:ext uri="{BB962C8B-B14F-4D97-AF65-F5344CB8AC3E}">
        <p14:creationId xmlns:p14="http://schemas.microsoft.com/office/powerpoint/2010/main" val="28544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199" y="285645"/>
            <a:ext cx="8229600" cy="1143000"/>
          </a:xfrm>
        </p:spPr>
        <p:txBody>
          <a:bodyPr/>
          <a:lstStyle/>
          <a:p>
            <a:r>
              <a:rPr lang="en-CA" b="1" dirty="0"/>
              <a:t>Example: t-Test (another 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0 1</m:t>
                              </m:r>
                            </m:e>
                            <m:e>
                              <m:r>
                                <a:rPr lang="en-CA" b="0" i="1" smtClean="0">
                                  <a:latin typeface="Cambria Math" panose="02040503050406030204" pitchFamily="18" charset="0"/>
                                </a:rPr>
                                <m:t>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35896" y="1412776"/>
            <a:ext cx="360040" cy="23812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7938" y="2051720"/>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95935" y="1412776"/>
            <a:ext cx="360040" cy="23812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900550" y="2555776"/>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4" name="Picture 3">
            <a:extLst>
              <a:ext uri="{FF2B5EF4-FFF2-40B4-BE49-F238E27FC236}">
                <a16:creationId xmlns:a16="http://schemas.microsoft.com/office/drawing/2014/main" id="{4F027BC0-9034-4053-A2F3-0D6CAEB3B058}"/>
              </a:ext>
            </a:extLst>
          </p:cNvPr>
          <p:cNvPicPr>
            <a:picLocks noChangeAspect="1"/>
          </p:cNvPicPr>
          <p:nvPr/>
        </p:nvPicPr>
        <p:blipFill>
          <a:blip r:embed="rId3"/>
          <a:stretch>
            <a:fillRect/>
          </a:stretch>
        </p:blipFill>
        <p:spPr>
          <a:xfrm>
            <a:off x="2424112" y="4396246"/>
            <a:ext cx="4295775" cy="2381250"/>
          </a:xfrm>
          <a:prstGeom prst="rect">
            <a:avLst/>
          </a:prstGeom>
          <a:ln>
            <a:solidFill>
              <a:schemeClr val="tx1"/>
            </a:solidFill>
          </a:ln>
        </p:spPr>
      </p:pic>
    </p:spTree>
    <p:extLst>
      <p:ext uri="{BB962C8B-B14F-4D97-AF65-F5344CB8AC3E}">
        <p14:creationId xmlns:p14="http://schemas.microsoft.com/office/powerpoint/2010/main" val="127979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𝐬𝐯𝐥</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snout–vent </a:t>
                </a:r>
                <a:r>
                  <a:rPr lang="en-CA" dirty="0" err="1"/>
                  <a:t>leng</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116576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b="1" dirty="0"/>
              <a:t>Example: simple linear regression</a:t>
            </a:r>
          </a:p>
        </p:txBody>
      </p:sp>
      <p:pic>
        <p:nvPicPr>
          <p:cNvPr id="8" name="Picture 7">
            <a:extLst>
              <a:ext uri="{FF2B5EF4-FFF2-40B4-BE49-F238E27FC236}">
                <a16:creationId xmlns:a16="http://schemas.microsoft.com/office/drawing/2014/main" id="{A3FDC8AD-47D2-4FEA-B12A-B1E445F9FFCE}"/>
              </a:ext>
            </a:extLst>
          </p:cNvPr>
          <p:cNvPicPr>
            <a:picLocks noChangeAspect="1"/>
          </p:cNvPicPr>
          <p:nvPr/>
        </p:nvPicPr>
        <p:blipFill>
          <a:blip r:embed="rId2"/>
          <a:stretch>
            <a:fillRect/>
          </a:stretch>
        </p:blipFill>
        <p:spPr>
          <a:xfrm>
            <a:off x="939700" y="2725778"/>
            <a:ext cx="3476625" cy="2066925"/>
          </a:xfrm>
          <a:prstGeom prst="rect">
            <a:avLst/>
          </a:prstGeom>
          <a:ln>
            <a:solidFill>
              <a:schemeClr val="tx1"/>
            </a:solidFill>
          </a:ln>
        </p:spPr>
      </p:pic>
      <p:pic>
        <p:nvPicPr>
          <p:cNvPr id="9" name="Picture 8">
            <a:extLst>
              <a:ext uri="{FF2B5EF4-FFF2-40B4-BE49-F238E27FC236}">
                <a16:creationId xmlns:a16="http://schemas.microsoft.com/office/drawing/2014/main" id="{047D7A3D-719B-4EA8-8CE9-689D93A3D40C}"/>
              </a:ext>
            </a:extLst>
          </p:cNvPr>
          <p:cNvPicPr>
            <a:picLocks noChangeAspect="1"/>
          </p:cNvPicPr>
          <p:nvPr/>
        </p:nvPicPr>
        <p:blipFill>
          <a:blip r:embed="rId3"/>
          <a:stretch>
            <a:fillRect/>
          </a:stretch>
        </p:blipFill>
        <p:spPr>
          <a:xfrm>
            <a:off x="5004048" y="2564904"/>
            <a:ext cx="3177240" cy="2663994"/>
          </a:xfrm>
          <a:prstGeom prst="rect">
            <a:avLst/>
          </a:prstGeom>
          <a:ln>
            <a:solidFill>
              <a:schemeClr val="tx1"/>
            </a:solidFill>
          </a:ln>
        </p:spPr>
      </p:pic>
    </p:spTree>
    <p:extLst>
      <p:ext uri="{BB962C8B-B14F-4D97-AF65-F5344CB8AC3E}">
        <p14:creationId xmlns:p14="http://schemas.microsoft.com/office/powerpoint/2010/main" val="12321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829169"/>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829169"/>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20FF7B4-278E-479A-A97F-18000DB7E5AF}"/>
              </a:ext>
            </a:extLst>
          </p:cNvPr>
          <p:cNvPicPr>
            <a:picLocks noChangeAspect="1"/>
          </p:cNvPicPr>
          <p:nvPr/>
        </p:nvPicPr>
        <p:blipFill>
          <a:blip r:embed="rId3"/>
          <a:stretch>
            <a:fillRect/>
          </a:stretch>
        </p:blipFill>
        <p:spPr>
          <a:xfrm>
            <a:off x="2651737" y="4491773"/>
            <a:ext cx="3429000" cy="2209800"/>
          </a:xfrm>
          <a:prstGeom prst="rect">
            <a:avLst/>
          </a:prstGeom>
          <a:ln>
            <a:solidFill>
              <a:schemeClr val="tx1"/>
            </a:solidFill>
          </a:ln>
        </p:spPr>
      </p:pic>
    </p:spTree>
    <p:extLst>
      <p:ext uri="{BB962C8B-B14F-4D97-AF65-F5344CB8AC3E}">
        <p14:creationId xmlns:p14="http://schemas.microsoft.com/office/powerpoint/2010/main" val="2229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274-A1B3-466C-A78D-8C9D92BCDE7C}"/>
              </a:ext>
            </a:extLst>
          </p:cNvPr>
          <p:cNvSpPr>
            <a:spLocks noGrp="1"/>
          </p:cNvSpPr>
          <p:nvPr>
            <p:ph type="title"/>
          </p:nvPr>
        </p:nvSpPr>
        <p:spPr/>
        <p:txBody>
          <a:bodyPr/>
          <a:lstStyle/>
          <a:p>
            <a:r>
              <a:rPr lang="en-CA" b="1" dirty="0"/>
              <a:t>Linear model key components</a:t>
            </a:r>
            <a:endParaRPr lang="en-CA" dirty="0"/>
          </a:p>
        </p:txBody>
      </p:sp>
      <p:sp>
        <p:nvSpPr>
          <p:cNvPr id="3" name="Content Placeholder 2">
            <a:extLst>
              <a:ext uri="{FF2B5EF4-FFF2-40B4-BE49-F238E27FC236}">
                <a16:creationId xmlns:a16="http://schemas.microsoft.com/office/drawing/2014/main" id="{F24CE34B-5B4E-4AA3-B82E-57DA30C4ED24}"/>
              </a:ext>
            </a:extLst>
          </p:cNvPr>
          <p:cNvSpPr>
            <a:spLocks noGrp="1"/>
          </p:cNvSpPr>
          <p:nvPr>
            <p:ph idx="1"/>
          </p:nvPr>
        </p:nvSpPr>
        <p:spPr/>
        <p:txBody>
          <a:bodyPr>
            <a:normAutofit fontScale="92500" lnSpcReduction="10000"/>
          </a:bodyPr>
          <a:lstStyle/>
          <a:p>
            <a:r>
              <a:rPr lang="en-US" dirty="0"/>
              <a:t>For the description of the stochastic part of the model, we use a statistical distribution. In order to choose the “right” distribution, we need to know the typical sampling situation that leads to one rather than </a:t>
            </a:r>
            <a:r>
              <a:rPr lang="en-CA" dirty="0"/>
              <a:t>another distribution.</a:t>
            </a:r>
          </a:p>
          <a:p>
            <a:endParaRPr lang="en-CA" dirty="0"/>
          </a:p>
          <a:p>
            <a:r>
              <a:rPr lang="en-CA" dirty="0"/>
              <a:t>Four of the most common statistical distributions: normal, uniform, binomial, Poisson</a:t>
            </a:r>
          </a:p>
          <a:p>
            <a:endParaRPr lang="en-CA" dirty="0"/>
          </a:p>
          <a:p>
            <a:r>
              <a:rPr lang="en-US" dirty="0"/>
              <a:t>Linear models are so called because they assume that the mean (i.e., the expected) response can be treated as the result of explanatory variables whose effects add together.</a:t>
            </a:r>
            <a:endParaRPr lang="en-CA" dirty="0"/>
          </a:p>
          <a:p>
            <a:endParaRPr lang="en-CA" dirty="0"/>
          </a:p>
        </p:txBody>
      </p:sp>
    </p:spTree>
    <p:extLst>
      <p:ext uri="{BB962C8B-B14F-4D97-AF65-F5344CB8AC3E}">
        <p14:creationId xmlns:p14="http://schemas.microsoft.com/office/powerpoint/2010/main" val="1347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4045" y="1847850"/>
                <a:ext cx="3563888" cy="1692188"/>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4045" y="1847850"/>
                <a:ext cx="3563888" cy="1692188"/>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DC9CA97-DB2B-47BA-97AD-FDEE136B48B2}"/>
              </a:ext>
            </a:extLst>
          </p:cNvPr>
          <p:cNvPicPr>
            <a:picLocks noChangeAspect="1"/>
          </p:cNvPicPr>
          <p:nvPr/>
        </p:nvPicPr>
        <p:blipFill>
          <a:blip r:embed="rId3"/>
          <a:stretch>
            <a:fillRect/>
          </a:stretch>
        </p:blipFill>
        <p:spPr>
          <a:xfrm>
            <a:off x="3491880" y="1481359"/>
            <a:ext cx="5533333" cy="507619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A97FC267-76AF-485E-8831-677CCF65CFA7}"/>
              </a:ext>
            </a:extLst>
          </p:cNvPr>
          <p:cNvCxnSpPr>
            <a:cxnSpLocks/>
          </p:cNvCxnSpPr>
          <p:nvPr/>
        </p:nvCxnSpPr>
        <p:spPr>
          <a:xfrm>
            <a:off x="6893190" y="3717032"/>
            <a:ext cx="0" cy="648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A05953-4234-4D7F-8EF6-9F6CAEC6DE0E}"/>
                  </a:ext>
                </a:extLst>
              </p:cNvPr>
              <p:cNvSpPr txBox="1"/>
              <p:nvPr/>
            </p:nvSpPr>
            <p:spPr>
              <a:xfrm>
                <a:off x="5793506" y="3962654"/>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11A05953-4234-4D7F-8EF6-9F6CAEC6DE0E}"/>
                  </a:ext>
                </a:extLst>
              </p:cNvPr>
              <p:cNvSpPr txBox="1">
                <a:spLocks noRot="1" noChangeAspect="1" noMove="1" noResize="1" noEditPoints="1" noAdjustHandles="1" noChangeArrowheads="1" noChangeShapeType="1" noTextEdit="1"/>
              </p:cNvSpPr>
              <p:nvPr/>
            </p:nvSpPr>
            <p:spPr>
              <a:xfrm>
                <a:off x="5793506" y="3962654"/>
                <a:ext cx="267317" cy="276999"/>
              </a:xfrm>
              <a:prstGeom prst="rect">
                <a:avLst/>
              </a:prstGeom>
              <a:blipFill>
                <a:blip r:embed="rId4"/>
                <a:stretch>
                  <a:fillRect l="-11364" r="-6818"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E1B935-908C-491F-B595-7A2C6FC41F0D}"/>
                  </a:ext>
                </a:extLst>
              </p:cNvPr>
              <p:cNvSpPr txBox="1"/>
              <p:nvPr/>
            </p:nvSpPr>
            <p:spPr>
              <a:xfrm>
                <a:off x="6893190" y="3902568"/>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oMath>
                  </m:oMathPara>
                </a14:m>
                <a:endParaRPr lang="en-CA" dirty="0"/>
              </a:p>
            </p:txBody>
          </p:sp>
        </mc:Choice>
        <mc:Fallback xmlns="">
          <p:sp>
            <p:nvSpPr>
              <p:cNvPr id="14" name="TextBox 13">
                <a:extLst>
                  <a:ext uri="{FF2B5EF4-FFF2-40B4-BE49-F238E27FC236}">
                    <a16:creationId xmlns:a16="http://schemas.microsoft.com/office/drawing/2014/main" id="{9CE1B935-908C-491F-B595-7A2C6FC41F0D}"/>
                  </a:ext>
                </a:extLst>
              </p:cNvPr>
              <p:cNvSpPr txBox="1">
                <a:spLocks noRot="1" noChangeAspect="1" noMove="1" noResize="1" noEditPoints="1" noAdjustHandles="1" noChangeArrowheads="1" noChangeShapeType="1" noTextEdit="1"/>
              </p:cNvSpPr>
              <p:nvPr/>
            </p:nvSpPr>
            <p:spPr>
              <a:xfrm>
                <a:off x="6893190" y="3902568"/>
                <a:ext cx="267317" cy="276999"/>
              </a:xfrm>
              <a:prstGeom prst="rect">
                <a:avLst/>
              </a:prstGeom>
              <a:blipFill>
                <a:blip r:embed="rId5"/>
                <a:stretch>
                  <a:fillRect l="-11364" r="-4545" b="-15217"/>
                </a:stretch>
              </a:blipFill>
            </p:spPr>
            <p:txBody>
              <a:bodyPr/>
              <a:lstStyle/>
              <a:p>
                <a:r>
                  <a:rPr lang="en-CA">
                    <a:noFill/>
                  </a:rPr>
                  <a:t> </a:t>
                </a:r>
              </a:p>
            </p:txBody>
          </p:sp>
        </mc:Fallback>
      </mc:AlternateContent>
      <p:cxnSp>
        <p:nvCxnSpPr>
          <p:cNvPr id="15" name="Straight Arrow Connector 14">
            <a:extLst>
              <a:ext uri="{FF2B5EF4-FFF2-40B4-BE49-F238E27FC236}">
                <a16:creationId xmlns:a16="http://schemas.microsoft.com/office/drawing/2014/main" id="{EDA6B8EF-8485-43B8-84D4-DE13F0B1EF8C}"/>
              </a:ext>
            </a:extLst>
          </p:cNvPr>
          <p:cNvCxnSpPr>
            <a:cxnSpLocks/>
          </p:cNvCxnSpPr>
          <p:nvPr/>
        </p:nvCxnSpPr>
        <p:spPr>
          <a:xfrm>
            <a:off x="5757996" y="3972676"/>
            <a:ext cx="0" cy="3924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F5468F-8EE0-401C-B464-5A70708A86CE}"/>
              </a:ext>
            </a:extLst>
          </p:cNvPr>
          <p:cNvCxnSpPr>
            <a:cxnSpLocks/>
          </p:cNvCxnSpPr>
          <p:nvPr/>
        </p:nvCxnSpPr>
        <p:spPr>
          <a:xfrm>
            <a:off x="8475796" y="2414809"/>
            <a:ext cx="0" cy="235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72E15E-D01B-4FE9-83E5-7DCFB47ECD93}"/>
                  </a:ext>
                </a:extLst>
              </p:cNvPr>
              <p:cNvSpPr txBox="1"/>
              <p:nvPr/>
            </p:nvSpPr>
            <p:spPr>
              <a:xfrm>
                <a:off x="8112390" y="23939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oMath>
                  </m:oMathPara>
                </a14:m>
                <a:endParaRPr lang="en-CA" dirty="0"/>
              </a:p>
            </p:txBody>
          </p:sp>
        </mc:Choice>
        <mc:Fallback xmlns="">
          <p:sp>
            <p:nvSpPr>
              <p:cNvPr id="18" name="TextBox 17">
                <a:extLst>
                  <a:ext uri="{FF2B5EF4-FFF2-40B4-BE49-F238E27FC236}">
                    <a16:creationId xmlns:a16="http://schemas.microsoft.com/office/drawing/2014/main" id="{8172E15E-D01B-4FE9-83E5-7DCFB47ECD93}"/>
                  </a:ext>
                </a:extLst>
              </p:cNvPr>
              <p:cNvSpPr txBox="1">
                <a:spLocks noRot="1" noChangeAspect="1" noMove="1" noResize="1" noEditPoints="1" noAdjustHandles="1" noChangeArrowheads="1" noChangeShapeType="1" noTextEdit="1"/>
              </p:cNvSpPr>
              <p:nvPr/>
            </p:nvSpPr>
            <p:spPr>
              <a:xfrm>
                <a:off x="8112390" y="2393938"/>
                <a:ext cx="261995" cy="276999"/>
              </a:xfrm>
              <a:prstGeom prst="rect">
                <a:avLst/>
              </a:prstGeom>
              <a:blipFill>
                <a:blip r:embed="rId6"/>
                <a:stretch>
                  <a:fillRect l="-11628" r="-6977" b="-15556"/>
                </a:stretch>
              </a:blipFill>
            </p:spPr>
            <p:txBody>
              <a:bodyPr/>
              <a:lstStyle/>
              <a:p>
                <a:r>
                  <a:rPr lang="en-CA">
                    <a:noFill/>
                  </a:rPr>
                  <a:t> </a:t>
                </a:r>
              </a:p>
            </p:txBody>
          </p:sp>
        </mc:Fallback>
      </mc:AlternateContent>
      <p:pic>
        <p:nvPicPr>
          <p:cNvPr id="19" name="Picture 18">
            <a:extLst>
              <a:ext uri="{FF2B5EF4-FFF2-40B4-BE49-F238E27FC236}">
                <a16:creationId xmlns:a16="http://schemas.microsoft.com/office/drawing/2014/main" id="{358139AB-5DE7-4308-A824-71694E123066}"/>
              </a:ext>
            </a:extLst>
          </p:cNvPr>
          <p:cNvPicPr>
            <a:picLocks noChangeAspect="1"/>
          </p:cNvPicPr>
          <p:nvPr/>
        </p:nvPicPr>
        <p:blipFill>
          <a:blip r:embed="rId7"/>
          <a:stretch>
            <a:fillRect/>
          </a:stretch>
        </p:blipFill>
        <p:spPr>
          <a:xfrm>
            <a:off x="443972" y="3688666"/>
            <a:ext cx="2780592" cy="1791937"/>
          </a:xfrm>
          <a:prstGeom prst="rect">
            <a:avLst/>
          </a:prstGeom>
          <a:ln>
            <a:solidFill>
              <a:schemeClr val="tx1"/>
            </a:solidFill>
          </a:ln>
        </p:spPr>
      </p:pic>
    </p:spTree>
    <p:extLst>
      <p:ext uri="{BB962C8B-B14F-4D97-AF65-F5344CB8AC3E}">
        <p14:creationId xmlns:p14="http://schemas.microsoft.com/office/powerpoint/2010/main" val="233689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pop)</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246589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One-way analysis of Variance</a:t>
            </a:r>
          </a:p>
        </p:txBody>
      </p:sp>
      <p:pic>
        <p:nvPicPr>
          <p:cNvPr id="3" name="Picture 2">
            <a:extLst>
              <a:ext uri="{FF2B5EF4-FFF2-40B4-BE49-F238E27FC236}">
                <a16:creationId xmlns:a16="http://schemas.microsoft.com/office/drawing/2014/main" id="{BAC26446-FAC0-44C4-939E-348667ADE2DB}"/>
              </a:ext>
            </a:extLst>
          </p:cNvPr>
          <p:cNvPicPr>
            <a:picLocks noChangeAspect="1"/>
          </p:cNvPicPr>
          <p:nvPr/>
        </p:nvPicPr>
        <p:blipFill>
          <a:blip r:embed="rId2"/>
          <a:stretch>
            <a:fillRect/>
          </a:stretch>
        </p:blipFill>
        <p:spPr>
          <a:xfrm>
            <a:off x="851505" y="2564904"/>
            <a:ext cx="3267075" cy="2066925"/>
          </a:xfrm>
          <a:prstGeom prst="rect">
            <a:avLst/>
          </a:prstGeom>
          <a:ln>
            <a:solidFill>
              <a:schemeClr val="tx1"/>
            </a:solidFill>
          </a:ln>
        </p:spPr>
      </p:pic>
      <p:pic>
        <p:nvPicPr>
          <p:cNvPr id="4" name="Picture 3">
            <a:extLst>
              <a:ext uri="{FF2B5EF4-FFF2-40B4-BE49-F238E27FC236}">
                <a16:creationId xmlns:a16="http://schemas.microsoft.com/office/drawing/2014/main" id="{98ED8568-07A7-4C51-9A9F-BC8C3A22DD13}"/>
              </a:ext>
            </a:extLst>
          </p:cNvPr>
          <p:cNvPicPr>
            <a:picLocks noChangeAspect="1"/>
          </p:cNvPicPr>
          <p:nvPr/>
        </p:nvPicPr>
        <p:blipFill>
          <a:blip r:embed="rId3"/>
          <a:stretch>
            <a:fillRect/>
          </a:stretch>
        </p:blipFill>
        <p:spPr>
          <a:xfrm>
            <a:off x="4716016" y="2573123"/>
            <a:ext cx="3038475" cy="2105025"/>
          </a:xfrm>
          <a:prstGeom prst="rect">
            <a:avLst/>
          </a:prstGeom>
          <a:ln>
            <a:solidFill>
              <a:schemeClr val="tx1"/>
            </a:solidFill>
          </a:ln>
        </p:spPr>
      </p:pic>
    </p:spTree>
    <p:extLst>
      <p:ext uri="{BB962C8B-B14F-4D97-AF65-F5344CB8AC3E}">
        <p14:creationId xmlns:p14="http://schemas.microsoft.com/office/powerpoint/2010/main" val="17245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6"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m:t>
                              </m:r>
                            </m:e>
                            <m:e>
                              <m:r>
                                <a:rPr lang="en-CA" b="0" i="1" smtClean="0">
                                  <a:latin typeface="Cambria Math" panose="02040503050406030204" pitchFamily="18" charset="0"/>
                                </a:rPr>
                                <m:t>1 0 0</m:t>
                              </m:r>
                            </m:e>
                            <m:e>
                              <m:r>
                                <a:rPr lang="en-CA" b="0" i="1" smtClean="0">
                                  <a:latin typeface="Cambria Math" panose="02040503050406030204" pitchFamily="18" charset="0"/>
                                </a:rPr>
                                <m:t>1 1 0</m:t>
                              </m:r>
                            </m:e>
                            <m:e>
                              <m:r>
                                <a:rPr lang="en-CA" b="0" i="1" smtClean="0">
                                  <a:latin typeface="Cambria Math" panose="02040503050406030204" pitchFamily="18" charset="0"/>
                                </a:rPr>
                                <m:t>1 1 0</m:t>
                              </m:r>
                            </m:e>
                            <m:e>
                              <m:r>
                                <a:rPr lang="en-CA" b="0" i="1" smtClean="0">
                                  <a:latin typeface="Cambria Math" panose="02040503050406030204" pitchFamily="18" charset="0"/>
                                </a:rPr>
                                <m:t>1 0 1</m:t>
                              </m:r>
                            </m:e>
                            <m:e>
                              <m:r>
                                <a:rPr lang="en-CA" b="0" i="1" smtClean="0">
                                  <a:latin typeface="Cambria Math" panose="02040503050406030204" pitchFamily="18" charset="0"/>
                                </a:rPr>
                                <m:t>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6" y="1903681"/>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1908AD66-7919-4D56-826B-064D797ADDE5}"/>
              </a:ext>
            </a:extLst>
          </p:cNvPr>
          <p:cNvPicPr>
            <a:picLocks noChangeAspect="1"/>
          </p:cNvPicPr>
          <p:nvPr/>
        </p:nvPicPr>
        <p:blipFill>
          <a:blip r:embed="rId3"/>
          <a:stretch>
            <a:fillRect/>
          </a:stretch>
        </p:blipFill>
        <p:spPr>
          <a:xfrm>
            <a:off x="1808774" y="4653136"/>
            <a:ext cx="5114925" cy="1724025"/>
          </a:xfrm>
          <a:prstGeom prst="rect">
            <a:avLst/>
          </a:prstGeom>
          <a:ln>
            <a:solidFill>
              <a:schemeClr val="tx1"/>
            </a:solidFill>
          </a:ln>
        </p:spPr>
      </p:pic>
    </p:spTree>
    <p:extLst>
      <p:ext uri="{BB962C8B-B14F-4D97-AF65-F5344CB8AC3E}">
        <p14:creationId xmlns:p14="http://schemas.microsoft.com/office/powerpoint/2010/main" val="36492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𝒓𝒆𝒈𝒊𝒐𝒏</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𝜹</m:t>
                          </m:r>
                        </m:e>
                        <m:sub>
                          <m:r>
                            <a:rPr lang="en-CA" b="1" i="1" smtClean="0">
                              <a:latin typeface="Cambria Math" panose="02040503050406030204" pitchFamily="18" charset="0"/>
                            </a:rPr>
                            <m:t>𝒌</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𝒉𝒂𝒃</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region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CA" dirty="0"/>
                  <a:t>one constant per habitat </a:t>
                </a:r>
                <a14:m>
                  <m:oMath xmlns:m="http://schemas.openxmlformats.org/officeDocument/2006/math">
                    <m:r>
                      <m:rPr>
                        <m:sty m:val="p"/>
                      </m:rPr>
                      <a:rPr lang="en-CA" b="0" i="0" smtClean="0">
                        <a:latin typeface="Cambria Math" panose="02040503050406030204" pitchFamily="18" charset="0"/>
                      </a:rPr>
                      <m:t>k</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68604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Two-way analysis of Variance</a:t>
            </a:r>
          </a:p>
        </p:txBody>
      </p:sp>
      <p:pic>
        <p:nvPicPr>
          <p:cNvPr id="5" name="Picture 4">
            <a:extLst>
              <a:ext uri="{FF2B5EF4-FFF2-40B4-BE49-F238E27FC236}">
                <a16:creationId xmlns:a16="http://schemas.microsoft.com/office/drawing/2014/main" id="{5F5E15FE-8334-4DBA-A099-26FA05CED697}"/>
              </a:ext>
            </a:extLst>
          </p:cNvPr>
          <p:cNvPicPr>
            <a:picLocks noChangeAspect="1"/>
          </p:cNvPicPr>
          <p:nvPr/>
        </p:nvPicPr>
        <p:blipFill>
          <a:blip r:embed="rId2"/>
          <a:stretch>
            <a:fillRect/>
          </a:stretch>
        </p:blipFill>
        <p:spPr>
          <a:xfrm>
            <a:off x="323528" y="3338051"/>
            <a:ext cx="4343400" cy="2143125"/>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822412" y="2263911"/>
                <a:ext cx="7499176"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𝒓𝒆𝒈𝒊𝒐𝒏</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sSub>
                        <m:sSubPr>
                          <m:ctrlPr>
                            <a:rPr lang="en-CA" sz="2800" b="1" i="1">
                              <a:latin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𝜹</m:t>
                          </m:r>
                        </m:e>
                        <m:sub>
                          <m:r>
                            <a:rPr lang="en-CA" sz="2800" b="1" i="1">
                              <a:latin typeface="Cambria Math" panose="02040503050406030204" pitchFamily="18" charset="0"/>
                            </a:rPr>
                            <m:t>𝒌</m:t>
                          </m:r>
                          <m:r>
                            <a:rPr lang="en-CA" sz="2800" b="1" i="1">
                              <a:latin typeface="Cambria Math" panose="02040503050406030204" pitchFamily="18" charset="0"/>
                            </a:rPr>
                            <m:t>(</m:t>
                          </m:r>
                          <m:r>
                            <a:rPr lang="en-CA" sz="2800" b="1" i="1">
                              <a:latin typeface="Cambria Math" panose="02040503050406030204" pitchFamily="18" charset="0"/>
                            </a:rPr>
                            <m:t>𝒊</m:t>
                          </m:r>
                          <m:r>
                            <a:rPr lang="en-CA" sz="2800" b="1" i="1">
                              <a:latin typeface="Cambria Math" panose="02040503050406030204" pitchFamily="18" charset="0"/>
                            </a:rPr>
                            <m:t>)</m:t>
                          </m:r>
                        </m:sub>
                      </m:sSub>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𝒉𝒂𝒃</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822412" y="2263911"/>
                <a:ext cx="7499176" cy="564706"/>
              </a:xfrm>
              <a:prstGeom prst="rect">
                <a:avLst/>
              </a:prstGeom>
              <a:blipFill>
                <a:blip r:embed="rId3"/>
                <a:stretch>
                  <a:fillRect/>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5BEA66E2-138A-4877-BD43-066DC94E2DA1}"/>
              </a:ext>
            </a:extLst>
          </p:cNvPr>
          <p:cNvPicPr>
            <a:picLocks noChangeAspect="1"/>
          </p:cNvPicPr>
          <p:nvPr/>
        </p:nvPicPr>
        <p:blipFill>
          <a:blip r:embed="rId4"/>
          <a:stretch>
            <a:fillRect/>
          </a:stretch>
        </p:blipFill>
        <p:spPr>
          <a:xfrm>
            <a:off x="4788024" y="4378990"/>
            <a:ext cx="4108819" cy="2204372"/>
          </a:xfrm>
          <a:prstGeom prst="rect">
            <a:avLst/>
          </a:prstGeom>
          <a:ln>
            <a:solidFill>
              <a:schemeClr val="tx1"/>
            </a:solidFill>
          </a:ln>
        </p:spPr>
      </p:pic>
      <p:sp>
        <p:nvSpPr>
          <p:cNvPr id="10" name="Rectangle: Rounded Corners 9">
            <a:extLst>
              <a:ext uri="{FF2B5EF4-FFF2-40B4-BE49-F238E27FC236}">
                <a16:creationId xmlns:a16="http://schemas.microsoft.com/office/drawing/2014/main" id="{2EACED46-7763-4388-8DF1-7E4ACB09E7E9}"/>
              </a:ext>
            </a:extLst>
          </p:cNvPr>
          <p:cNvSpPr/>
          <p:nvPr/>
        </p:nvSpPr>
        <p:spPr>
          <a:xfrm>
            <a:off x="6732240" y="4624355"/>
            <a:ext cx="1296144" cy="1959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035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13807"/>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1 0 0 0</m:t>
                              </m:r>
                            </m:e>
                            <m:e>
                              <m:r>
                                <a:rPr lang="en-CA" b="0" i="1" smtClean="0">
                                  <a:latin typeface="Cambria Math" panose="02040503050406030204" pitchFamily="18" charset="0"/>
                                </a:rPr>
                                <m:t>1 0 1 0</m:t>
                              </m:r>
                            </m:e>
                            <m:e>
                              <m:r>
                                <a:rPr lang="en-CA" b="0" i="1" smtClean="0">
                                  <a:latin typeface="Cambria Math" panose="02040503050406030204" pitchFamily="18" charset="0"/>
                                </a:rPr>
                                <m:t>1 0 0 1</m:t>
                              </m:r>
                            </m:e>
                            <m:e>
                              <m:r>
                                <a:rPr lang="en-CA" b="0" i="1" smtClean="0">
                                  <a:latin typeface="Cambria Math" panose="02040503050406030204" pitchFamily="18" charset="0"/>
                                </a:rPr>
                                <m:t>1 0 0 0</m:t>
                              </m:r>
                            </m:e>
                            <m:e>
                              <m:r>
                                <a:rPr lang="en-CA" b="0" i="1" smtClean="0">
                                  <a:latin typeface="Cambria Math" panose="02040503050406030204" pitchFamily="18" charset="0"/>
                                </a:rPr>
                                <m:t>1 1 1 0</m:t>
                              </m:r>
                            </m:e>
                            <m:e>
                              <m:r>
                                <a:rPr lang="en-CA" b="0" i="1" smtClean="0">
                                  <a:latin typeface="Cambria Math" panose="02040503050406030204" pitchFamily="18" charset="0"/>
                                </a:rPr>
                                <m:t>1 1 0 1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13807"/>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FF99DBD-6C30-453B-A616-14A27B911208}"/>
              </a:ext>
            </a:extLst>
          </p:cNvPr>
          <p:cNvPicPr>
            <a:picLocks noChangeAspect="1"/>
          </p:cNvPicPr>
          <p:nvPr/>
        </p:nvPicPr>
        <p:blipFill>
          <a:blip r:embed="rId3"/>
          <a:stretch>
            <a:fillRect/>
          </a:stretch>
        </p:blipFill>
        <p:spPr>
          <a:xfrm>
            <a:off x="1166812" y="4509120"/>
            <a:ext cx="6810375" cy="2247900"/>
          </a:xfrm>
          <a:prstGeom prst="rect">
            <a:avLst/>
          </a:prstGeom>
          <a:ln>
            <a:solidFill>
              <a:schemeClr val="tx1"/>
            </a:solidFill>
          </a:ln>
        </p:spPr>
      </p:pic>
    </p:spTree>
    <p:extLst>
      <p:ext uri="{BB962C8B-B14F-4D97-AF65-F5344CB8AC3E}">
        <p14:creationId xmlns:p14="http://schemas.microsoft.com/office/powerpoint/2010/main" val="330346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pop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3992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3" y="2099762"/>
                <a:ext cx="6120680"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𝒑𝒐𝒑</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r>
                        <a:rPr lang="en-CA" sz="2800" b="1" i="1">
                          <a:latin typeface="Cambria Math" panose="02040503050406030204" pitchFamily="18" charset="0"/>
                          <a:ea typeface="Cambria Math" panose="02040503050406030204" pitchFamily="18" charset="0"/>
                        </a:rPr>
                        <m:t>𝜹</m:t>
                      </m:r>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𝒔𝒗𝒍</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b="1"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3" y="2099762"/>
                <a:ext cx="6120680" cy="564706"/>
              </a:xfrm>
              <a:prstGeom prst="rect">
                <a:avLst/>
              </a:prstGeom>
              <a:blipFill>
                <a:blip r:embed="rId2"/>
                <a:stretch>
                  <a:fillRect/>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F79CE948-B4F5-416E-B3BB-DB35D36C4BC0}"/>
              </a:ext>
            </a:extLst>
          </p:cNvPr>
          <p:cNvPicPr>
            <a:picLocks noChangeAspect="1"/>
          </p:cNvPicPr>
          <p:nvPr/>
        </p:nvPicPr>
        <p:blipFill>
          <a:blip r:embed="rId3"/>
          <a:stretch>
            <a:fillRect/>
          </a:stretch>
        </p:blipFill>
        <p:spPr>
          <a:xfrm>
            <a:off x="1757176" y="2852936"/>
            <a:ext cx="4981575" cy="2133600"/>
          </a:xfrm>
          <a:prstGeom prst="rect">
            <a:avLst/>
          </a:prstGeom>
          <a:ln>
            <a:solidFill>
              <a:schemeClr val="tx1"/>
            </a:solidFill>
          </a:ln>
        </p:spPr>
      </p:pic>
    </p:spTree>
    <p:extLst>
      <p:ext uri="{BB962C8B-B14F-4D97-AF65-F5344CB8AC3E}">
        <p14:creationId xmlns:p14="http://schemas.microsoft.com/office/powerpoint/2010/main" val="166038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84651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m:t>
                              </m:r>
                            </m:e>
                            <m:e>
                              <m:r>
                                <a:rPr lang="en-CA" b="0" i="1" smtClean="0">
                                  <a:latin typeface="Cambria Math" panose="02040503050406030204" pitchFamily="18" charset="0"/>
                                </a:rPr>
                                <m:t>1 0 0 45</m:t>
                              </m:r>
                            </m:e>
                            <m:e>
                              <m:r>
                                <a:rPr lang="en-CA" b="0" i="1" smtClean="0">
                                  <a:latin typeface="Cambria Math" panose="02040503050406030204" pitchFamily="18" charset="0"/>
                                </a:rPr>
                                <m:t>1 1 0 39</m:t>
                              </m:r>
                            </m:e>
                            <m:e>
                              <m:r>
                                <a:rPr lang="en-CA" b="0" i="1" smtClean="0">
                                  <a:latin typeface="Cambria Math" panose="02040503050406030204" pitchFamily="18" charset="0"/>
                                </a:rPr>
                                <m:t>1 1 0 50</m:t>
                              </m:r>
                            </m:e>
                            <m:e>
                              <m:r>
                                <a:rPr lang="en-CA" b="0" i="1" smtClean="0">
                                  <a:latin typeface="Cambria Math" panose="02040503050406030204" pitchFamily="18" charset="0"/>
                                </a:rPr>
                                <m:t>1 0 1 52</m:t>
                              </m:r>
                            </m:e>
                            <m:e>
                              <m:r>
                                <a:rPr lang="en-CA" b="0" i="1" smtClean="0">
                                  <a:latin typeface="Cambria Math" panose="02040503050406030204" pitchFamily="18" charset="0"/>
                                </a:rPr>
                                <m:t>1 0 1 57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84651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7756B77E-B293-48C6-9C34-81BED65F9ABC}"/>
              </a:ext>
            </a:extLst>
          </p:cNvPr>
          <p:cNvPicPr>
            <a:picLocks noChangeAspect="1"/>
          </p:cNvPicPr>
          <p:nvPr/>
        </p:nvPicPr>
        <p:blipFill>
          <a:blip r:embed="rId3"/>
          <a:stretch>
            <a:fillRect/>
          </a:stretch>
        </p:blipFill>
        <p:spPr>
          <a:xfrm>
            <a:off x="955344" y="4400831"/>
            <a:ext cx="7705725" cy="2190750"/>
          </a:xfrm>
          <a:prstGeom prst="rect">
            <a:avLst/>
          </a:prstGeom>
          <a:ln>
            <a:solidFill>
              <a:schemeClr val="tx1"/>
            </a:solidFill>
          </a:ln>
        </p:spPr>
      </p:pic>
    </p:spTree>
    <p:extLst>
      <p:ext uri="{BB962C8B-B14F-4D97-AF65-F5344CB8AC3E}">
        <p14:creationId xmlns:p14="http://schemas.microsoft.com/office/powerpoint/2010/main" val="270380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62C6-B6CE-4B85-B2CD-A487265B5116}"/>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62EDF436-ECF8-4998-A928-A9933F61D07D}"/>
              </a:ext>
            </a:extLst>
          </p:cNvPr>
          <p:cNvSpPr>
            <a:spLocks noGrp="1"/>
          </p:cNvSpPr>
          <p:nvPr>
            <p:ph idx="1"/>
          </p:nvPr>
        </p:nvSpPr>
        <p:spPr/>
        <p:txBody>
          <a:bodyPr>
            <a:normAutofit/>
          </a:bodyPr>
          <a:lstStyle/>
          <a:p>
            <a:r>
              <a:rPr lang="en-US" dirty="0"/>
              <a:t>To be able to specify how exactly we think the explanatory variables affect the response, we need to understand the so-called linear predictor of the model, the design matrix, and different parameterizations of a linear model. It is the design matrix along with the observed values of the covariates that makes up the deterministic part of a linear statistical model.</a:t>
            </a:r>
            <a:endParaRPr lang="en-CA" dirty="0"/>
          </a:p>
        </p:txBody>
      </p:sp>
    </p:spTree>
    <p:extLst>
      <p:ext uri="{BB962C8B-B14F-4D97-AF65-F5344CB8AC3E}">
        <p14:creationId xmlns:p14="http://schemas.microsoft.com/office/powerpoint/2010/main" val="903594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a:xfrm>
                <a:off x="457200" y="2132856"/>
                <a:ext cx="8229600" cy="4389437"/>
              </a:xfrm>
            </p:spPr>
            <p:txBody>
              <a:bodyPr>
                <a:normAutofit fontScale="92500" lnSpcReduction="20000"/>
              </a:bodyPr>
              <a:lstStyle/>
              <a:p>
                <a:pPr marL="0" indent="0">
                  <a:buNone/>
                </a:pPr>
                <a:r>
                  <a:rPr lang="en-CA" dirty="0"/>
                  <a:t>lm(mass ~ pop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n-CA" b="1" i="0" smtClean="0">
                          <a:latin typeface="Cambria Math" panose="02040503050406030204" pitchFamily="18" charset="0"/>
                        </a:rPr>
                        <m:t> +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𝜸</m:t>
                          </m:r>
                        </m:e>
                        <m:sub>
                          <m:r>
                            <a:rPr lang="en-CA" b="1" i="1" smtClean="0">
                              <a:latin typeface="Cambria Math" panose="02040503050406030204" pitchFamily="18" charset="0"/>
                            </a:rPr>
                            <m:t>𝒋</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𝒔𝒗𝒍</m:t>
                          </m:r>
                        </m:e>
                        <m:sub>
                          <m:r>
                            <a:rPr lang="en-CA" b="1" i="1">
                              <a:latin typeface="Cambria Math" panose="02040503050406030204" pitchFamily="18" charset="0"/>
                            </a:rPr>
                            <m:t>𝒊</m:t>
                          </m:r>
                        </m:sub>
                      </m:sSub>
                      <m:r>
                        <a:rPr lang="en-CA" b="1" i="1">
                          <a:latin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𝒑𝒐𝒑</m:t>
                          </m:r>
                        </m:e>
                        <m:sub>
                          <m:r>
                            <a:rPr lang="en-CA" b="1" i="1">
                              <a:latin typeface="Cambria Math" panose="02040503050406030204" pitchFamily="18" charset="0"/>
                              <a:ea typeface="Cambria Math" panose="02040503050406030204" pitchFamily="18" charset="0"/>
                            </a:rPr>
                            <m:t>𝒊</m:t>
                          </m:r>
                        </m:sub>
                      </m:sSub>
                      <m:r>
                        <m:rPr>
                          <m:nor/>
                        </m:rPr>
                        <a:rPr lang="en-CA" b="1" i="0" smtClean="0">
                          <a:latin typeface="Cambria Math" panose="02040503050406030204" pitchFamily="18" charset="0"/>
                          <a:ea typeface="Cambria Math" panose="02040503050406030204" pitchFamily="18" charset="0"/>
                        </a:rPr>
                        <m:t> </m:t>
                      </m:r>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𝛾</m:t>
                    </m:r>
                    <m:r>
                      <m:rPr>
                        <m:nor/>
                      </m:rPr>
                      <a:rPr lang="en-CA"/>
                      <m:t> =</m:t>
                    </m:r>
                  </m:oMath>
                </a14:m>
                <a:r>
                  <a:rPr lang="en-CA" i="1" dirty="0"/>
                  <a:t> </a:t>
                </a:r>
                <a:r>
                  <a:rPr lang="en-CA" dirty="0"/>
                  <a:t>one constant per population </a:t>
                </a:r>
                <a14:m>
                  <m:oMath xmlns:m="http://schemas.openxmlformats.org/officeDocument/2006/math">
                    <m:r>
                      <a:rPr lang="en-CA" i="1">
                        <a:latin typeface="Cambria Math" panose="02040503050406030204" pitchFamily="18" charset="0"/>
                      </a:rPr>
                      <m:t>𝑗</m:t>
                    </m:r>
                  </m:oMath>
                </a14:m>
                <a:r>
                  <a:rPr lang="en-CA" dirty="0"/>
                  <a:t> </a:t>
                </a:r>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xfrm>
                <a:off x="457200" y="2132856"/>
                <a:ext cx="8229600" cy="4389437"/>
              </a:xfrm>
              <a:blipFill>
                <a:blip r:embed="rId2"/>
                <a:stretch>
                  <a:fillRect l="-1111" t="-2639"/>
                </a:stretch>
              </a:blipFill>
            </p:spPr>
            <p:txBody>
              <a:bodyPr/>
              <a:lstStyle/>
              <a:p>
                <a:r>
                  <a:rPr lang="en-CA">
                    <a:noFill/>
                  </a:rPr>
                  <a:t> </a:t>
                </a:r>
              </a:p>
            </p:txBody>
          </p:sp>
        </mc:Fallback>
      </mc:AlternateContent>
    </p:spTree>
    <p:extLst>
      <p:ext uri="{BB962C8B-B14F-4D97-AF65-F5344CB8AC3E}">
        <p14:creationId xmlns:p14="http://schemas.microsoft.com/office/powerpoint/2010/main" val="392365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B5C7E72-15A2-4D7F-8B2E-9E2D1B72ADA7}"/>
                  </a:ext>
                </a:extLst>
              </p:cNvPr>
              <p:cNvSpPr/>
              <p:nvPr/>
            </p:nvSpPr>
            <p:spPr>
              <a:xfrm>
                <a:off x="502821" y="2754610"/>
                <a:ext cx="8138356"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n-CA" sz="2400" b="1">
                          <a:latin typeface="Cambria Math" panose="02040503050406030204" pitchFamily="18" charset="0"/>
                        </a:rPr>
                        <m:t> +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𝜸</m:t>
                          </m:r>
                        </m:e>
                        <m:sub>
                          <m:r>
                            <a:rPr lang="en-CA" sz="2400" b="1" i="1">
                              <a:latin typeface="Cambria Math" panose="02040503050406030204" pitchFamily="18" charset="0"/>
                            </a:rPr>
                            <m:t>𝒋</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a:rPr lang="en-CA" sz="2400" b="1" i="1">
                          <a:latin typeface="Cambria Math" panose="02040503050406030204" pitchFamily="18" charset="0"/>
                        </a:rPr>
                        <m:t>∗</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n-CA" sz="2400" b="1">
                          <a:latin typeface="Cambria Math" panose="02040503050406030204" pitchFamily="18" charset="0"/>
                          <a:ea typeface="Cambria Math" panose="02040503050406030204" pitchFamily="18" charset="0"/>
                        </a:rPr>
                        <m:t> </m:t>
                      </m:r>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4" name="Rectangle 3">
                <a:extLst>
                  <a:ext uri="{FF2B5EF4-FFF2-40B4-BE49-F238E27FC236}">
                    <a16:creationId xmlns:a16="http://schemas.microsoft.com/office/drawing/2014/main" id="{1B5C7E72-15A2-4D7F-8B2E-9E2D1B72ADA7}"/>
                  </a:ext>
                </a:extLst>
              </p:cNvPr>
              <p:cNvSpPr>
                <a:spLocks noRot="1" noChangeAspect="1" noMove="1" noResize="1" noEditPoints="1" noAdjustHandles="1" noChangeArrowheads="1" noChangeShapeType="1" noTextEdit="1"/>
              </p:cNvSpPr>
              <p:nvPr/>
            </p:nvSpPr>
            <p:spPr>
              <a:xfrm>
                <a:off x="502821" y="2754610"/>
                <a:ext cx="8138356" cy="497252"/>
              </a:xfrm>
              <a:prstGeom prst="rect">
                <a:avLst/>
              </a:prstGeom>
              <a:blipFill>
                <a:blip r:embed="rId2"/>
                <a:stretch>
                  <a:fillRect b="-12346"/>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E914D48-62EC-4FCE-A045-9FA356685441}"/>
              </a:ext>
            </a:extLst>
          </p:cNvPr>
          <p:cNvPicPr>
            <a:picLocks noChangeAspect="1"/>
          </p:cNvPicPr>
          <p:nvPr/>
        </p:nvPicPr>
        <p:blipFill>
          <a:blip r:embed="rId3"/>
          <a:stretch>
            <a:fillRect/>
          </a:stretch>
        </p:blipFill>
        <p:spPr>
          <a:xfrm>
            <a:off x="576262" y="3618706"/>
            <a:ext cx="7991475" cy="2114550"/>
          </a:xfrm>
          <a:prstGeom prst="rect">
            <a:avLst/>
          </a:prstGeom>
          <a:ln>
            <a:solidFill>
              <a:schemeClr val="tx1"/>
            </a:solidFill>
          </a:ln>
        </p:spPr>
      </p:pic>
    </p:spTree>
    <p:extLst>
      <p:ext uri="{BB962C8B-B14F-4D97-AF65-F5344CB8AC3E}">
        <p14:creationId xmlns:p14="http://schemas.microsoft.com/office/powerpoint/2010/main" val="231591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1 0 0 40  0  0</m:t>
                              </m:r>
                            </m:e>
                            <m:e>
                              <m:r>
                                <a:rPr lang="en-CA" b="0" i="1" smtClean="0">
                                  <a:latin typeface="Cambria Math" panose="02040503050406030204" pitchFamily="18" charset="0"/>
                                </a:rPr>
                                <m:t>1 0 0 45  0  0</m:t>
                              </m:r>
                            </m:e>
                            <m:e>
                              <m:r>
                                <a:rPr lang="en-CA" b="0" i="1" smtClean="0">
                                  <a:latin typeface="Cambria Math" panose="02040503050406030204" pitchFamily="18" charset="0"/>
                                </a:rPr>
                                <m:t>1 1 0 39 39 0</m:t>
                              </m:r>
                            </m:e>
                            <m:e>
                              <m:r>
                                <a:rPr lang="en-CA" b="0" i="1" smtClean="0">
                                  <a:latin typeface="Cambria Math" panose="02040503050406030204" pitchFamily="18" charset="0"/>
                                </a:rPr>
                                <m:t>1 1 0 50 50 0</m:t>
                              </m:r>
                            </m:e>
                            <m:e>
                              <m:r>
                                <a:rPr lang="en-CA" b="0" i="1" smtClean="0">
                                  <a:latin typeface="Cambria Math" panose="02040503050406030204" pitchFamily="18" charset="0"/>
                                </a:rPr>
                                <m:t>1 0 1 52 0 52</m:t>
                              </m:r>
                            </m:e>
                            <m:e>
                              <m:r>
                                <a:rPr lang="en-CA" b="0" i="1" smtClean="0">
                                  <a:latin typeface="Cambria Math" panose="02040503050406030204" pitchFamily="18" charset="0"/>
                                </a:rPr>
                                <m:t>1 0 1 57 0 57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eqArr>
                                <m:eqArrPr>
                                  <m:ctrlPr>
                                    <a:rPr lang="en-CA" b="0" i="1" smtClean="0">
                                      <a:latin typeface="Cambria Math" panose="02040503050406030204" pitchFamily="18" charset="0"/>
                                    </a:rPr>
                                  </m:ctrlPr>
                                </m:eqArr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1</m:t>
                                      </m:r>
                                    </m:sub>
                                  </m:sSub>
                                </m:e>
                              </m:eqArr>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2</m:t>
                                  </m:r>
                                </m:sub>
                              </m:sSub>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03681"/>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7B174B52-E525-4706-BAEF-154DEF3D0656}"/>
              </a:ext>
            </a:extLst>
          </p:cNvPr>
          <p:cNvPicPr>
            <a:picLocks noChangeAspect="1"/>
          </p:cNvPicPr>
          <p:nvPr/>
        </p:nvPicPr>
        <p:blipFill>
          <a:blip r:embed="rId3"/>
          <a:stretch>
            <a:fillRect/>
          </a:stretch>
        </p:blipFill>
        <p:spPr>
          <a:xfrm>
            <a:off x="138253" y="4437182"/>
            <a:ext cx="8867494" cy="2016084"/>
          </a:xfrm>
          <a:prstGeom prst="rect">
            <a:avLst/>
          </a:prstGeom>
          <a:ln>
            <a:solidFill>
              <a:schemeClr val="tx1"/>
            </a:solidFill>
          </a:ln>
        </p:spPr>
      </p:pic>
    </p:spTree>
    <p:extLst>
      <p:ext uri="{BB962C8B-B14F-4D97-AF65-F5344CB8AC3E}">
        <p14:creationId xmlns:p14="http://schemas.microsoft.com/office/powerpoint/2010/main" val="110031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6F1-F6C6-4ECE-827E-EEB5810F25EA}"/>
              </a:ext>
            </a:extLst>
          </p:cNvPr>
          <p:cNvSpPr>
            <a:spLocks noGrp="1"/>
          </p:cNvSpPr>
          <p:nvPr>
            <p:ph type="title"/>
          </p:nvPr>
        </p:nvSpPr>
        <p:spPr/>
        <p:txBody>
          <a:bodyPr/>
          <a:lstStyle/>
          <a:p>
            <a:r>
              <a:rPr lang="en-CA" b="1" dirty="0"/>
              <a:t>Example: Analysis of Covariance</a:t>
            </a:r>
          </a:p>
        </p:txBody>
      </p:sp>
      <p:sp>
        <p:nvSpPr>
          <p:cNvPr id="10" name="Content Placeholder 9">
            <a:extLst>
              <a:ext uri="{FF2B5EF4-FFF2-40B4-BE49-F238E27FC236}">
                <a16:creationId xmlns:a16="http://schemas.microsoft.com/office/drawing/2014/main" id="{C2A88CBF-9023-4D9B-8712-C223A234FBA6}"/>
              </a:ext>
            </a:extLst>
          </p:cNvPr>
          <p:cNvSpPr>
            <a:spLocks noGrp="1"/>
          </p:cNvSpPr>
          <p:nvPr>
            <p:ph idx="1"/>
          </p:nvPr>
        </p:nvSpPr>
        <p:spPr/>
        <p:txBody>
          <a:bodyPr/>
          <a:lstStyle/>
          <a:p>
            <a:endParaRPr lang="en-CA"/>
          </a:p>
        </p:txBody>
      </p:sp>
      <p:pic>
        <p:nvPicPr>
          <p:cNvPr id="11" name="Picture 10">
            <a:extLst>
              <a:ext uri="{FF2B5EF4-FFF2-40B4-BE49-F238E27FC236}">
                <a16:creationId xmlns:a16="http://schemas.microsoft.com/office/drawing/2014/main" id="{F541EFCD-7AB8-461E-8D1E-11658E366BB0}"/>
              </a:ext>
            </a:extLst>
          </p:cNvPr>
          <p:cNvPicPr>
            <a:picLocks noChangeAspect="1"/>
          </p:cNvPicPr>
          <p:nvPr/>
        </p:nvPicPr>
        <p:blipFill>
          <a:blip r:embed="rId2"/>
          <a:stretch>
            <a:fillRect/>
          </a:stretch>
        </p:blipFill>
        <p:spPr>
          <a:xfrm>
            <a:off x="4572000" y="1916832"/>
            <a:ext cx="4628571" cy="4457143"/>
          </a:xfrm>
          <a:prstGeom prst="rect">
            <a:avLst/>
          </a:prstGeom>
          <a:ln>
            <a:solidFill>
              <a:schemeClr val="tx1"/>
            </a:solidFill>
          </a:ln>
        </p:spPr>
      </p:pic>
      <p:pic>
        <p:nvPicPr>
          <p:cNvPr id="12" name="Picture 11">
            <a:extLst>
              <a:ext uri="{FF2B5EF4-FFF2-40B4-BE49-F238E27FC236}">
                <a16:creationId xmlns:a16="http://schemas.microsoft.com/office/drawing/2014/main" id="{6659210C-F22F-4B4B-869B-33C5C0135196}"/>
              </a:ext>
            </a:extLst>
          </p:cNvPr>
          <p:cNvPicPr>
            <a:picLocks noChangeAspect="1"/>
          </p:cNvPicPr>
          <p:nvPr/>
        </p:nvPicPr>
        <p:blipFill>
          <a:blip r:embed="rId3"/>
          <a:stretch>
            <a:fillRect/>
          </a:stretch>
        </p:blipFill>
        <p:spPr>
          <a:xfrm>
            <a:off x="-56571" y="1916832"/>
            <a:ext cx="4628571" cy="4457143"/>
          </a:xfrm>
          <a:prstGeom prst="rect">
            <a:avLst/>
          </a:prstGeom>
          <a:ln>
            <a:solidFill>
              <a:schemeClr val="tx1"/>
            </a:solidFill>
          </a:ln>
        </p:spPr>
      </p:pic>
    </p:spTree>
    <p:extLst>
      <p:ext uri="{BB962C8B-B14F-4D97-AF65-F5344CB8AC3E}">
        <p14:creationId xmlns:p14="http://schemas.microsoft.com/office/powerpoint/2010/main" val="37061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3E2-02E5-451E-92A8-9A5FC8BA8875}"/>
              </a:ext>
            </a:extLst>
          </p:cNvPr>
          <p:cNvSpPr>
            <a:spLocks noGrp="1"/>
          </p:cNvSpPr>
          <p:nvPr>
            <p:ph type="title"/>
          </p:nvPr>
        </p:nvSpPr>
        <p:spPr/>
        <p:txBody>
          <a:bodyPr/>
          <a:lstStyle/>
          <a:p>
            <a:r>
              <a:rPr lang="en-CA" b="1" dirty="0"/>
              <a:t>Summary</a:t>
            </a:r>
          </a:p>
        </p:txBody>
      </p:sp>
      <p:sp>
        <p:nvSpPr>
          <p:cNvPr id="3" name="Content Placeholder 2">
            <a:extLst>
              <a:ext uri="{FF2B5EF4-FFF2-40B4-BE49-F238E27FC236}">
                <a16:creationId xmlns:a16="http://schemas.microsoft.com/office/drawing/2014/main" id="{87C55D1B-2F6B-4CD4-96A0-FF0E7146E92F}"/>
              </a:ext>
            </a:extLst>
          </p:cNvPr>
          <p:cNvSpPr>
            <a:spLocks noGrp="1"/>
          </p:cNvSpPr>
          <p:nvPr>
            <p:ph idx="1"/>
          </p:nvPr>
        </p:nvSpPr>
        <p:spPr>
          <a:xfrm>
            <a:off x="251520" y="2332037"/>
            <a:ext cx="8640960" cy="4525963"/>
          </a:xfrm>
        </p:spPr>
        <p:txBody>
          <a:bodyPr/>
          <a:lstStyle/>
          <a:p>
            <a:r>
              <a:rPr lang="en-US" sz="2800" dirty="0"/>
              <a:t>Briefly reviewed the two key components of linear statistical models: </a:t>
            </a:r>
            <a:br>
              <a:rPr lang="en-US" sz="2800" dirty="0"/>
            </a:br>
            <a:endParaRPr lang="en-US" sz="2800" dirty="0"/>
          </a:p>
          <a:p>
            <a:pPr marL="971550" lvl="1" indent="-514350">
              <a:buFont typeface="+mj-lt"/>
              <a:buAutoNum type="arabicPeriod"/>
            </a:pPr>
            <a:r>
              <a:rPr lang="en-US" sz="2800" dirty="0"/>
              <a:t>Statistical distributions </a:t>
            </a:r>
          </a:p>
          <a:p>
            <a:pPr marL="971550" lvl="1" indent="-514350">
              <a:buFont typeface="+mj-lt"/>
              <a:buAutoNum type="arabicPeriod"/>
            </a:pPr>
            <a:r>
              <a:rPr lang="en-US" sz="2800" dirty="0"/>
              <a:t>Linear predictor</a:t>
            </a:r>
            <a:r>
              <a:rPr lang="en-CA" sz="2800" dirty="0"/>
              <a:t> = </a:t>
            </a:r>
            <a:r>
              <a:rPr lang="en-US" sz="2800" dirty="0"/>
              <a:t>design matrix * parameter vector</a:t>
            </a:r>
          </a:p>
          <a:p>
            <a:endParaRPr lang="en-US" sz="2800" dirty="0"/>
          </a:p>
          <a:p>
            <a:r>
              <a:rPr lang="en-US" sz="2800" dirty="0"/>
              <a:t>Understanding both is essential for applied statistics.</a:t>
            </a:r>
            <a:endParaRPr lang="en-CA" sz="2800" dirty="0"/>
          </a:p>
        </p:txBody>
      </p:sp>
    </p:spTree>
    <p:extLst>
      <p:ext uri="{BB962C8B-B14F-4D97-AF65-F5344CB8AC3E}">
        <p14:creationId xmlns:p14="http://schemas.microsoft.com/office/powerpoint/2010/main" val="18201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593-D1CB-4711-B185-BDB219D04226}"/>
              </a:ext>
            </a:extLst>
          </p:cNvPr>
          <p:cNvSpPr>
            <a:spLocks noGrp="1"/>
          </p:cNvSpPr>
          <p:nvPr>
            <p:ph type="title"/>
          </p:nvPr>
        </p:nvSpPr>
        <p:spPr/>
        <p:txBody>
          <a:bodyPr>
            <a:normAutofit fontScale="90000"/>
          </a:bodyPr>
          <a:lstStyle/>
          <a:p>
            <a:r>
              <a:rPr lang="en-CA" b="1" dirty="0"/>
              <a:t>Stochastic part of a linear model: Statistical distributions</a:t>
            </a:r>
          </a:p>
        </p:txBody>
      </p:sp>
      <p:sp>
        <p:nvSpPr>
          <p:cNvPr id="3" name="Content Placeholder 2">
            <a:extLst>
              <a:ext uri="{FF2B5EF4-FFF2-40B4-BE49-F238E27FC236}">
                <a16:creationId xmlns:a16="http://schemas.microsoft.com/office/drawing/2014/main" id="{8197D864-5720-4F93-979D-D6859351ED3D}"/>
              </a:ext>
            </a:extLst>
          </p:cNvPr>
          <p:cNvSpPr>
            <a:spLocks noGrp="1"/>
          </p:cNvSpPr>
          <p:nvPr>
            <p:ph idx="1"/>
          </p:nvPr>
        </p:nvSpPr>
        <p:spPr/>
        <p:txBody>
          <a:bodyPr>
            <a:normAutofit/>
          </a:bodyPr>
          <a:lstStyle/>
          <a:p>
            <a:r>
              <a:rPr lang="en-US" dirty="0"/>
              <a:t>Things whose outcome is affected by chance and thus are only predictable up to a certain degree are called random variables.</a:t>
            </a:r>
          </a:p>
          <a:p>
            <a:r>
              <a:rPr lang="en-US" dirty="0"/>
              <a:t>A probability distribution assigns to each possible realization (value or event) of a random variable a probability of occurrence.</a:t>
            </a:r>
          </a:p>
          <a:p>
            <a:r>
              <a:rPr lang="en-US" dirty="0"/>
              <a:t>Probability distributions are themselves governed (described) by one or a few parameters, and their actual form depends on the particular values </a:t>
            </a:r>
            <a:r>
              <a:rPr lang="en-CA" dirty="0"/>
              <a:t>of these parameters.</a:t>
            </a:r>
          </a:p>
        </p:txBody>
      </p:sp>
    </p:spTree>
    <p:extLst>
      <p:ext uri="{BB962C8B-B14F-4D97-AF65-F5344CB8AC3E}">
        <p14:creationId xmlns:p14="http://schemas.microsoft.com/office/powerpoint/2010/main" val="34910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E0F-DEED-482B-881C-A64EFAE26866}"/>
              </a:ext>
            </a:extLst>
          </p:cNvPr>
          <p:cNvSpPr>
            <a:spLocks noGrp="1"/>
          </p:cNvSpPr>
          <p:nvPr>
            <p:ph type="title"/>
          </p:nvPr>
        </p:nvSpPr>
        <p:spPr/>
        <p:txBody>
          <a:bodyPr/>
          <a:lstStyle/>
          <a:p>
            <a:r>
              <a:rPr lang="en-CA" b="1" dirty="0"/>
              <a:t>Statistical distributions</a:t>
            </a:r>
            <a:endParaRPr lang="en-CA" dirty="0"/>
          </a:p>
        </p:txBody>
      </p:sp>
      <p:sp>
        <p:nvSpPr>
          <p:cNvPr id="3" name="Content Placeholder 2">
            <a:extLst>
              <a:ext uri="{FF2B5EF4-FFF2-40B4-BE49-F238E27FC236}">
                <a16:creationId xmlns:a16="http://schemas.microsoft.com/office/drawing/2014/main" id="{139C035A-B430-4042-95BB-E5997E2F705D}"/>
              </a:ext>
            </a:extLst>
          </p:cNvPr>
          <p:cNvSpPr>
            <a:spLocks noGrp="1"/>
          </p:cNvSpPr>
          <p:nvPr>
            <p:ph idx="1"/>
          </p:nvPr>
        </p:nvSpPr>
        <p:spPr/>
        <p:txBody>
          <a:bodyPr>
            <a:normAutofit fontScale="92500"/>
          </a:bodyPr>
          <a:lstStyle/>
          <a:p>
            <a:r>
              <a:rPr lang="en-US" dirty="0"/>
              <a:t>Among the four distributions (normal, uniform, Poisson, and binomial), one big divide is whether your response (i.e., the data) is discrete or continuous. Counts are discrete and point to the two latter distributions, while measurements are continuous and point to the two former distributions.</a:t>
            </a:r>
          </a:p>
          <a:p>
            <a:r>
              <a:rPr lang="en-CA" dirty="0"/>
              <a:t>Under </a:t>
            </a:r>
            <a:r>
              <a:rPr lang="en-US" dirty="0"/>
              <a:t>certain circumstances (e.g., large sample sizes, many observed unique values), the two discrete distributions can often be well approximated by a normal distribution. For instance, large counts in practice are often modeled as coming from a normal distribution.</a:t>
            </a:r>
            <a:endParaRPr lang="en-CA" dirty="0"/>
          </a:p>
        </p:txBody>
      </p:sp>
    </p:spTree>
    <p:extLst>
      <p:ext uri="{BB962C8B-B14F-4D97-AF65-F5344CB8AC3E}">
        <p14:creationId xmlns:p14="http://schemas.microsoft.com/office/powerpoint/2010/main" val="2304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r>
              <a:rPr lang="en-US" dirty="0"/>
              <a:t>Mathematical description: It includes two parameters, the mean (location) and standard deviation (spread, average deviation from the mean) or, equivalently, the variance (squared standard deviation).</a:t>
            </a:r>
          </a:p>
          <a:p>
            <a:endParaRPr lang="en-US" dirty="0"/>
          </a:p>
          <a:p>
            <a:r>
              <a:rPr lang="en-CA" dirty="0"/>
              <a:t>Mean and standard deviation:</a:t>
            </a:r>
          </a:p>
          <a:p>
            <a:endParaRPr lang="en-CA"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en-CA" sz="2800" smtClean="0">
                                    <a:latin typeface="Cambria Math" panose="02040503050406030204" pitchFamily="18" charset="0"/>
                                  </a:rPr>
                                  <m:t>𝑬</m:t>
                                </m:r>
                                <m:d>
                                  <m:dPr>
                                    <m:ctrlPr>
                                      <a:rPr lang="en-CA" sz="2800" i="1" smtClean="0">
                                        <a:latin typeface="Cambria Math" panose="02040503050406030204" pitchFamily="18" charset="0"/>
                                      </a:rPr>
                                    </m:ctrlPr>
                                  </m:dPr>
                                  <m:e>
                                    <m:r>
                                      <a:rPr lang="en-CA" sz="2800" smtClean="0">
                                        <a:latin typeface="Cambria Math" panose="02040503050406030204" pitchFamily="18" charset="0"/>
                                      </a:rPr>
                                      <m:t>𝒚</m:t>
                                    </m:r>
                                  </m:e>
                                </m:d>
                                <m:r>
                                  <a:rPr lang="en-CA" sz="2800" smtClean="0">
                                    <a:latin typeface="Cambria Math" panose="02040503050406030204" pitchFamily="18" charset="0"/>
                                  </a:rPr>
                                  <m:t>= </m:t>
                                </m:r>
                                <m:r>
                                  <a:rPr lang="en-CA" sz="2800" smtClean="0">
                                    <a:latin typeface="Cambria Math" panose="02040503050406030204" pitchFamily="18" charset="0"/>
                                  </a:rPr>
                                  <m:t>𝝁</m:t>
                                </m:r>
                              </m:oMath>
                            </m:oMathPara>
                          </a14:m>
                          <a:endParaRPr lang="en-CA" sz="2800" dirty="0"/>
                        </a:p>
                      </a:txBody>
                      <a:tcPr/>
                    </a:tc>
                    <a:tc>
                      <a:txBody>
                        <a:bodyPr/>
                        <a:lstStyle/>
                        <a:p>
                          <a:r>
                            <a:rPr lang="en-CA" sz="2800" dirty="0"/>
                            <a:t>mean</a:t>
                          </a:r>
                        </a:p>
                      </a:txBody>
                      <a:tcPr/>
                    </a:tc>
                    <a:extLst>
                      <a:ext uri="{0D108BD9-81ED-4DB2-BD59-A6C34878D82A}">
                        <a16:rowId xmlns:a16="http://schemas.microsoft.com/office/drawing/2014/main" val="894962395"/>
                      </a:ext>
                    </a:extLst>
                  </a:tr>
                  <a:tr h="370840">
                    <a:tc>
                      <a:txBody>
                        <a:bodyPr/>
                        <a:lstStyle/>
                        <a:p>
                          <a:pPr algn="r"/>
                          <a14:m>
                            <m:oMathPara xmlns:m="http://schemas.openxmlformats.org/officeDocument/2006/math">
                              <m:oMathParaPr>
                                <m:jc m:val="centerGroup"/>
                              </m:oMathParaPr>
                              <m:oMath xmlns:m="http://schemas.openxmlformats.org/officeDocument/2006/math">
                                <m:r>
                                  <a:rPr lang="en-CA" sz="2800" smtClean="0">
                                    <a:latin typeface="Cambria Math" panose="02040503050406030204" pitchFamily="18" charset="0"/>
                                  </a:rPr>
                                  <m:t>𝒔𝒅</m:t>
                                </m:r>
                                <m:d>
                                  <m:dPr>
                                    <m:ctrlPr>
                                      <a:rPr lang="en-CA" sz="2800" i="1" smtClean="0">
                                        <a:latin typeface="Cambria Math" panose="02040503050406030204" pitchFamily="18" charset="0"/>
                                      </a:rPr>
                                    </m:ctrlPr>
                                  </m:dPr>
                                  <m:e>
                                    <m:r>
                                      <a:rPr lang="en-CA" sz="2800" smtClean="0">
                                        <a:latin typeface="Cambria Math" panose="02040503050406030204" pitchFamily="18" charset="0"/>
                                      </a:rPr>
                                      <m:t>𝒚</m:t>
                                    </m:r>
                                  </m:e>
                                </m:d>
                                <m:r>
                                  <a:rPr lang="en-CA" sz="2800" smtClean="0">
                                    <a:latin typeface="Cambria Math" panose="02040503050406030204" pitchFamily="18" charset="0"/>
                                  </a:rPr>
                                  <m:t>= </m:t>
                                </m:r>
                                <m:r>
                                  <a:rPr lang="en-CA" sz="2800" smtClean="0">
                                    <a:latin typeface="Cambria Math" panose="02040503050406030204" pitchFamily="18" charset="0"/>
                                  </a:rPr>
                                  <m:t>𝝈</m:t>
                                </m:r>
                              </m:oMath>
                            </m:oMathPara>
                          </a14:m>
                          <a:endParaRPr lang="en-CA" sz="2800" dirty="0"/>
                        </a:p>
                      </a:txBody>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Choice>
        <mc:Fallback xmlns="">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518160">
                    <a:tc>
                      <a:txBody>
                        <a:bodyPr/>
                        <a:lstStyle/>
                        <a:p>
                          <a:endParaRPr lang="en-US"/>
                        </a:p>
                      </a:txBody>
                      <a:tcPr>
                        <a:blipFill>
                          <a:blip r:embed="rId2"/>
                          <a:stretch>
                            <a:fillRect t="-10465" r="-100000" b="-131395"/>
                          </a:stretch>
                        </a:blipFill>
                      </a:tcPr>
                    </a:tc>
                    <a:tc>
                      <a:txBody>
                        <a:bodyPr/>
                        <a:lstStyle/>
                        <a:p>
                          <a:r>
                            <a:rPr lang="en-CA" sz="2800" dirty="0"/>
                            <a:t>mean</a:t>
                          </a:r>
                        </a:p>
                      </a:txBody>
                      <a:tcPr/>
                    </a:tc>
                    <a:extLst>
                      <a:ext uri="{0D108BD9-81ED-4DB2-BD59-A6C34878D82A}">
                        <a16:rowId xmlns:a16="http://schemas.microsoft.com/office/drawing/2014/main" val="894962395"/>
                      </a:ext>
                    </a:extLst>
                  </a:tr>
                  <a:tr h="518160">
                    <a:tc>
                      <a:txBody>
                        <a:bodyPr/>
                        <a:lstStyle/>
                        <a:p>
                          <a:endParaRPr lang="en-US"/>
                        </a:p>
                      </a:txBody>
                      <a:tcPr>
                        <a:blipFill>
                          <a:blip r:embed="rId2"/>
                          <a:stretch>
                            <a:fillRect t="-111765" r="-100000" b="-32941"/>
                          </a:stretch>
                        </a:blipFill>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Fallback>
      </mc:AlternateContent>
    </p:spTree>
    <p:extLst>
      <p:ext uri="{BB962C8B-B14F-4D97-AF65-F5344CB8AC3E}">
        <p14:creationId xmlns:p14="http://schemas.microsoft.com/office/powerpoint/2010/main" val="116530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a:xfrm>
            <a:off x="457200" y="473546"/>
            <a:ext cx="8229600" cy="1143000"/>
          </a:xfrm>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a:xfrm>
            <a:off x="457200" y="1703859"/>
            <a:ext cx="8229600" cy="4389437"/>
          </a:xfrm>
        </p:spPr>
        <p:txBody>
          <a:bodyPr>
            <a:normAutofit/>
          </a:bodyPr>
          <a:lstStyle/>
          <a:p>
            <a:pPr marL="0" indent="0">
              <a:buNone/>
            </a:pPr>
            <a:r>
              <a:rPr lang="en-CA" sz="1800" dirty="0"/>
              <a:t>n &lt;- 100000				# Sample size</a:t>
            </a:r>
          </a:p>
          <a:p>
            <a:pPr marL="0" indent="0">
              <a:buNone/>
            </a:pPr>
            <a:r>
              <a:rPr lang="en-CA" sz="1800" dirty="0"/>
              <a:t>mu &lt;- mean &lt;- 600			# Body mass of male peregrines</a:t>
            </a:r>
          </a:p>
          <a:p>
            <a:pPr marL="0" indent="0">
              <a:buNone/>
            </a:pPr>
            <a:r>
              <a:rPr lang="en-CA" sz="1800" dirty="0" err="1"/>
              <a:t>sd</a:t>
            </a:r>
            <a:r>
              <a:rPr lang="en-CA" sz="1800" dirty="0"/>
              <a:t> &lt;- </a:t>
            </a:r>
            <a:r>
              <a:rPr lang="en-CA" sz="1800" dirty="0" err="1"/>
              <a:t>st.dev</a:t>
            </a:r>
            <a:r>
              <a:rPr lang="en-CA" sz="1800" dirty="0"/>
              <a:t> &lt;- 30			# SD of body mass of male peregrines</a:t>
            </a:r>
          </a:p>
          <a:p>
            <a:pPr marL="0" indent="0">
              <a:buNone/>
            </a:pPr>
            <a:endParaRPr lang="en-CA" sz="1800" dirty="0"/>
          </a:p>
          <a:p>
            <a:pPr marL="0" indent="0">
              <a:buNone/>
            </a:pPr>
            <a:r>
              <a:rPr lang="en-CA" sz="1800" dirty="0"/>
              <a:t>sample &lt;- </a:t>
            </a:r>
            <a:r>
              <a:rPr lang="en-CA" sz="1800" dirty="0" err="1"/>
              <a:t>rnorm</a:t>
            </a:r>
            <a:r>
              <a:rPr lang="en-CA" sz="1800" dirty="0"/>
              <a:t>(n = n, mean = mu, </a:t>
            </a:r>
            <a:r>
              <a:rPr lang="en-CA" sz="1800" dirty="0" err="1"/>
              <a:t>sd</a:t>
            </a:r>
            <a:r>
              <a:rPr lang="en-CA" sz="1800" dirty="0"/>
              <a:t> = </a:t>
            </a:r>
            <a:r>
              <a:rPr lang="en-CA" sz="1800" dirty="0" err="1"/>
              <a:t>sd</a:t>
            </a:r>
            <a:r>
              <a:rPr lang="en-CA" sz="1800" dirty="0"/>
              <a:t>)</a:t>
            </a:r>
          </a:p>
          <a:p>
            <a:pPr marL="0" indent="0">
              <a:buNone/>
            </a:pPr>
            <a:r>
              <a:rPr lang="en-CA" sz="1800" dirty="0"/>
              <a:t>print(sample, dig = 4)</a:t>
            </a:r>
          </a:p>
          <a:p>
            <a:pPr marL="0" indent="0">
              <a:buNone/>
            </a:pPr>
            <a:r>
              <a:rPr lang="en-CA" sz="1800" dirty="0" err="1"/>
              <a:t>hist</a:t>
            </a:r>
            <a:r>
              <a:rPr lang="en-CA" sz="1800" dirty="0"/>
              <a:t>(sample, col = "grey")</a:t>
            </a:r>
          </a:p>
        </p:txBody>
      </p:sp>
      <p:pic>
        <p:nvPicPr>
          <p:cNvPr id="4" name="Picture 3">
            <a:extLst>
              <a:ext uri="{FF2B5EF4-FFF2-40B4-BE49-F238E27FC236}">
                <a16:creationId xmlns:a16="http://schemas.microsoft.com/office/drawing/2014/main" id="{7616FF72-C541-41B1-AD81-F1DD00D9395F}"/>
              </a:ext>
            </a:extLst>
          </p:cNvPr>
          <p:cNvPicPr>
            <a:picLocks noChangeAspect="1"/>
          </p:cNvPicPr>
          <p:nvPr/>
        </p:nvPicPr>
        <p:blipFill>
          <a:blip r:embed="rId2"/>
          <a:stretch>
            <a:fillRect/>
          </a:stretch>
        </p:blipFill>
        <p:spPr>
          <a:xfrm>
            <a:off x="3347864" y="3409637"/>
            <a:ext cx="5086864" cy="3259832"/>
          </a:xfrm>
          <a:prstGeom prst="rect">
            <a:avLst/>
          </a:prstGeom>
          <a:ln>
            <a:solidFill>
              <a:schemeClr val="tx1"/>
            </a:solidFill>
          </a:ln>
        </p:spPr>
      </p:pic>
    </p:spTree>
    <p:extLst>
      <p:ext uri="{BB962C8B-B14F-4D97-AF65-F5344CB8AC3E}">
        <p14:creationId xmlns:p14="http://schemas.microsoft.com/office/powerpoint/2010/main" val="12425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b="1" dirty="0"/>
              <a:t>Continuous uniform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r>
                  <a:rPr lang="en-US" dirty="0"/>
                  <a:t>Sampling situation: Measurements are taken, which are all equally likely to occur in a certain range of values.</a:t>
                </a:r>
              </a:p>
              <a:p>
                <a:r>
                  <a:rPr lang="en-US" dirty="0"/>
                  <a:t>Mathematical description: It includes two parameters, lower (a) and </a:t>
                </a:r>
                <a:r>
                  <a:rPr lang="en-CA" dirty="0"/>
                  <a:t>upper limits (b).</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𝟐</m:t>
                    </m:r>
                  </m:oMath>
                </a14:m>
                <a:r>
                  <a:rPr lang="en-US"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sSup>
                          <m:sSupPr>
                            <m:ctrlPr>
                              <a:rPr lang="en-CA" b="1" i="1" smtClean="0">
                                <a:latin typeface="Cambria Math" panose="02040503050406030204" pitchFamily="18" charset="0"/>
                              </a:rPr>
                            </m:ctrlPr>
                          </m:sSupPr>
                          <m:e>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e>
                          <m:sup>
                            <m:r>
                              <a:rPr lang="en-CA" b="1" i="1" smtClean="0">
                                <a:latin typeface="Cambria Math" panose="02040503050406030204" pitchFamily="18" charset="0"/>
                              </a:rPr>
                              <m:t>𝟐</m:t>
                            </m:r>
                          </m:sup>
                        </m:sSup>
                        <m:r>
                          <a:rPr lang="en-CA" b="1" i="1" smtClean="0">
                            <a:latin typeface="Cambria Math" panose="02040503050406030204" pitchFamily="18" charset="0"/>
                          </a:rPr>
                          <m:t>/</m:t>
                        </m:r>
                        <m:r>
                          <a:rPr lang="en-CA" b="1" i="1" smtClean="0">
                            <a:latin typeface="Cambria Math" panose="02040503050406030204" pitchFamily="18" charset="0"/>
                          </a:rPr>
                          <m:t>𝟏𝟐</m:t>
                        </m:r>
                      </m:e>
                    </m:rad>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F956FCC8-CC49-4816-8682-CAC80AE6C40A}"/>
                  </a:ext>
                </a:extLst>
              </p:cNvPr>
              <p:cNvSpPr>
                <a:spLocks noGrp="1" noRot="1" noChangeAspect="1" noMove="1" noResize="1" noEditPoints="1" noAdjustHandles="1" noChangeArrowheads="1" noChangeShapeType="1" noTextEdit="1"/>
              </p:cNvSpPr>
              <p:nvPr>
                <p:ph idx="1"/>
              </p:nvPr>
            </p:nvSpPr>
            <p:spPr>
              <a:blipFill>
                <a:blip r:embed="rId2"/>
                <a:stretch>
                  <a:fillRect l="-1704" t="-1752" r="-2593" b="-3908"/>
                </a:stretch>
              </a:blipFill>
            </p:spPr>
            <p:txBody>
              <a:bodyPr/>
              <a:lstStyle/>
              <a:p>
                <a:r>
                  <a:rPr lang="en-CA">
                    <a:noFill/>
                  </a:rPr>
                  <a:t> </a:t>
                </a:r>
              </a:p>
            </p:txBody>
          </p:sp>
        </mc:Fallback>
      </mc:AlternateContent>
    </p:spTree>
    <p:extLst>
      <p:ext uri="{BB962C8B-B14F-4D97-AF65-F5344CB8AC3E}">
        <p14:creationId xmlns:p14="http://schemas.microsoft.com/office/powerpoint/2010/main" val="362198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stes_bla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estes_blau" id="{C193627D-0504-4666-821A-3C69C205BF9F}" vid="{DBC307F7-D1CE-4720-A5EB-756015989797}"/>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bestes_blau</Template>
  <TotalTime>2199</TotalTime>
  <Words>1841</Words>
  <Application>Microsoft Office PowerPoint</Application>
  <PresentationFormat>On-screen Show (4:3)</PresentationFormat>
  <Paragraphs>217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Constantia</vt:lpstr>
      <vt:lpstr>Wingdings 2</vt:lpstr>
      <vt:lpstr>bestes_blau</vt:lpstr>
      <vt:lpstr>Topic 3: Key Components of (Generalized) Linear Models</vt:lpstr>
      <vt:lpstr>Linear model key components</vt:lpstr>
      <vt:lpstr>Linear model key components</vt:lpstr>
      <vt:lpstr>Linear model key components</vt:lpstr>
      <vt:lpstr>Stochastic part of a linear model: Statistical distributions</vt:lpstr>
      <vt:lpstr>Statistical distributions</vt:lpstr>
      <vt:lpstr>Normal distribution</vt:lpstr>
      <vt:lpstr>Normal distribution</vt:lpstr>
      <vt:lpstr>Continuous uniform distribution</vt:lpstr>
      <vt:lpstr>Continuous uniform distribution</vt:lpstr>
      <vt:lpstr>Binomial Distribution: The “Coin-Flip Distribution”</vt:lpstr>
      <vt:lpstr>Binomial Distribution: The “Coin-Flip Distribution”</vt:lpstr>
      <vt:lpstr>Binomial Distribution: The “Coin-Flip Distribution”</vt:lpstr>
      <vt:lpstr>Poisson Distribution</vt:lpstr>
      <vt:lpstr>Poisson Distribution</vt:lpstr>
      <vt:lpstr>Poisson Distribution</vt:lpstr>
      <vt:lpstr>Deterministic part of linear models: linear predictors and design matrices</vt:lpstr>
      <vt:lpstr>Design matrix</vt:lpstr>
      <vt:lpstr>Design matrix example</vt:lpstr>
      <vt:lpstr>Example: model of the mean</vt:lpstr>
      <vt:lpstr>Example: model of the mean</vt:lpstr>
      <vt:lpstr>Example: t-Test</vt:lpstr>
      <vt:lpstr>Example: t-Test</vt:lpstr>
      <vt:lpstr>Example: t-Test</vt:lpstr>
      <vt:lpstr>Example: t-Test</vt:lpstr>
      <vt:lpstr>Example: t-Test (another way)</vt:lpstr>
      <vt:lpstr>Example: simple linear regression</vt:lpstr>
      <vt:lpstr>Example: simple linear regression</vt:lpstr>
      <vt:lpstr>Example: simple linear regression</vt:lpstr>
      <vt:lpstr>Example: simple linear regression</vt:lpstr>
      <vt:lpstr>Example: One-way analysis of Variance</vt:lpstr>
      <vt:lpstr>Example: One-way analysis of Variance</vt:lpstr>
      <vt:lpstr>Example: One-way analysis of Variance</vt:lpstr>
      <vt:lpstr>Example: Two-way analysis of Variance</vt:lpstr>
      <vt:lpstr>Example: Two-way analysis of Variance</vt:lpstr>
      <vt:lpstr>Example: Two-way analysis of Variance</vt:lpstr>
      <vt:lpstr>Example: Analysis of Covariance</vt:lpstr>
      <vt:lpstr>Example: Analysis of Covariance</vt:lpstr>
      <vt:lpstr>Example: Analysis of Covariance</vt:lpstr>
      <vt:lpstr>Example: Analysis of Covariance (Interaction)</vt:lpstr>
      <vt:lpstr>Example: Analysis of Covariance (Interaction)</vt:lpstr>
      <vt:lpstr>Example: Analysis of Covariance (Interaction)</vt:lpstr>
      <vt:lpstr>Example: Analysis of Covariance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richard</dc:creator>
  <cp:lastModifiedBy>richard</cp:lastModifiedBy>
  <cp:revision>477</cp:revision>
  <dcterms:created xsi:type="dcterms:W3CDTF">2013-02-19T15:39:25Z</dcterms:created>
  <dcterms:modified xsi:type="dcterms:W3CDTF">2018-02-26T07:16:53Z</dcterms:modified>
</cp:coreProperties>
</file>