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0" r:id="rId3"/>
    <p:sldId id="453" r:id="rId4"/>
    <p:sldId id="427" r:id="rId5"/>
    <p:sldId id="428" r:id="rId6"/>
    <p:sldId id="429" r:id="rId7"/>
    <p:sldId id="430" r:id="rId8"/>
    <p:sldId id="449" r:id="rId9"/>
    <p:sldId id="432" r:id="rId10"/>
    <p:sldId id="433" r:id="rId11"/>
    <p:sldId id="435" r:id="rId12"/>
    <p:sldId id="437" r:id="rId13"/>
    <p:sldId id="438" r:id="rId14"/>
    <p:sldId id="439" r:id="rId15"/>
    <p:sldId id="431" r:id="rId16"/>
    <p:sldId id="440" r:id="rId17"/>
    <p:sldId id="447" r:id="rId18"/>
  </p:sldIdLst>
  <p:sldSz cx="9144000" cy="6858000" type="screen4x3"/>
  <p:notesSz cx="6858000" cy="96377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7DDA"/>
    <a:srgbClr val="FFFF00"/>
    <a:srgbClr val="009900"/>
    <a:srgbClr val="0000FF"/>
    <a:srgbClr val="A82D24"/>
    <a:srgbClr val="CC3300"/>
    <a:srgbClr val="880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96433" autoAdjust="0"/>
  </p:normalViewPr>
  <p:slideViewPr>
    <p:cSldViewPr>
      <p:cViewPr varScale="1">
        <p:scale>
          <a:sx n="84" d="100"/>
          <a:sy n="84" d="100"/>
        </p:scale>
        <p:origin x="166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637EB6-A476-467C-B5E4-A91711D5A6BA}" type="datetimeFigureOut">
              <a:rPr lang="de-DE"/>
              <a:pPr>
                <a:defRPr/>
              </a:pPr>
              <a:t>01.03.2018</a:t>
            </a:fld>
            <a:endParaRPr lang="de-DE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D33732-BC21-4D88-AA75-A3FB2D2B33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3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22313"/>
            <a:ext cx="4819650" cy="361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8350"/>
            <a:ext cx="54864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A0C839-4570-499D-BC4B-E1490E981D3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5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74EC7-4BEB-4A77-A199-E70FFFE36E56}" type="slidenum">
              <a:rPr lang="de-DE" altLang="en-US" smtClean="0"/>
              <a:pPr>
                <a:spcBef>
                  <a:spcPct val="0"/>
                </a:spcBef>
              </a:pPr>
              <a:t>1</a:t>
            </a:fld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5344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4EC342D-1D1F-4AFF-9B2F-141FCE93980B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02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7ADD-D063-4C0D-9623-DA399A7C0524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8189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4973-858A-47D2-B511-F8F3D3675EFC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91091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108A-B71B-41B7-931C-CDD2A684DBA5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562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6543DB0-0ECC-4255-9BFD-DD6BC95EFB9C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288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738B-A5D9-4C12-B159-F55C2AC4B867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7805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5F01-8B48-4347-8123-B581749B4D93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62135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F735-0388-47A6-A4B0-499E00F9B819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8592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1039-527C-400B-86BA-373CE6876EB2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63091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9D42-89C5-4AA2-AB3C-B193A7751180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2748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6AB4-C44B-44E2-9380-0F79FA3F094A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53803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19B0D4EC-A596-478A-A893-3A49EA193BC1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9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usingR.pdf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-forge.r-project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0375" y="1051744"/>
            <a:ext cx="7854950" cy="3889424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  <a:defRPr/>
            </a:pPr>
            <a:endParaRPr lang="en-US" sz="3200" b="1" dirty="0" smtClean="0"/>
          </a:p>
          <a:p>
            <a:pPr marR="0" algn="ctr">
              <a:lnSpc>
                <a:spcPct val="90000"/>
              </a:lnSpc>
              <a:defRPr/>
            </a:pPr>
            <a:r>
              <a:rPr lang="en-US" sz="3200" dirty="0" smtClean="0"/>
              <a:t>Workshop</a:t>
            </a:r>
            <a:r>
              <a:rPr lang="en-US" sz="3200" dirty="0"/>
              <a:t>: </a:t>
            </a:r>
            <a:r>
              <a:rPr lang="en-US" sz="3200" dirty="0" smtClean="0"/>
              <a:t>Statistical </a:t>
            </a:r>
            <a:r>
              <a:rPr lang="en-US" sz="3200" dirty="0"/>
              <a:t>Analysis in </a:t>
            </a:r>
            <a:r>
              <a:rPr lang="en-US" sz="3200" dirty="0" smtClean="0"/>
              <a:t>R</a:t>
            </a:r>
          </a:p>
          <a:p>
            <a:pPr marR="0" algn="ctr">
              <a:lnSpc>
                <a:spcPct val="90000"/>
              </a:lnSpc>
              <a:defRPr/>
            </a:pPr>
            <a:endParaRPr lang="de-AT" altLang="en-US" sz="2200" dirty="0" smtClean="0">
              <a:latin typeface="Calibri" panose="020F0502020204030204" pitchFamily="34" charset="0"/>
            </a:endParaRPr>
          </a:p>
          <a:p>
            <a:pPr marR="0" algn="ctr">
              <a:lnSpc>
                <a:spcPct val="90000"/>
              </a:lnSpc>
              <a:defRPr/>
            </a:pPr>
            <a:endParaRPr lang="en-GB" altLang="en-US" sz="22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/>
              <a:t>Richard </a:t>
            </a:r>
            <a:r>
              <a:rPr lang="en-US" sz="2400" dirty="0"/>
              <a:t>Schuster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Carleton </a:t>
            </a:r>
            <a:r>
              <a:rPr lang="en-US" sz="2000" dirty="0"/>
              <a:t>University and University of Northern British </a:t>
            </a:r>
            <a:r>
              <a:rPr lang="en-US" sz="2000" dirty="0" smtClean="0"/>
              <a:t>Columbia</a:t>
            </a:r>
          </a:p>
          <a:p>
            <a:pPr algn="ctr"/>
            <a:endParaRPr lang="en-GB" sz="2000" dirty="0"/>
          </a:p>
          <a:p>
            <a:pPr algn="ctr"/>
            <a:r>
              <a:rPr lang="en-US" sz="2400" dirty="0" smtClean="0"/>
              <a:t>Matthias-Claudio </a:t>
            </a:r>
            <a:r>
              <a:rPr lang="en-US" sz="2400" dirty="0" err="1"/>
              <a:t>Loretto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Department </a:t>
            </a:r>
            <a:r>
              <a:rPr lang="en-US" sz="2000" dirty="0"/>
              <a:t>of Cognitive Biology, University of </a:t>
            </a:r>
            <a:r>
              <a:rPr lang="en-US" sz="2000" dirty="0" smtClean="0"/>
              <a:t>Vienna</a:t>
            </a:r>
            <a:endParaRPr lang="en-GB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 smtClean="0">
              <a:solidFill>
                <a:schemeClr val="bg1"/>
              </a:solidFill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endParaRPr lang="en-GB" altLang="en-US" sz="2400" dirty="0" smtClean="0"/>
          </a:p>
        </p:txBody>
      </p:sp>
      <p:sp>
        <p:nvSpPr>
          <p:cNvPr id="7174" name="AutoShape 12" descr="mailbox://C%7C/Users/Matthias%20Loretto/AppData/Roaming/Thunderbird/Profiles/yqngai6o.default/Mail/pop.gmx.net/Inbox?number=214691894&amp;part=1.3&amp;type=image/jpeg&amp;filename=cogbio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Saving and cleaning </a:t>
            </a:r>
            <a:r>
              <a:rPr lang="en-US" sz="2200" i="1" dirty="0" smtClean="0"/>
              <a:t>up:</a:t>
            </a:r>
            <a:endParaRPr lang="en-CA" sz="2200" dirty="0"/>
          </a:p>
          <a:p>
            <a:r>
              <a:rPr lang="en-US" sz="2200" dirty="0"/>
              <a:t>If you have created a graph,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Copy</a:t>
            </a:r>
            <a:r>
              <a:rPr lang="en-US" sz="2200" dirty="0"/>
              <a:t> to Clipboard and then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As a Metafile </a:t>
            </a:r>
            <a:r>
              <a:rPr lang="en-US" sz="2200" dirty="0"/>
              <a:t>(gives a better graph then as a Bitmap).  </a:t>
            </a:r>
          </a:p>
          <a:p>
            <a:r>
              <a:rPr lang="en-US" sz="2200" dirty="0"/>
              <a:t>You can also save the file as a picture using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</a:t>
            </a:r>
            <a:r>
              <a:rPr lang="en-US" sz="2200" dirty="0"/>
              <a:t>..</a:t>
            </a:r>
            <a:endParaRPr lang="en-CA" sz="2200" dirty="0"/>
          </a:p>
          <a:p>
            <a:r>
              <a:rPr lang="en-US" sz="2200" dirty="0"/>
              <a:t> At any time,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Edit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Clear Console </a:t>
            </a:r>
            <a:r>
              <a:rPr lang="en-US" sz="2200" dirty="0"/>
              <a:t>to clean out the session window.  However, the data you brought in, and any variables and objects will still be there. </a:t>
            </a:r>
          </a:p>
          <a:p>
            <a:r>
              <a:rPr lang="en-US" sz="2200" dirty="0"/>
              <a:t>To remove all of these, click on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Misc</a:t>
            </a:r>
            <a:r>
              <a:rPr lang="en-US" sz="2200" dirty="0"/>
              <a:t> and then select Remove all objects, OR type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rm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(list=ls(all=TRUE)) </a:t>
            </a:r>
            <a:r>
              <a:rPr lang="en-US" sz="2200" dirty="0"/>
              <a:t>in the session window.    </a:t>
            </a:r>
          </a:p>
          <a:p>
            <a:r>
              <a:rPr lang="en-US" sz="2200" dirty="0"/>
              <a:t>When you begin an R session with new data, it is always a good idea to start with no objects. 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988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Types of Objects (more on this later in the course):</a:t>
            </a:r>
            <a:endParaRPr lang="en-CA" sz="2400" dirty="0"/>
          </a:p>
          <a:p>
            <a:r>
              <a:rPr lang="en-US" sz="2400" b="1" dirty="0"/>
              <a:t>Factor</a:t>
            </a:r>
            <a:r>
              <a:rPr lang="en-US" sz="2400" dirty="0"/>
              <a:t>:  a class variable, often represented as letters but maybe represented as numbers</a:t>
            </a:r>
            <a:endParaRPr lang="en-CA" sz="2400" dirty="0"/>
          </a:p>
          <a:p>
            <a:r>
              <a:rPr lang="en-US" sz="2400" b="1" dirty="0"/>
              <a:t>Vector</a:t>
            </a:r>
            <a:r>
              <a:rPr lang="en-US" sz="2400" dirty="0"/>
              <a:t>:   a “column” of numbers</a:t>
            </a:r>
            <a:endParaRPr lang="en-CA" sz="2400" dirty="0"/>
          </a:p>
          <a:p>
            <a:r>
              <a:rPr lang="en-US" sz="2400" b="1" dirty="0"/>
              <a:t>Matrix</a:t>
            </a:r>
            <a:r>
              <a:rPr lang="en-US" sz="2400" dirty="0"/>
              <a:t>:  several columns of numbers</a:t>
            </a:r>
            <a:endParaRPr lang="en-CA" sz="2400" dirty="0"/>
          </a:p>
          <a:p>
            <a:r>
              <a:rPr lang="en-US" sz="2400" b="1" dirty="0" err="1"/>
              <a:t>Dataframe</a:t>
            </a:r>
            <a:r>
              <a:rPr lang="en-US" sz="2400" dirty="0"/>
              <a:t>:  Like a matrix, but can have columns of numbers and columns of </a:t>
            </a:r>
            <a:r>
              <a:rPr lang="en-US" sz="2400" dirty="0" smtClean="0"/>
              <a:t>letters; names for columns and rows are possible</a:t>
            </a:r>
            <a:endParaRPr lang="en-CA" sz="2400" dirty="0"/>
          </a:p>
          <a:p>
            <a:r>
              <a:rPr lang="en-US" sz="2400" b="1" dirty="0"/>
              <a:t>List</a:t>
            </a:r>
            <a:r>
              <a:rPr lang="en-US" sz="2400" dirty="0"/>
              <a:t>:  Can be several objects all stored together such as regression outputs, matrices, etc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4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</a:t>
            </a:r>
            <a:r>
              <a:rPr lang="en-US" dirty="0" smtClean="0"/>
              <a:t>R - help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 The </a:t>
            </a:r>
            <a:r>
              <a:rPr lang="en-US" sz="2400" dirty="0"/>
              <a:t>R website has a number of manuals that you might find useful, including an introduction:  </a:t>
            </a:r>
            <a:r>
              <a:rPr lang="en-US" sz="2400" u="sng" dirty="0">
                <a:hlinkClick r:id="rId2"/>
              </a:rPr>
              <a:t>http://cran.r-project.org/doc/manuals/R-intro.pdf</a:t>
            </a:r>
            <a:r>
              <a:rPr lang="en-US" sz="2400" dirty="0"/>
              <a:t>  and </a:t>
            </a:r>
            <a:r>
              <a:rPr lang="en-US" sz="2400" u="sng" dirty="0">
                <a:hlinkClick r:id="rId3"/>
              </a:rPr>
              <a:t>http://cran.r-project.org/doc/contrib/usingR.pdf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 any time, you can also use help( </a:t>
            </a:r>
            <a:r>
              <a:rPr lang="en-US" sz="2400" dirty="0" smtClean="0"/>
              <a:t>) where </a:t>
            </a:r>
            <a:r>
              <a:rPr lang="en-US" sz="2400" dirty="0"/>
              <a:t>the function is given in the </a:t>
            </a:r>
            <a:r>
              <a:rPr lang="en-US" sz="2400" dirty="0" smtClean="0"/>
              <a:t>brackets</a:t>
            </a:r>
            <a:r>
              <a:rPr lang="en-US" sz="2400" dirty="0"/>
              <a:t> </a:t>
            </a:r>
            <a:r>
              <a:rPr lang="en-US" sz="2400" dirty="0" smtClean="0"/>
              <a:t>or just </a:t>
            </a:r>
            <a:r>
              <a:rPr lang="en-US" sz="2400" b="1" dirty="0" smtClean="0"/>
              <a:t>?</a:t>
            </a:r>
            <a:r>
              <a:rPr lang="en-US" sz="2400" dirty="0" smtClean="0"/>
              <a:t> + function name</a:t>
            </a:r>
            <a:endParaRPr lang="en-US" sz="2400" dirty="0"/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Tells you about the specific options for a function and the syntax</a:t>
            </a:r>
          </a:p>
          <a:p>
            <a:pPr lvl="1"/>
            <a:r>
              <a:rPr lang="en-US" dirty="0"/>
              <a:t>There are </a:t>
            </a:r>
            <a:r>
              <a:rPr lang="en-US" dirty="0" smtClean="0"/>
              <a:t>usually a </a:t>
            </a:r>
            <a:r>
              <a:rPr lang="en-US" dirty="0"/>
              <a:t>few examples  </a:t>
            </a:r>
            <a:endParaRPr lang="en-US" dirty="0" smtClean="0"/>
          </a:p>
          <a:p>
            <a:pPr lvl="1"/>
            <a:endParaRPr lang="en-CA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18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63272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Expanding the R package:</a:t>
            </a:r>
            <a:r>
              <a:rPr lang="en-US" sz="2000" dirty="0"/>
              <a:t>   </a:t>
            </a:r>
          </a:p>
          <a:p>
            <a:r>
              <a:rPr lang="en-US" sz="2000" dirty="0"/>
              <a:t>When you run R, only some of the functions are brought into the work session automatically to save memory.  </a:t>
            </a:r>
          </a:p>
          <a:p>
            <a:r>
              <a:rPr lang="en-US" sz="2000" dirty="0"/>
              <a:t>To add others, </a:t>
            </a:r>
            <a:r>
              <a:rPr lang="en-US" sz="2000" dirty="0" smtClean="0"/>
              <a:t>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require(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or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install.packages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package_name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“) </a:t>
            </a:r>
            <a:r>
              <a:rPr lang="en-US" sz="2000" dirty="0" smtClean="0"/>
              <a:t>where </a:t>
            </a:r>
            <a:r>
              <a:rPr lang="en-US" sz="2000" dirty="0"/>
              <a:t>the package is given in brackets.  </a:t>
            </a:r>
          </a:p>
          <a:p>
            <a:r>
              <a:rPr lang="en-US" sz="2000" dirty="0"/>
              <a:t>Many other parts of R </a:t>
            </a:r>
            <a:r>
              <a:rPr lang="en-US" sz="2000" dirty="0" smtClean="0"/>
              <a:t>are </a:t>
            </a:r>
            <a:r>
              <a:rPr lang="en-US" sz="2000" dirty="0"/>
              <a:t>extra to the main package. To bring these in:</a:t>
            </a:r>
          </a:p>
          <a:p>
            <a:pPr lvl="1"/>
            <a:r>
              <a:rPr lang="en-US" sz="1800" dirty="0"/>
              <a:t>Access the website: </a:t>
            </a:r>
            <a:r>
              <a:rPr lang="en-US" sz="1800" dirty="0">
                <a:hlinkClick r:id="rId2"/>
              </a:rPr>
              <a:t>https://cran.r-project.org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host currently &gt;12,000 packages</a:t>
            </a:r>
          </a:p>
          <a:p>
            <a:pPr lvl="1"/>
            <a:r>
              <a:rPr lang="en-US" sz="1800" dirty="0" smtClean="0"/>
              <a:t>Some packages can be found </a:t>
            </a:r>
            <a:r>
              <a:rPr lang="en-US" sz="1800" dirty="0"/>
              <a:t>on </a:t>
            </a:r>
            <a:r>
              <a:rPr lang="en-US" sz="1800" dirty="0">
                <a:hlinkClick r:id="rId3"/>
              </a:rPr>
              <a:t>https://r-forge.r-project.org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 smtClean="0"/>
              <a:t>Download </a:t>
            </a:r>
            <a:r>
              <a:rPr lang="en-US" sz="1800" dirty="0"/>
              <a:t>the package  to the R directory to the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r>
              <a:rPr lang="en-US" sz="1800" dirty="0"/>
              <a:t> sub-folder  </a:t>
            </a:r>
          </a:p>
          <a:p>
            <a:pPr marL="411480" lvl="1" indent="0">
              <a:buNone/>
            </a:pPr>
            <a:r>
              <a:rPr lang="en-US" sz="1800" dirty="0"/>
              <a:t>For example, if you installed R in: 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Files\R\R-2.8.0\, </a:t>
            </a:r>
            <a:r>
              <a:rPr lang="en-US" sz="1800" dirty="0"/>
              <a:t>then you can add more software into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Files\R\R-2.8.0\library\   </a:t>
            </a:r>
          </a:p>
          <a:p>
            <a:r>
              <a:rPr lang="en-US" sz="2000" dirty="0"/>
              <a:t>You can then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library( ) </a:t>
            </a:r>
            <a:r>
              <a:rPr lang="en-US" sz="2000" dirty="0"/>
              <a:t>to bring in these other packages for your analysis.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47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Learning R:</a:t>
            </a:r>
            <a:r>
              <a:rPr lang="en-US" sz="2200" dirty="0"/>
              <a:t>  </a:t>
            </a:r>
          </a:p>
          <a:p>
            <a:r>
              <a:rPr lang="en-US" sz="2200" dirty="0"/>
              <a:t>Documentation and examples using R code or script on the web.   </a:t>
            </a:r>
          </a:p>
          <a:p>
            <a:r>
              <a:rPr lang="en-US" sz="2200" dirty="0" smtClean="0"/>
              <a:t>Examples </a:t>
            </a:r>
            <a:r>
              <a:rPr lang="en-US" sz="2200" dirty="0"/>
              <a:t>are very helpful for reducing the time you spend in getting R to do what you would like. </a:t>
            </a:r>
          </a:p>
          <a:p>
            <a:r>
              <a:rPr lang="en-US" sz="2200" dirty="0"/>
              <a:t>Practice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Google!!!</a:t>
            </a:r>
          </a:p>
          <a:p>
            <a:r>
              <a:rPr lang="en-US" sz="2200" dirty="0">
                <a:hlinkClick r:id="rId2"/>
              </a:rPr>
              <a:t>http://stackoverflow.com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r>
              <a:rPr lang="en-US" sz="2200" dirty="0" smtClean="0"/>
              <a:t>R-bloggers, R for Dummies,….</a:t>
            </a:r>
          </a:p>
          <a:p>
            <a:endParaRPr lang="en-US" sz="2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2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 Studio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err="1"/>
              <a:t>Rstudio</a:t>
            </a:r>
            <a:r>
              <a:rPr lang="en-US" sz="2200" dirty="0"/>
              <a:t> </a:t>
            </a:r>
            <a:r>
              <a:rPr lang="en-US" sz="2200" dirty="0" smtClean="0"/>
              <a:t>(IDE, integrated </a:t>
            </a:r>
            <a:r>
              <a:rPr lang="en-US" sz="2200" dirty="0" err="1" smtClean="0"/>
              <a:t>developement</a:t>
            </a:r>
            <a:r>
              <a:rPr lang="en-US" sz="2200" dirty="0" smtClean="0"/>
              <a:t> environment) divides </a:t>
            </a:r>
            <a:r>
              <a:rPr lang="en-US" sz="2200" dirty="0"/>
              <a:t>its window into 4 panels, each of which may have multiple structure tabs. Which tabs are in which panels is configurable.</a:t>
            </a:r>
            <a:br>
              <a:rPr lang="en-US" sz="2200" dirty="0"/>
            </a:br>
            <a:r>
              <a:rPr lang="en-US" sz="2200" dirty="0"/>
              <a:t>Some of the important tabs </a:t>
            </a:r>
            <a:r>
              <a:rPr lang="en-US" sz="2200" dirty="0" smtClean="0"/>
              <a:t>include: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 smtClean="0"/>
              <a:t>Console</a:t>
            </a:r>
            <a:r>
              <a:rPr lang="en-US" sz="2200" dirty="0"/>
              <a:t>: This is where you can execute R commands interactively</a:t>
            </a:r>
            <a:br>
              <a:rPr lang="en-US" sz="2200" dirty="0"/>
            </a:br>
            <a:r>
              <a:rPr lang="en-US" sz="2200" b="1" dirty="0" smtClean="0"/>
              <a:t>History</a:t>
            </a:r>
            <a:r>
              <a:rPr lang="en-US" sz="2200" dirty="0"/>
              <a:t>: A record of past commands (can be saved, reloaded, etc.)</a:t>
            </a:r>
            <a:br>
              <a:rPr lang="en-US" sz="2200" dirty="0"/>
            </a:br>
            <a:r>
              <a:rPr lang="en-US" sz="2200" b="1" dirty="0" smtClean="0"/>
              <a:t>Workspace</a:t>
            </a:r>
            <a:r>
              <a:rPr lang="en-US" sz="2200" dirty="0"/>
              <a:t>: A listing of the objects available in your R session</a:t>
            </a:r>
            <a:br>
              <a:rPr lang="en-US" sz="2200" dirty="0"/>
            </a:br>
            <a:r>
              <a:rPr lang="en-US" sz="2200" b="1" dirty="0" smtClean="0"/>
              <a:t>Plots</a:t>
            </a:r>
            <a:r>
              <a:rPr lang="en-US" sz="2200" dirty="0"/>
              <a:t>: Where plots show up</a:t>
            </a:r>
            <a:br>
              <a:rPr lang="en-US" sz="2200" dirty="0"/>
            </a:br>
            <a:r>
              <a:rPr lang="en-US" sz="2200" b="1" dirty="0" smtClean="0"/>
              <a:t>Help</a:t>
            </a:r>
            <a:r>
              <a:rPr lang="en-US" sz="2200" dirty="0"/>
              <a:t>: Where documentation files appear when you ask for them</a:t>
            </a:r>
            <a:br>
              <a:rPr lang="en-US" sz="2200" dirty="0"/>
            </a:br>
            <a:r>
              <a:rPr lang="en-US" sz="2200" b="1" dirty="0" smtClean="0"/>
              <a:t>Files</a:t>
            </a:r>
            <a:r>
              <a:rPr lang="en-US" sz="2200" dirty="0"/>
              <a:t>: A file manager for locating, loading, moving, renaming, files.</a:t>
            </a:r>
            <a:br>
              <a:rPr lang="en-US" sz="2200" dirty="0"/>
            </a:br>
            <a:r>
              <a:rPr lang="en-US" sz="2200" b="1" dirty="0" smtClean="0"/>
              <a:t>Packages</a:t>
            </a:r>
            <a:r>
              <a:rPr lang="en-US" sz="2200" dirty="0"/>
              <a:t>: Install and load packages here.</a:t>
            </a:r>
            <a:br>
              <a:rPr lang="en-US" sz="2200" dirty="0"/>
            </a:br>
            <a:r>
              <a:rPr lang="en-US" sz="2200" b="1" dirty="0" smtClean="0"/>
              <a:t>Open </a:t>
            </a:r>
            <a:r>
              <a:rPr lang="en-US" sz="2200" b="1" dirty="0"/>
              <a:t>Files</a:t>
            </a:r>
            <a:r>
              <a:rPr lang="en-US" sz="2200" dirty="0"/>
              <a:t>: Open files have a tab labeled with the file name</a:t>
            </a:r>
            <a:r>
              <a:rPr lang="en-US" sz="2200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3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598" b="3174"/>
          <a:stretch/>
        </p:blipFill>
        <p:spPr>
          <a:xfrm>
            <a:off x="534379" y="2132856"/>
            <a:ext cx="80752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Importing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R (R-Studio)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1800" dirty="0" smtClean="0"/>
              <a:t>Data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imported</a:t>
            </a:r>
            <a:r>
              <a:rPr lang="de-AT" sz="1800" dirty="0" smtClean="0"/>
              <a:t> </a:t>
            </a:r>
            <a:r>
              <a:rPr lang="de-AT" sz="1800" dirty="0" err="1" smtClean="0"/>
              <a:t>as</a:t>
            </a:r>
            <a:r>
              <a:rPr lang="de-AT" sz="1800" dirty="0" smtClean="0"/>
              <a:t> </a:t>
            </a:r>
            <a:r>
              <a:rPr lang="de-AT" sz="1800" dirty="0" err="1" smtClean="0"/>
              <a:t>csv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(</a:t>
            </a:r>
            <a:r>
              <a:rPr lang="de-AT" sz="1800" dirty="0" err="1" smtClean="0"/>
              <a:t>comma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separated</a:t>
            </a:r>
            <a:r>
              <a:rPr lang="de-AT" sz="1800" dirty="0" smtClean="0"/>
              <a:t> </a:t>
            </a:r>
            <a:r>
              <a:rPr lang="de-AT" sz="1800" dirty="0" err="1" smtClean="0"/>
              <a:t>value</a:t>
            </a:r>
            <a:r>
              <a:rPr lang="de-AT" sz="1800" dirty="0" smtClean="0"/>
              <a:t>), </a:t>
            </a:r>
            <a:r>
              <a:rPr lang="de-AT" sz="1800" dirty="0" err="1" smtClean="0"/>
              <a:t>which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created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e.g. Excel </a:t>
            </a:r>
          </a:p>
          <a:p>
            <a:pPr marL="0" indent="0">
              <a:buNone/>
            </a:pPr>
            <a:r>
              <a:rPr lang="de-AT" sz="1800" dirty="0"/>
              <a:t>read.csv("test.csv</a:t>
            </a:r>
            <a:r>
              <a:rPr lang="de-AT" sz="1800" dirty="0" smtClean="0"/>
              <a:t>") </a:t>
            </a:r>
          </a:p>
          <a:p>
            <a:pPr marL="0" indent="0">
              <a:buNone/>
            </a:pPr>
            <a:r>
              <a:rPr lang="de-AT" sz="1800" dirty="0" err="1" smtClean="0"/>
              <a:t>Caution</a:t>
            </a:r>
            <a:r>
              <a:rPr lang="de-AT" sz="1800" dirty="0" smtClean="0"/>
              <a:t>: </a:t>
            </a:r>
            <a:r>
              <a:rPr lang="de-AT" sz="1800" dirty="0" err="1" smtClean="0"/>
              <a:t>Depending</a:t>
            </a:r>
            <a:r>
              <a:rPr lang="de-AT" sz="1800" dirty="0" smtClean="0"/>
              <a:t> on </a:t>
            </a:r>
            <a:r>
              <a:rPr lang="de-AT" sz="1800" dirty="0" err="1" smtClean="0"/>
              <a:t>your</a:t>
            </a:r>
            <a:r>
              <a:rPr lang="de-AT" sz="1800" dirty="0" smtClean="0"/>
              <a:t> </a:t>
            </a:r>
            <a:r>
              <a:rPr lang="de-AT" sz="1800" dirty="0" err="1" smtClean="0"/>
              <a:t>system</a:t>
            </a:r>
            <a:r>
              <a:rPr lang="de-AT" sz="1800" dirty="0" smtClean="0"/>
              <a:t>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 </a:t>
            </a:r>
            <a:r>
              <a:rPr lang="de-AT" sz="1800" dirty="0" err="1" smtClean="0"/>
              <a:t>the</a:t>
            </a:r>
            <a:r>
              <a:rPr lang="de-AT" sz="1800" dirty="0" smtClean="0"/>
              <a:t> „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r>
              <a:rPr lang="de-AT" sz="1800" dirty="0" smtClean="0"/>
              <a:t>“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set</a:t>
            </a:r>
            <a:r>
              <a:rPr lang="de-AT" sz="1800" dirty="0" smtClean="0"/>
              <a:t> </a:t>
            </a:r>
            <a:r>
              <a:rPr lang="de-AT" sz="1800" dirty="0" err="1" smtClean="0"/>
              <a:t>to</a:t>
            </a:r>
            <a:r>
              <a:rPr lang="de-AT" sz="1800" dirty="0" smtClean="0"/>
              <a:t> „</a:t>
            </a:r>
            <a:r>
              <a:rPr lang="de-AT" sz="1800" b="1" dirty="0" smtClean="0"/>
              <a:t>;“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„</a:t>
            </a:r>
            <a:r>
              <a:rPr lang="de-AT" sz="1800" b="1" dirty="0" smtClean="0"/>
              <a:t>,“</a:t>
            </a:r>
          </a:p>
          <a:p>
            <a:pPr marL="0" indent="0">
              <a:buNone/>
            </a:pPr>
            <a:r>
              <a:rPr lang="de-AT" sz="1800" dirty="0"/>
              <a:t>read.csv("test.csv", </a:t>
            </a:r>
            <a:r>
              <a:rPr lang="de-AT" sz="1800" dirty="0" err="1"/>
              <a:t>sep</a:t>
            </a:r>
            <a:r>
              <a:rPr lang="de-AT" sz="1800" dirty="0" smtClean="0"/>
              <a:t>=";")   #</a:t>
            </a:r>
            <a:r>
              <a:rPr lang="de-AT" sz="1800" dirty="0" err="1" smtClean="0"/>
              <a:t>specify</a:t>
            </a:r>
            <a:r>
              <a:rPr lang="de-AT" sz="1800" dirty="0" smtClean="0"/>
              <a:t> 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endParaRPr lang="de-AT" sz="1800" dirty="0" smtClean="0"/>
          </a:p>
          <a:p>
            <a:pPr marL="0" indent="0">
              <a:buNone/>
            </a:pPr>
            <a:endParaRPr lang="de-AT" sz="1800" b="1" dirty="0" smtClean="0"/>
          </a:p>
          <a:p>
            <a:pPr marL="0" indent="0">
              <a:buNone/>
            </a:pP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windows</a:t>
            </a:r>
            <a:r>
              <a:rPr lang="de-AT" sz="1800" dirty="0" smtClean="0"/>
              <a:t>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also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Start/</a:t>
            </a:r>
            <a:r>
              <a:rPr lang="de-AT" sz="1800" dirty="0" err="1" smtClean="0"/>
              <a:t>ControlPanel</a:t>
            </a:r>
            <a:r>
              <a:rPr lang="de-AT" sz="1800" dirty="0" smtClean="0"/>
              <a:t>/Region </a:t>
            </a:r>
            <a:r>
              <a:rPr lang="de-AT" sz="1800" dirty="0" err="1" smtClean="0"/>
              <a:t>and</a:t>
            </a:r>
            <a:r>
              <a:rPr lang="de-AT" sz="1800" dirty="0" smtClean="0"/>
              <a:t> Language/Additional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/List </a:t>
            </a:r>
            <a:r>
              <a:rPr lang="de-AT" sz="1800" dirty="0" err="1" smtClean="0"/>
              <a:t>separator</a:t>
            </a:r>
            <a:endParaRPr lang="de-AT" sz="1800" dirty="0" smtClean="0"/>
          </a:p>
          <a:p>
            <a:pPr marL="0" indent="0">
              <a:buNone/>
            </a:pPr>
            <a:r>
              <a:rPr lang="de-AT" sz="1800" dirty="0" err="1" smtClean="0"/>
              <a:t>Or</a:t>
            </a:r>
            <a:r>
              <a:rPr lang="de-AT" sz="1800" dirty="0" smtClean="0"/>
              <a:t> open </a:t>
            </a:r>
            <a:r>
              <a:rPr lang="de-AT" sz="1800" dirty="0" err="1" smtClean="0"/>
              <a:t>data</a:t>
            </a:r>
            <a:r>
              <a:rPr lang="de-AT" sz="1800" dirty="0" smtClean="0"/>
              <a:t> in </a:t>
            </a:r>
            <a:r>
              <a:rPr lang="de-AT" sz="1800" dirty="0" err="1" smtClean="0"/>
              <a:t>Rstudio</a:t>
            </a:r>
            <a:r>
              <a:rPr lang="de-AT" sz="1800" dirty="0" smtClean="0"/>
              <a:t> via </a:t>
            </a:r>
            <a:r>
              <a:rPr lang="de-AT" sz="1800" dirty="0" err="1" smtClean="0"/>
              <a:t>ImportDataset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</a:t>
            </a:r>
            <a:r>
              <a:rPr lang="de-AT" sz="1800" dirty="0" err="1" smtClean="0"/>
              <a:t>Txt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specify</a:t>
            </a:r>
            <a:endParaRPr lang="de-AT" sz="1800" dirty="0" smtClean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r>
              <a:rPr lang="de-AT" sz="1800" dirty="0" smtClean="0"/>
              <a:t>In (</a:t>
            </a:r>
            <a:r>
              <a:rPr lang="de-AT" sz="1800" dirty="0"/>
              <a:t>G</a:t>
            </a:r>
            <a:r>
              <a:rPr lang="de-AT" sz="1800" dirty="0" smtClean="0"/>
              <a:t>erman) Excel </a:t>
            </a:r>
            <a:r>
              <a:rPr lang="de-AT" sz="1800" dirty="0" err="1" smtClean="0"/>
              <a:t>often</a:t>
            </a:r>
            <a:r>
              <a:rPr lang="de-AT" sz="1800" dirty="0" smtClean="0"/>
              <a:t> </a:t>
            </a:r>
            <a:r>
              <a:rPr lang="de-AT" sz="1800" dirty="0" err="1" smtClean="0"/>
              <a:t>comma</a:t>
            </a:r>
            <a:r>
              <a:rPr lang="de-AT" sz="1800" dirty="0" smtClean="0"/>
              <a:t> (</a:t>
            </a:r>
            <a:r>
              <a:rPr lang="de-AT" sz="1800" b="1" dirty="0" smtClean="0"/>
              <a:t>,)</a:t>
            </a:r>
            <a:r>
              <a:rPr lang="de-AT" sz="1800" dirty="0" smtClean="0"/>
              <a:t> </a:t>
            </a:r>
            <a:r>
              <a:rPr lang="de-AT" sz="1800" dirty="0" err="1" smtClean="0"/>
              <a:t>is</a:t>
            </a:r>
            <a:r>
              <a:rPr lang="de-AT" sz="1800" dirty="0" smtClean="0"/>
              <a:t> </a:t>
            </a:r>
            <a:r>
              <a:rPr lang="de-AT" sz="1800" dirty="0" err="1" smtClean="0"/>
              <a:t>used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</a:t>
            </a:r>
            <a:r>
              <a:rPr lang="de-AT" sz="1800" dirty="0" err="1" smtClean="0"/>
              <a:t>point</a:t>
            </a:r>
            <a:r>
              <a:rPr lang="de-AT" sz="1800" dirty="0" smtClean="0"/>
              <a:t>(</a:t>
            </a:r>
            <a:r>
              <a:rPr lang="de-AT" sz="1800" b="1" dirty="0" smtClean="0"/>
              <a:t>.) </a:t>
            </a: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decimals</a:t>
            </a:r>
            <a:r>
              <a:rPr lang="de-AT" sz="1800" b="1" dirty="0" smtClean="0"/>
              <a:t>  </a:t>
            </a:r>
            <a:r>
              <a:rPr lang="de-AT" sz="1800" dirty="0" smtClean="0"/>
              <a:t>-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File/Options/</a:t>
            </a:r>
            <a:r>
              <a:rPr lang="de-AT" sz="1800" dirty="0" err="1" smtClean="0"/>
              <a:t>Advanced</a:t>
            </a:r>
            <a:r>
              <a:rPr lang="de-AT" sz="1800" dirty="0" smtClean="0"/>
              <a:t>/</a:t>
            </a:r>
            <a:r>
              <a:rPr lang="de-AT" sz="1800" dirty="0" err="1" smtClean="0"/>
              <a:t>Decimal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Thousands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separators</a:t>
            </a:r>
            <a:endParaRPr lang="de-AT" sz="1800" dirty="0" smtClean="0"/>
          </a:p>
          <a:p>
            <a:pPr marL="0" indent="0">
              <a:buNone/>
            </a:pPr>
            <a:endParaRPr lang="de-AT" sz="1800" b="1" dirty="0"/>
          </a:p>
          <a:p>
            <a:pPr marL="0" indent="0">
              <a:buNone/>
            </a:pPr>
            <a:r>
              <a:rPr lang="de-AT" sz="1800" b="1" dirty="0" smtClean="0"/>
              <a:t>-&gt; </a:t>
            </a:r>
            <a:r>
              <a:rPr lang="de-AT" sz="1800" b="1" dirty="0" err="1" smtClean="0"/>
              <a:t>Exercise</a:t>
            </a:r>
            <a:r>
              <a:rPr lang="de-AT" sz="1800" b="1" dirty="0" smtClean="0"/>
              <a:t>: </a:t>
            </a:r>
            <a:r>
              <a:rPr lang="de-AT" sz="1800" b="1" dirty="0" err="1" smtClean="0"/>
              <a:t>import</a:t>
            </a:r>
            <a:r>
              <a:rPr lang="de-AT" sz="1800" b="1" dirty="0" smtClean="0"/>
              <a:t> </a:t>
            </a:r>
            <a:r>
              <a:rPr lang="de-AT" sz="1800" b="1" dirty="0" err="1" smtClean="0"/>
              <a:t>data</a:t>
            </a:r>
            <a:endParaRPr lang="de-AT" sz="1800" b="1" dirty="0"/>
          </a:p>
        </p:txBody>
      </p:sp>
    </p:spTree>
    <p:extLst>
      <p:ext uri="{BB962C8B-B14F-4D97-AF65-F5344CB8AC3E}">
        <p14:creationId xmlns:p14="http://schemas.microsoft.com/office/powerpoint/2010/main" val="2850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Schedule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 smtClean="0"/>
              <a:t>22.2</a:t>
            </a:r>
            <a:r>
              <a:rPr lang="en-GB" sz="2400" i="1" dirty="0"/>
              <a:t>. 9:00 - </a:t>
            </a:r>
            <a:r>
              <a:rPr lang="en-GB" sz="2400" i="1" dirty="0" smtClean="0"/>
              <a:t>12:00: </a:t>
            </a:r>
            <a:r>
              <a:rPr lang="en-GB" sz="2400" i="1" dirty="0"/>
              <a:t>Introduction to </a:t>
            </a:r>
            <a:r>
              <a:rPr lang="en-GB" sz="2400" i="1" dirty="0" smtClean="0"/>
              <a:t>R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1: The basics of R. What is it, how does it </a:t>
            </a:r>
            <a:r>
              <a:rPr lang="en-GB" sz="2400" dirty="0" smtClean="0"/>
              <a:t>work?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2: Manipulating data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3: Key Components of (Generalized)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i="1" dirty="0"/>
              <a:t>22.2. 13:00 - </a:t>
            </a:r>
            <a:r>
              <a:rPr lang="en-GB" sz="2400" i="1" dirty="0" smtClean="0"/>
              <a:t>16:00: </a:t>
            </a:r>
            <a:r>
              <a:rPr lang="en-GB" sz="2400" i="1" dirty="0"/>
              <a:t>Fitting Models and </a:t>
            </a:r>
            <a:r>
              <a:rPr lang="en-GB" sz="2400" i="1" dirty="0" smtClean="0"/>
              <a:t>visualization</a:t>
            </a:r>
            <a:r>
              <a:rPr lang="en-GB" sz="2400" i="1" dirty="0"/>
              <a:t/>
            </a:r>
            <a:br>
              <a:rPr lang="en-GB" sz="2400" i="1" dirty="0"/>
            </a:br>
            <a:r>
              <a:rPr lang="en-GB" sz="2400" dirty="0" smtClean="0"/>
              <a:t>Topic </a:t>
            </a:r>
            <a:r>
              <a:rPr lang="en-GB" sz="2400" dirty="0"/>
              <a:t>4: Normal linear </a:t>
            </a:r>
            <a:r>
              <a:rPr lang="en-GB" sz="2400" dirty="0" smtClean="0"/>
              <a:t>regression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5: ANOVA and general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6: Graphs and visualization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2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7926"/>
          </a:xfrm>
        </p:spPr>
        <p:txBody>
          <a:bodyPr/>
          <a:lstStyle/>
          <a:p>
            <a:r>
              <a:rPr lang="de-AT" dirty="0" smtClean="0"/>
              <a:t>Schedule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GB" sz="2400" i="1" dirty="0" smtClean="0"/>
              <a:t>23.2</a:t>
            </a:r>
            <a:r>
              <a:rPr lang="en-GB" sz="2400" i="1" dirty="0"/>
              <a:t>. 9:00 - </a:t>
            </a:r>
            <a:r>
              <a:rPr lang="en-GB" sz="2400" i="1" dirty="0" smtClean="0"/>
              <a:t>12:00: </a:t>
            </a:r>
            <a:r>
              <a:rPr lang="en-GB" sz="2400" i="1" dirty="0"/>
              <a:t>Mixed-effects and generalized linear </a:t>
            </a:r>
            <a:r>
              <a:rPr lang="en-GB" sz="2400" i="1" dirty="0" smtClean="0"/>
              <a:t>models </a:t>
            </a:r>
            <a:r>
              <a:rPr lang="en-GB" sz="2400" dirty="0" smtClean="0"/>
              <a:t>Topic </a:t>
            </a:r>
            <a:r>
              <a:rPr lang="en-GB" sz="2400" dirty="0"/>
              <a:t>7: Linear mixed-effects models (random </a:t>
            </a:r>
            <a:r>
              <a:rPr lang="en-GB" sz="2400" dirty="0" smtClean="0"/>
              <a:t>effects)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8: Generalized linear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9: Over-dispersion + </a:t>
            </a:r>
            <a:r>
              <a:rPr lang="en-GB" sz="2400" dirty="0" smtClean="0"/>
              <a:t>zero-inflation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i="1" dirty="0" smtClean="0"/>
              <a:t>23.2</a:t>
            </a:r>
            <a:r>
              <a:rPr lang="en-GB" sz="2400" i="1" dirty="0"/>
              <a:t>. 13:00 - </a:t>
            </a:r>
            <a:r>
              <a:rPr lang="en-GB" sz="2400" i="1" dirty="0" smtClean="0"/>
              <a:t>15:30: </a:t>
            </a:r>
            <a:r>
              <a:rPr lang="en-GB" sz="2400" i="1" dirty="0"/>
              <a:t>GLMMs and advanced </a:t>
            </a:r>
            <a:r>
              <a:rPr lang="en-GB" sz="2400" i="1" dirty="0" smtClean="0"/>
              <a:t>topics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10: Generalized linear mixed effects </a:t>
            </a:r>
            <a:r>
              <a:rPr lang="en-GB" sz="2400" dirty="0" smtClean="0"/>
              <a:t>models</a:t>
            </a:r>
          </a:p>
          <a:p>
            <a:pPr marL="0" indent="0">
              <a:buNone/>
            </a:pPr>
            <a:r>
              <a:rPr lang="en-GB" sz="2400" dirty="0" smtClean="0"/>
              <a:t>Topic </a:t>
            </a:r>
            <a:r>
              <a:rPr lang="en-GB" sz="2400" dirty="0"/>
              <a:t>11: Null hypothesis significance testing (NHST) vs information theoretic (</a:t>
            </a:r>
            <a:r>
              <a:rPr lang="en-GB" sz="2400" dirty="0" smtClean="0"/>
              <a:t>IT) approach </a:t>
            </a:r>
            <a:r>
              <a:rPr lang="en-GB" sz="2400" dirty="0"/>
              <a:t>and model </a:t>
            </a:r>
            <a:r>
              <a:rPr lang="en-GB" sz="2400" dirty="0" smtClean="0"/>
              <a:t>selection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3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Background: </a:t>
            </a:r>
          </a:p>
          <a:p>
            <a:r>
              <a:rPr lang="en-US" sz="2400" dirty="0"/>
              <a:t>R is a free software package – use with caution</a:t>
            </a:r>
          </a:p>
          <a:p>
            <a:r>
              <a:rPr lang="en-US" sz="2400" dirty="0"/>
              <a:t>many R </a:t>
            </a:r>
            <a:r>
              <a:rPr lang="en-US" sz="2400" dirty="0" smtClean="0"/>
              <a:t>books and (free) online courses/tutorials available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Installing R: </a:t>
            </a:r>
          </a:p>
          <a:p>
            <a:r>
              <a:rPr lang="en-US" sz="2400" dirty="0"/>
              <a:t>When you install R, only some package are loaded.  You may need to add in packages later on as you need them (more on this later).  </a:t>
            </a:r>
          </a:p>
          <a:p>
            <a:endParaRPr lang="en-US" sz="2200" dirty="0"/>
          </a:p>
          <a:p>
            <a:pPr marL="0" indent="0">
              <a:buNone/>
            </a:pP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823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Running R: </a:t>
            </a:r>
          </a:p>
          <a:p>
            <a:r>
              <a:rPr lang="en-US" sz="2000" dirty="0"/>
              <a:t>To run R, click on the </a:t>
            </a:r>
            <a:r>
              <a:rPr lang="en-US" sz="2000" dirty="0" smtClean="0"/>
              <a:t>icon.  </a:t>
            </a:r>
            <a:r>
              <a:rPr lang="en-US" sz="2000" dirty="0"/>
              <a:t>You get a </a:t>
            </a:r>
            <a:r>
              <a:rPr lang="en-US" sz="2000" u="sng" dirty="0"/>
              <a:t>work session window</a:t>
            </a:r>
            <a:r>
              <a:rPr lang="en-US" sz="2000" dirty="0"/>
              <a:t>. </a:t>
            </a:r>
          </a:p>
          <a:p>
            <a:r>
              <a:rPr lang="en-US" sz="2000" dirty="0"/>
              <a:t>You could type in your commands here and they would run as you enter them.    </a:t>
            </a:r>
          </a:p>
          <a:p>
            <a:pPr marL="777240" lvl="2" indent="0">
              <a:buNone/>
            </a:pPr>
            <a:r>
              <a:rPr lang="en-US" sz="2400" b="1" dirty="0"/>
              <a:t>Exercise: </a:t>
            </a:r>
            <a:r>
              <a:rPr lang="en-US" dirty="0" smtClean="0"/>
              <a:t>Type in</a:t>
            </a:r>
            <a:endParaRPr lang="en-US" dirty="0"/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A&lt;- 5</a:t>
            </a: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&lt;- 6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A+B</a:t>
            </a:r>
          </a:p>
          <a:p>
            <a:pPr marL="1143000" lvl="3" indent="0"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/>
              <a:t>The output appears in the </a:t>
            </a:r>
            <a:r>
              <a:rPr lang="en-US" sz="2000" dirty="0" smtClean="0"/>
              <a:t>work </a:t>
            </a:r>
            <a:r>
              <a:rPr lang="en-US" sz="2000" dirty="0"/>
              <a:t>session window also.  </a:t>
            </a:r>
          </a:p>
          <a:p>
            <a:r>
              <a:rPr lang="en-US" sz="2000" dirty="0"/>
              <a:t>You could copy and paste this into WORD as this is just simple text. 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8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80620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Running </a:t>
            </a:r>
            <a:r>
              <a:rPr lang="en-US" sz="2000" i="1" dirty="0" smtClean="0"/>
              <a:t>R: </a:t>
            </a:r>
            <a:endParaRPr lang="en-US" sz="2000" i="1" dirty="0"/>
          </a:p>
          <a:p>
            <a:r>
              <a:rPr lang="en-US" sz="2000" dirty="0"/>
              <a:t>Instead of typing the commands into the session window, you can enter your commands into a separate file called </a:t>
            </a:r>
            <a:r>
              <a:rPr lang="en-US" sz="2000" i="1" dirty="0"/>
              <a:t>script</a:t>
            </a:r>
            <a:r>
              <a:rPr lang="en-US" sz="2000" dirty="0"/>
              <a:t>.  </a:t>
            </a:r>
          </a:p>
          <a:p>
            <a:r>
              <a:rPr lang="en-US" sz="2000" dirty="0"/>
              <a:t>The script is just R commands, organized and put into a text file. </a:t>
            </a:r>
          </a:p>
          <a:p>
            <a:r>
              <a:rPr lang="en-US" sz="2000" dirty="0"/>
              <a:t>You can run this all at once (only if you are very confident), or in segments (preferred).  </a:t>
            </a:r>
            <a:endParaRPr lang="en-CA" sz="2000" dirty="0"/>
          </a:p>
          <a:p>
            <a:pPr marL="777240" lvl="2" indent="0">
              <a:buNone/>
            </a:pPr>
            <a:r>
              <a:rPr lang="en-US" sz="2000" b="1" dirty="0"/>
              <a:t>Exercise:  </a:t>
            </a:r>
            <a:r>
              <a:rPr lang="en-US" sz="2000" dirty="0"/>
              <a:t>Open a new script window, and type in </a:t>
            </a:r>
            <a:r>
              <a:rPr lang="en-US" sz="2000" dirty="0" smtClean="0"/>
              <a:t>commands: </a:t>
            </a:r>
          </a:p>
          <a:p>
            <a:pPr marL="777240" lvl="2" indent="0">
              <a:buNone/>
            </a:pPr>
            <a:r>
              <a:rPr lang="en-US" sz="2000" dirty="0" smtClean="0"/>
              <a:t>		plot(cars</a:t>
            </a:r>
            <a:r>
              <a:rPr lang="en-US" sz="2000" dirty="0"/>
              <a:t>)</a:t>
            </a:r>
          </a:p>
          <a:p>
            <a:pPr marL="777240" lvl="2" indent="0">
              <a:buNone/>
            </a:pPr>
            <a:r>
              <a:rPr lang="en-US" sz="2000" dirty="0" smtClean="0"/>
              <a:t>		lines(</a:t>
            </a:r>
            <a:r>
              <a:rPr lang="en-US" sz="2000" dirty="0" err="1" smtClean="0"/>
              <a:t>lowess</a:t>
            </a:r>
            <a:r>
              <a:rPr lang="en-US" sz="2000" dirty="0" smtClean="0"/>
              <a:t>(cars</a:t>
            </a:r>
            <a:r>
              <a:rPr lang="en-US" sz="2000" dirty="0"/>
              <a:t>))</a:t>
            </a:r>
          </a:p>
          <a:p>
            <a:pPr marL="777240" lvl="2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run the R commands in the script, simply highlight the parts you want to run and press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Ctrl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000" dirty="0"/>
              <a:t> at the same time OR, click on Edit and find Run in the list. </a:t>
            </a:r>
            <a:endParaRPr lang="en-US" sz="2000" b="1" dirty="0"/>
          </a:p>
          <a:p>
            <a:r>
              <a:rPr lang="en-US" sz="2000" dirty="0"/>
              <a:t>Since a graph is produced, a new window appears.  </a:t>
            </a:r>
          </a:p>
          <a:p>
            <a:r>
              <a:rPr lang="en-US" sz="2000" dirty="0"/>
              <a:t>You could copy and paste this into WORD. 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7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Useful Things to Know:  </a:t>
            </a:r>
          </a:p>
          <a:p>
            <a:r>
              <a:rPr lang="en-US" sz="2200" dirty="0"/>
              <a:t>R is case sensitive. i.e.,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 </a:t>
            </a:r>
            <a:r>
              <a:rPr lang="en-US" sz="2200" dirty="0"/>
              <a:t>versus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</a:t>
            </a:r>
          </a:p>
          <a:p>
            <a:r>
              <a:rPr lang="en-US" sz="2200" dirty="0"/>
              <a:t>R does not like spaces nor special characters.  Instead, use a ‘.’  </a:t>
            </a:r>
            <a:r>
              <a:rPr lang="en-US" sz="2200" dirty="0" smtClean="0"/>
              <a:t>e.g.: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trees.pine</a:t>
            </a:r>
            <a:r>
              <a:rPr lang="en-US" sz="2200" dirty="0" smtClean="0"/>
              <a:t> </a:t>
            </a:r>
            <a:r>
              <a:rPr lang="en-US" sz="2200" dirty="0"/>
              <a:t>identifies a variable in the dataset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  </a:t>
            </a:r>
            <a:endParaRPr lang="en-CA" sz="2200" dirty="0"/>
          </a:p>
          <a:p>
            <a:r>
              <a:rPr lang="en-US" sz="2200" dirty="0"/>
              <a:t>R uses two slashes instead of one to indicate a subfolder.  For example, if your data are in: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E:\measurements\trees.txt  </a:t>
            </a:r>
            <a:r>
              <a:rPr lang="en-US" sz="2200" dirty="0"/>
              <a:t>then in R you would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E:\\measurements\\trees.txt  </a:t>
            </a:r>
            <a:r>
              <a:rPr lang="en-US" sz="2200" dirty="0"/>
              <a:t>since the single slash has a different meaning in R  </a:t>
            </a:r>
            <a:endParaRPr lang="en-US" sz="2200" dirty="0" smtClean="0"/>
          </a:p>
          <a:p>
            <a:r>
              <a:rPr lang="en-US" sz="2200" dirty="0" smtClean="0"/>
              <a:t>Alternative: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E:/measurements/trees.txt </a:t>
            </a:r>
            <a:endParaRPr lang="en-CA" sz="2200" dirty="0"/>
          </a:p>
          <a:p>
            <a:r>
              <a:rPr lang="en-US" sz="2200" dirty="0"/>
              <a:t> Any R commands that start with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2200" dirty="0"/>
              <a:t>are just </a:t>
            </a:r>
            <a:r>
              <a:rPr lang="en-US" sz="2200" i="1" dirty="0"/>
              <a:t>comments</a:t>
            </a:r>
            <a:r>
              <a:rPr lang="en-US" sz="2200" dirty="0"/>
              <a:t> that you can add to explain what the script does. </a:t>
            </a:r>
            <a:endParaRPr lang="en-CA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Working </a:t>
            </a:r>
            <a:r>
              <a:rPr lang="de-AT" dirty="0" err="1" smtClean="0"/>
              <a:t>directory</a:t>
            </a:r>
            <a:endParaRPr lang="de-AT" dirty="0" smtClean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</a:t>
            </a:r>
            <a:r>
              <a:rPr lang="de-AT" dirty="0" err="1" smtClean="0"/>
              <a:t>entering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whole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reading</a:t>
            </a:r>
            <a:r>
              <a:rPr lang="de-AT" dirty="0" smtClean="0"/>
              <a:t> </a:t>
            </a:r>
            <a:r>
              <a:rPr lang="de-AT" dirty="0" err="1" smtClean="0"/>
              <a:t>files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a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working</a:t>
            </a:r>
            <a:r>
              <a:rPr lang="de-AT" dirty="0" smtClean="0"/>
              <a:t> </a:t>
            </a:r>
            <a:r>
              <a:rPr lang="de-AT" dirty="0" err="1" smtClean="0"/>
              <a:t>directory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setwd</a:t>
            </a:r>
            <a:r>
              <a:rPr lang="de-AT" dirty="0" smtClean="0"/>
              <a:t>()</a:t>
            </a:r>
          </a:p>
          <a:p>
            <a:r>
              <a:rPr lang="de-AT" dirty="0" err="1"/>
              <a:t>setwd</a:t>
            </a:r>
            <a:r>
              <a:rPr lang="de-AT" dirty="0"/>
              <a:t>("D</a:t>
            </a:r>
            <a:r>
              <a:rPr lang="de-AT" dirty="0" smtClean="0"/>
              <a:t>:/blabla/blub")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not </a:t>
            </a:r>
            <a:r>
              <a:rPr lang="de-AT" dirty="0" err="1" smtClean="0"/>
              <a:t>sure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/>
              <a:t> </a:t>
            </a:r>
            <a:r>
              <a:rPr lang="de-AT" dirty="0" err="1" smtClean="0"/>
              <a:t>ask</a:t>
            </a:r>
            <a:r>
              <a:rPr lang="de-AT" dirty="0" smtClean="0"/>
              <a:t>:</a:t>
            </a:r>
            <a:r>
              <a:rPr lang="de-AT" dirty="0"/>
              <a:t> </a:t>
            </a:r>
            <a:r>
              <a:rPr lang="de-AT" dirty="0" err="1" smtClean="0"/>
              <a:t>getwd</a:t>
            </a:r>
            <a:r>
              <a:rPr lang="de-A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Saving and cleaning up:</a:t>
            </a:r>
            <a:endParaRPr lang="en-CA" sz="2400" dirty="0"/>
          </a:p>
          <a:p>
            <a:r>
              <a:rPr lang="en-US" sz="2400" dirty="0"/>
              <a:t>You can save the work session, the script, and the graph window anytime you wish by using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for the window that is active.</a:t>
            </a:r>
            <a:endParaRPr lang="en-CA" sz="2400" dirty="0"/>
          </a:p>
          <a:p>
            <a:r>
              <a:rPr lang="en-US" sz="2400" dirty="0"/>
              <a:t>To save the objects you have created, you can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Workspace to save all objects (i.e., all the data and outputs you have put into objects).     </a:t>
            </a:r>
          </a:p>
          <a:p>
            <a:r>
              <a:rPr lang="en-US" sz="2400" dirty="0"/>
              <a:t>You can then later on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Load Workspace </a:t>
            </a:r>
            <a:r>
              <a:rPr lang="en-US" sz="2400" dirty="0"/>
              <a:t>to bring the objects back in and continue your work.  </a:t>
            </a:r>
          </a:p>
          <a:p>
            <a:r>
              <a:rPr lang="en-US" sz="2400" dirty="0"/>
              <a:t>You can also cut and paste any of the outputs from your session window into WORD or other files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4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1165</Words>
  <Application>Microsoft Office PowerPoint</Application>
  <PresentationFormat>On-screen Show (4:3)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Constantia</vt:lpstr>
      <vt:lpstr>Tahoma</vt:lpstr>
      <vt:lpstr>Wingdings 2</vt:lpstr>
      <vt:lpstr>bestes_blau</vt:lpstr>
      <vt:lpstr>PowerPoint Presentation</vt:lpstr>
      <vt:lpstr>Schedule</vt:lpstr>
      <vt:lpstr>Schedule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 - help</vt:lpstr>
      <vt:lpstr>The basics of R</vt:lpstr>
      <vt:lpstr>The basics of R</vt:lpstr>
      <vt:lpstr>R Studio</vt:lpstr>
      <vt:lpstr>R Studio</vt:lpstr>
      <vt:lpstr>Importing data into R (R-Studio)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Loretto</dc:creator>
  <cp:lastModifiedBy>Matthias</cp:lastModifiedBy>
  <cp:revision>887</cp:revision>
  <cp:lastPrinted>2009-04-22T19:24:48Z</cp:lastPrinted>
  <dcterms:created xsi:type="dcterms:W3CDTF">2009-04-22T19:24:48Z</dcterms:created>
  <dcterms:modified xsi:type="dcterms:W3CDTF">2018-03-01T16:01:30Z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