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6" r:id="rId3"/>
    <p:sldId id="321" r:id="rId4"/>
    <p:sldId id="322" r:id="rId5"/>
    <p:sldId id="323" r:id="rId6"/>
    <p:sldId id="325" r:id="rId7"/>
    <p:sldId id="333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15" r:id="rId16"/>
    <p:sldId id="335" r:id="rId17"/>
    <p:sldId id="336" r:id="rId18"/>
    <p:sldId id="337" r:id="rId19"/>
    <p:sldId id="339" r:id="rId20"/>
    <p:sldId id="341" r:id="rId21"/>
    <p:sldId id="34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00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5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0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51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2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7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1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</a:t>
            </a:r>
            <a:r>
              <a:rPr lang="en-US" dirty="0" smtClean="0"/>
              <a:t>4: </a:t>
            </a:r>
            <a:br>
              <a:rPr lang="en-US" dirty="0" smtClean="0"/>
            </a:br>
            <a:r>
              <a:rPr lang="en-US" dirty="0" smtClean="0"/>
              <a:t>Normal </a:t>
            </a:r>
            <a:r>
              <a:rPr lang="en-US" dirty="0"/>
              <a:t>Linear </a:t>
            </a:r>
            <a:r>
              <a:rPr lang="en-US" dirty="0" smtClean="0"/>
              <a:t>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12788"/>
          </a:xfrm>
        </p:spPr>
        <p:txBody>
          <a:bodyPr/>
          <a:lstStyle/>
          <a:p>
            <a:r>
              <a:rPr lang="de-AT" dirty="0" smtClean="0"/>
              <a:t>2. Normal Q-Q </a:t>
            </a:r>
            <a:r>
              <a:rPr lang="de-AT" dirty="0" err="1" smtClean="0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6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Are residuals normally distributed?</a:t>
            </a:r>
          </a:p>
          <a:p>
            <a:r>
              <a:rPr lang="en-GB" sz="2200" dirty="0" smtClean="0"/>
              <a:t>Do </a:t>
            </a:r>
            <a:r>
              <a:rPr lang="en-GB" sz="2200" dirty="0"/>
              <a:t>residuals follow a straight line </a:t>
            </a:r>
            <a:r>
              <a:rPr lang="en-GB" sz="2200" dirty="0" smtClean="0"/>
              <a:t>or </a:t>
            </a:r>
            <a:r>
              <a:rPr lang="en-GB" sz="2200" dirty="0"/>
              <a:t>do they deviate severely</a:t>
            </a:r>
            <a:r>
              <a:rPr lang="en-GB" sz="2200" dirty="0" smtClean="0"/>
              <a:t>?</a:t>
            </a:r>
          </a:p>
          <a:p>
            <a:r>
              <a:rPr lang="en-GB" sz="2200" dirty="0" smtClean="0"/>
              <a:t>It’s </a:t>
            </a:r>
            <a:r>
              <a:rPr lang="en-GB" sz="2200" dirty="0"/>
              <a:t>good if residuals are lined well on the straight dashed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2916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53" y="3661017"/>
            <a:ext cx="5940152" cy="2970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31475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de-AT" dirty="0" smtClean="0"/>
          </a:p>
          <a:p>
            <a:pPr algn="ctr"/>
            <a:r>
              <a:rPr lang="de-AT" dirty="0" smtClean="0"/>
              <a:t>But #38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a Problem!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56259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5037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3. </a:t>
            </a:r>
            <a:r>
              <a:rPr lang="de-AT" dirty="0" err="1" smtClean="0"/>
              <a:t>Scale</a:t>
            </a:r>
            <a:r>
              <a:rPr lang="de-AT" dirty="0" smtClean="0"/>
              <a:t>-Location </a:t>
            </a:r>
            <a:r>
              <a:rPr lang="de-AT" dirty="0" err="1" smtClean="0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Are residuals spread </a:t>
            </a:r>
            <a:r>
              <a:rPr lang="en-GB" sz="2200" dirty="0"/>
              <a:t>equally along the ranges of </a:t>
            </a:r>
            <a:r>
              <a:rPr lang="en-GB" sz="2200" dirty="0" smtClean="0"/>
              <a:t>predictors? </a:t>
            </a:r>
          </a:p>
          <a:p>
            <a:pPr marL="0" indent="0">
              <a:buNone/>
            </a:pPr>
            <a:r>
              <a:rPr lang="en-GB" sz="2200" dirty="0" smtClean="0"/>
              <a:t>Checks </a:t>
            </a:r>
            <a:r>
              <a:rPr lang="en-GB" sz="2200" dirty="0"/>
              <a:t>the assumption of equal variance (homoscedasticity). 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 smtClean="0"/>
              <a:t>It’s </a:t>
            </a:r>
            <a:r>
              <a:rPr lang="en-GB" sz="2200" dirty="0"/>
              <a:t>good if you see a horizontal line with equally (randomly) spread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30724"/>
            <a:ext cx="6480720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56259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949" y="3046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52214" y="3046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36534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4. </a:t>
            </a:r>
            <a:r>
              <a:rPr lang="de-AT" dirty="0" err="1" smtClean="0"/>
              <a:t>Residuals</a:t>
            </a:r>
            <a:r>
              <a:rPr lang="de-AT" dirty="0" smtClean="0"/>
              <a:t> versus </a:t>
            </a:r>
            <a:r>
              <a:rPr lang="de-AT" dirty="0" err="1" smtClean="0"/>
              <a:t>Leverage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GB" sz="2200" dirty="0"/>
              <a:t>helps </a:t>
            </a:r>
            <a:r>
              <a:rPr lang="en-GB" sz="2200" dirty="0" smtClean="0"/>
              <a:t>to </a:t>
            </a:r>
            <a:r>
              <a:rPr lang="en-GB" sz="2200" dirty="0"/>
              <a:t>find influential cases </a:t>
            </a:r>
            <a:r>
              <a:rPr lang="en-GB" sz="2200" dirty="0" smtClean="0"/>
              <a:t>(not </a:t>
            </a:r>
            <a:r>
              <a:rPr lang="en-GB" sz="2200" dirty="0"/>
              <a:t>all outliers are influential in linear regression </a:t>
            </a:r>
            <a:r>
              <a:rPr lang="en-GB" sz="2200" dirty="0" smtClean="0"/>
              <a:t>analysis) - Here, patterns </a:t>
            </a:r>
            <a:r>
              <a:rPr lang="en-GB" sz="2200" dirty="0"/>
              <a:t>are not </a:t>
            </a:r>
            <a:r>
              <a:rPr lang="en-GB" sz="2200" dirty="0" smtClean="0"/>
              <a:t>relevant</a:t>
            </a:r>
          </a:p>
          <a:p>
            <a:r>
              <a:rPr lang="en-GB" sz="2200" dirty="0" smtClean="0"/>
              <a:t>Watch </a:t>
            </a:r>
            <a:r>
              <a:rPr lang="en-GB" sz="2200" dirty="0"/>
              <a:t>out for outlying values at the upper right corner or at the lower right corner. </a:t>
            </a:r>
            <a:r>
              <a:rPr lang="en-GB" sz="2200" dirty="0" smtClean="0"/>
              <a:t>-&gt; high Cook’s distance scores: </a:t>
            </a:r>
            <a:r>
              <a:rPr lang="en-GB" sz="2200" dirty="0"/>
              <a:t>cases are outside </a:t>
            </a:r>
            <a:r>
              <a:rPr lang="en-GB" sz="2200" dirty="0" smtClean="0"/>
              <a:t>of </a:t>
            </a:r>
            <a:r>
              <a:rPr lang="en-GB" sz="2200" dirty="0"/>
              <a:t>a dashed </a:t>
            </a:r>
            <a:r>
              <a:rPr lang="en-GB" sz="2200" dirty="0" smtClean="0"/>
              <a:t>line. Such cases </a:t>
            </a:r>
            <a:r>
              <a:rPr lang="en-GB" sz="2200" dirty="0"/>
              <a:t>are influential to the regression </a:t>
            </a:r>
            <a:r>
              <a:rPr lang="en-GB" sz="2200" dirty="0" smtClean="0"/>
              <a:t>results, which will be </a:t>
            </a:r>
            <a:r>
              <a:rPr lang="en-GB" sz="2200" dirty="0"/>
              <a:t>altered if we exclude those cases.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656259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087" y="34675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99047" y="34675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5. Check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AT" sz="2400" dirty="0" err="1" smtClean="0"/>
              <a:t>Collinearity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where</a:t>
            </a:r>
            <a:r>
              <a:rPr lang="de-AT" sz="2400" dirty="0" smtClean="0"/>
              <a:t> </a:t>
            </a:r>
            <a:r>
              <a:rPr lang="de-AT" sz="2400" dirty="0" err="1" smtClean="0"/>
              <a:t>two</a:t>
            </a:r>
            <a:r>
              <a:rPr lang="de-AT" sz="2400" dirty="0" smtClean="0"/>
              <a:t> </a:t>
            </a:r>
            <a:r>
              <a:rPr lang="de-AT" sz="2400" dirty="0" err="1" smtClean="0"/>
              <a:t>independent</a:t>
            </a:r>
            <a:r>
              <a:rPr lang="de-AT" sz="2400" dirty="0" smtClean="0"/>
              <a:t> variables </a:t>
            </a:r>
            <a:br>
              <a:rPr lang="de-AT" sz="2400" dirty="0" smtClean="0"/>
            </a:b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strongly</a:t>
            </a:r>
            <a:r>
              <a:rPr lang="de-AT" sz="2400" dirty="0" smtClean="0"/>
              <a:t> </a:t>
            </a:r>
            <a:r>
              <a:rPr lang="de-AT" sz="2400" dirty="0" err="1" smtClean="0"/>
              <a:t>correlated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each</a:t>
            </a:r>
            <a:r>
              <a:rPr lang="de-AT" sz="2400" dirty="0" smtClean="0"/>
              <a:t> </a:t>
            </a:r>
            <a:r>
              <a:rPr lang="de-AT" sz="2400" dirty="0" err="1" smtClean="0"/>
              <a:t>other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Should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checked</a:t>
            </a:r>
            <a:r>
              <a:rPr lang="de-AT" sz="2400" dirty="0" smtClean="0"/>
              <a:t> </a:t>
            </a:r>
            <a:r>
              <a:rPr lang="de-AT" sz="2400" dirty="0" err="1" smtClean="0"/>
              <a:t>aready</a:t>
            </a:r>
            <a:r>
              <a:rPr lang="de-AT" sz="2400" dirty="0" smtClean="0"/>
              <a:t> </a:t>
            </a:r>
            <a:r>
              <a:rPr lang="de-AT" sz="2400" dirty="0" err="1" smtClean="0"/>
              <a:t>before</a:t>
            </a:r>
            <a:r>
              <a:rPr lang="de-AT" sz="2400" dirty="0"/>
              <a:t> </a:t>
            </a:r>
            <a:r>
              <a:rPr lang="de-AT" sz="2400" dirty="0" err="1" smtClean="0"/>
              <a:t>running</a:t>
            </a:r>
            <a:r>
              <a:rPr lang="de-AT" sz="2400" dirty="0" smtClean="0"/>
              <a:t> a </a:t>
            </a:r>
            <a:r>
              <a:rPr lang="de-AT" sz="2400" dirty="0" err="1" smtClean="0"/>
              <a:t>model</a:t>
            </a:r>
            <a:r>
              <a:rPr lang="de-AT" sz="2400" dirty="0" smtClean="0"/>
              <a:t>!</a:t>
            </a:r>
          </a:p>
          <a:p>
            <a:r>
              <a:rPr lang="de-AT" sz="2400" dirty="0" err="1" smtClean="0"/>
              <a:t>Graphically</a:t>
            </a:r>
            <a:r>
              <a:rPr lang="de-AT" sz="2400" dirty="0" smtClean="0"/>
              <a:t>: </a:t>
            </a:r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, </a:t>
            </a:r>
            <a:r>
              <a:rPr lang="de-AT" sz="2400" dirty="0" err="1" smtClean="0"/>
              <a:t>panel</a:t>
            </a:r>
            <a:r>
              <a:rPr lang="de-AT" sz="2400" dirty="0" smtClean="0"/>
              <a:t>=</a:t>
            </a:r>
            <a:r>
              <a:rPr lang="de-AT" sz="2400" dirty="0" err="1" smtClean="0"/>
              <a:t>panel.smooth</a:t>
            </a:r>
            <a:r>
              <a:rPr lang="de-AT" sz="2400" dirty="0" smtClean="0"/>
              <a:t>)</a:t>
            </a:r>
            <a:br>
              <a:rPr lang="de-AT" sz="2400" dirty="0" smtClean="0"/>
            </a:br>
            <a:r>
              <a:rPr lang="de-AT" sz="2400" dirty="0" err="1" smtClean="0"/>
              <a:t>pairs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)</a:t>
            </a:r>
          </a:p>
          <a:p>
            <a:r>
              <a:rPr lang="de-AT" sz="2400" dirty="0" smtClean="0"/>
              <a:t>Pearson </a:t>
            </a:r>
            <a:r>
              <a:rPr lang="de-AT" sz="2400" dirty="0" err="1" smtClean="0"/>
              <a:t>correlation</a:t>
            </a:r>
            <a:r>
              <a:rPr lang="de-AT" sz="2400" dirty="0" smtClean="0"/>
              <a:t> </a:t>
            </a:r>
            <a:r>
              <a:rPr lang="de-AT" sz="2400" dirty="0" err="1" smtClean="0"/>
              <a:t>coefficient</a:t>
            </a:r>
            <a:r>
              <a:rPr lang="de-AT" sz="2400" dirty="0" smtClean="0"/>
              <a:t>: </a:t>
            </a:r>
            <a:r>
              <a:rPr lang="de-AT" sz="2400" dirty="0" err="1" smtClean="0"/>
              <a:t>cor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)</a:t>
            </a:r>
            <a:r>
              <a:rPr lang="de-AT" sz="2400" dirty="0"/>
              <a:t/>
            </a:r>
            <a:br>
              <a:rPr lang="de-AT" sz="2400" dirty="0"/>
            </a:br>
            <a:r>
              <a:rPr lang="de-AT" sz="2400" dirty="0" err="1" smtClean="0"/>
              <a:t>however</a:t>
            </a:r>
            <a:r>
              <a:rPr lang="de-AT" sz="2400" dirty="0" smtClean="0"/>
              <a:t> </a:t>
            </a:r>
            <a:r>
              <a:rPr lang="de-AT" sz="2400" dirty="0" err="1" smtClean="0"/>
              <a:t>unclear</a:t>
            </a:r>
            <a:r>
              <a:rPr lang="de-AT" sz="2400" dirty="0" smtClean="0"/>
              <a:t> </a:t>
            </a:r>
            <a:r>
              <a:rPr lang="de-AT" sz="2400" dirty="0" err="1" smtClean="0"/>
              <a:t>when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correlation</a:t>
            </a:r>
            <a:r>
              <a:rPr lang="de-AT" sz="2400" dirty="0" smtClean="0"/>
              <a:t> </a:t>
            </a:r>
            <a:r>
              <a:rPr lang="de-AT" sz="2400" dirty="0" err="1" smtClean="0"/>
              <a:t>too</a:t>
            </a:r>
            <a:r>
              <a:rPr lang="de-AT" sz="2400" dirty="0" smtClean="0"/>
              <a:t> large, e.g. r &gt; 0.6 </a:t>
            </a:r>
            <a:r>
              <a:rPr lang="de-AT" sz="2400" dirty="0" err="1" smtClean="0"/>
              <a:t>or</a:t>
            </a:r>
            <a:r>
              <a:rPr lang="de-AT" sz="2400" dirty="0" smtClean="0"/>
              <a:t> 0.8?</a:t>
            </a:r>
          </a:p>
          <a:p>
            <a:endParaRPr lang="de-AT" sz="2400" dirty="0"/>
          </a:p>
          <a:p>
            <a:pPr marL="0" indent="0">
              <a:buNone/>
            </a:pPr>
            <a:r>
              <a:rPr lang="de-AT" sz="2400" dirty="0" smtClean="0"/>
              <a:t>After </a:t>
            </a:r>
            <a:r>
              <a:rPr lang="de-AT" sz="2400" dirty="0" err="1" smtClean="0"/>
              <a:t>running</a:t>
            </a:r>
            <a:r>
              <a:rPr lang="de-AT" sz="2400" dirty="0" smtClean="0"/>
              <a:t> a </a:t>
            </a:r>
            <a:r>
              <a:rPr lang="de-AT" sz="2400" dirty="0" err="1" smtClean="0"/>
              <a:t>model</a:t>
            </a:r>
            <a:r>
              <a:rPr lang="de-AT" sz="2400" dirty="0" smtClean="0"/>
              <a:t>: </a:t>
            </a:r>
            <a:r>
              <a:rPr lang="de-AT" sz="2400" dirty="0" err="1" smtClean="0"/>
              <a:t>Variance</a:t>
            </a:r>
            <a:r>
              <a:rPr lang="de-AT" sz="2400" dirty="0" smtClean="0"/>
              <a:t> Inflation </a:t>
            </a:r>
            <a:r>
              <a:rPr lang="de-AT" sz="2400" dirty="0" err="1" smtClean="0"/>
              <a:t>Factor</a:t>
            </a:r>
            <a:r>
              <a:rPr lang="de-AT" sz="2400" dirty="0" smtClean="0"/>
              <a:t> (VIF)</a:t>
            </a:r>
            <a:br>
              <a:rPr lang="de-AT" sz="2400" dirty="0" smtClean="0"/>
            </a:br>
            <a:r>
              <a:rPr lang="de-AT" sz="2400" dirty="0" err="1" smtClean="0"/>
              <a:t>How</a:t>
            </a:r>
            <a:r>
              <a:rPr lang="de-AT" sz="2400" dirty="0" smtClean="0"/>
              <a:t> </a:t>
            </a:r>
            <a:r>
              <a:rPr lang="de-AT" sz="2400" dirty="0" err="1" smtClean="0"/>
              <a:t>much</a:t>
            </a:r>
            <a:r>
              <a:rPr lang="de-AT" sz="2400" dirty="0" smtClean="0"/>
              <a:t> </a:t>
            </a:r>
            <a:r>
              <a:rPr lang="de-AT" sz="2400" dirty="0" err="1" smtClean="0"/>
              <a:t>variation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already</a:t>
            </a:r>
            <a:r>
              <a:rPr lang="de-AT" sz="2400" dirty="0" smtClean="0"/>
              <a:t> </a:t>
            </a:r>
            <a:r>
              <a:rPr lang="de-AT" sz="2400" dirty="0" err="1" smtClean="0"/>
              <a:t>explained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</a:t>
            </a:r>
            <a:r>
              <a:rPr lang="de-AT" sz="2400" dirty="0" err="1" smtClean="0"/>
              <a:t>other</a:t>
            </a:r>
            <a:r>
              <a:rPr lang="de-AT" sz="2400" dirty="0" smtClean="0"/>
              <a:t> variables? </a:t>
            </a:r>
          </a:p>
          <a:p>
            <a:r>
              <a:rPr lang="de-AT" sz="2400" dirty="0" err="1"/>
              <a:t>l</a:t>
            </a:r>
            <a:r>
              <a:rPr lang="de-AT" sz="2400" dirty="0" err="1" smtClean="0"/>
              <a:t>ibrary</a:t>
            </a:r>
            <a:r>
              <a:rPr lang="de-AT" sz="2400" dirty="0" smtClean="0"/>
              <a:t>(</a:t>
            </a:r>
            <a:r>
              <a:rPr lang="de-AT" sz="2400" dirty="0" err="1" smtClean="0"/>
              <a:t>car</a:t>
            </a:r>
            <a:r>
              <a:rPr lang="de-AT" sz="2400" dirty="0" smtClean="0"/>
              <a:t>) </a:t>
            </a:r>
            <a:br>
              <a:rPr lang="de-AT" sz="2400" dirty="0" smtClean="0"/>
            </a:br>
            <a:r>
              <a:rPr lang="de-AT" sz="2400" dirty="0" smtClean="0"/>
              <a:t>vif(</a:t>
            </a:r>
            <a:r>
              <a:rPr lang="de-AT" sz="2400" dirty="0" err="1" smtClean="0"/>
              <a:t>model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VIF </a:t>
            </a:r>
            <a:r>
              <a:rPr lang="de-AT" sz="2400" dirty="0" err="1" smtClean="0"/>
              <a:t>should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&lt; 4,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smaller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better</a:t>
            </a:r>
            <a:endParaRPr lang="de-AT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08" y="704850"/>
            <a:ext cx="2488721" cy="20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6. </a:t>
            </a:r>
            <a:r>
              <a:rPr lang="de-AT" dirty="0" err="1" smtClean="0"/>
              <a:t>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200" dirty="0" smtClean="0"/>
              <a:t>The 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de-AT" sz="2200" dirty="0" err="1" smtClean="0"/>
              <a:t>between</a:t>
            </a:r>
            <a:r>
              <a:rPr lang="de-AT" sz="2200" dirty="0" smtClean="0"/>
              <a:t> </a:t>
            </a:r>
            <a:r>
              <a:rPr lang="de-AT" sz="2200" dirty="0" err="1" smtClean="0"/>
              <a:t>successive</a:t>
            </a:r>
            <a:r>
              <a:rPr lang="de-AT" sz="2200" dirty="0" smtClean="0"/>
              <a:t> </a:t>
            </a:r>
            <a:r>
              <a:rPr lang="de-AT" sz="2200" dirty="0" err="1" smtClean="0"/>
              <a:t>datapoints</a:t>
            </a:r>
            <a:r>
              <a:rPr lang="de-AT" sz="2200" dirty="0" smtClean="0"/>
              <a:t> in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dataset</a:t>
            </a:r>
            <a:r>
              <a:rPr lang="de-AT" sz="2200" dirty="0" smtClean="0"/>
              <a:t> (</a:t>
            </a:r>
            <a:r>
              <a:rPr lang="de-AT" sz="2200" dirty="0" err="1" smtClean="0"/>
              <a:t>or</a:t>
            </a:r>
            <a:r>
              <a:rPr lang="de-AT" sz="2200" dirty="0" smtClean="0"/>
              <a:t> </a:t>
            </a:r>
            <a:r>
              <a:rPr lang="de-AT" sz="2200" dirty="0" err="1" smtClean="0"/>
              <a:t>residuals</a:t>
            </a:r>
            <a:r>
              <a:rPr lang="de-AT" sz="2200" dirty="0" smtClean="0"/>
              <a:t> in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model</a:t>
            </a:r>
            <a:r>
              <a:rPr lang="de-AT" sz="2200" dirty="0" smtClean="0"/>
              <a:t>) - </a:t>
            </a:r>
            <a:r>
              <a:rPr lang="de-AT" sz="2200" dirty="0" err="1" smtClean="0"/>
              <a:t>especially</a:t>
            </a:r>
            <a:r>
              <a:rPr lang="de-AT" sz="2200" dirty="0" smtClean="0"/>
              <a:t> </a:t>
            </a:r>
            <a:r>
              <a:rPr lang="de-AT" sz="2200" dirty="0" err="1" smtClean="0"/>
              <a:t>applicable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time </a:t>
            </a:r>
            <a:r>
              <a:rPr lang="de-AT" sz="2200" dirty="0" err="1" smtClean="0"/>
              <a:t>series</a:t>
            </a:r>
            <a:endParaRPr lang="de-AT" sz="2200" dirty="0" smtClean="0"/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err="1" smtClean="0"/>
              <a:t>Graphical</a:t>
            </a:r>
            <a:r>
              <a:rPr lang="de-AT" sz="2200" dirty="0" smtClean="0"/>
              <a:t> check: Auto-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de-AT" sz="2200" dirty="0" err="1" smtClean="0"/>
              <a:t>Function</a:t>
            </a:r>
            <a:r>
              <a:rPr lang="de-AT" sz="2200" dirty="0" smtClean="0"/>
              <a:t> (ACF)</a:t>
            </a:r>
          </a:p>
          <a:p>
            <a:pPr marL="0" indent="0">
              <a:buNone/>
            </a:pPr>
            <a:r>
              <a:rPr lang="de-AT" sz="2200" b="1" dirty="0" err="1"/>
              <a:t>a</a:t>
            </a:r>
            <a:r>
              <a:rPr lang="de-AT" sz="2200" b="1" dirty="0" err="1" smtClean="0"/>
              <a:t>cf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residuals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model</a:t>
            </a:r>
            <a:r>
              <a:rPr lang="de-AT" sz="2200" b="1" dirty="0" smtClean="0"/>
              <a:t>)) </a:t>
            </a:r>
          </a:p>
          <a:p>
            <a:pPr marL="0" indent="0">
              <a:buNone/>
            </a:pPr>
            <a:r>
              <a:rPr lang="de-AT" sz="2000" dirty="0" err="1" smtClean="0"/>
              <a:t>acf</a:t>
            </a:r>
            <a:r>
              <a:rPr lang="de-AT" sz="2000" dirty="0" smtClean="0"/>
              <a:t>(variable)</a:t>
            </a:r>
          </a:p>
          <a:p>
            <a:pPr marL="0" indent="0">
              <a:buNone/>
            </a:pPr>
            <a:r>
              <a:rPr lang="de-AT" sz="2200" dirty="0" smtClean="0"/>
              <a:t>X </a:t>
            </a:r>
            <a:r>
              <a:rPr lang="de-AT" sz="2200" dirty="0" err="1" smtClean="0"/>
              <a:t>axis</a:t>
            </a:r>
            <a:r>
              <a:rPr lang="de-AT" sz="2200" dirty="0" smtClean="0"/>
              <a:t> = </a:t>
            </a:r>
            <a:r>
              <a:rPr lang="de-AT" sz="2200" dirty="0" err="1" smtClean="0"/>
              <a:t>lags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residuals</a:t>
            </a:r>
            <a:r>
              <a:rPr lang="de-AT" sz="2200" dirty="0" smtClean="0"/>
              <a:t>/variable, </a:t>
            </a:r>
            <a:r>
              <a:rPr lang="de-AT" sz="2200" dirty="0" err="1" smtClean="0"/>
              <a:t>increasing</a:t>
            </a:r>
            <a:r>
              <a:rPr lang="de-AT" sz="2200" dirty="0" smtClean="0"/>
              <a:t> in </a:t>
            </a:r>
            <a:r>
              <a:rPr lang="de-AT" sz="2200" dirty="0" err="1" smtClean="0"/>
              <a:t>steps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1; </a:t>
            </a:r>
            <a:r>
              <a:rPr lang="de-AT" sz="2200" dirty="0" err="1" smtClean="0"/>
              <a:t>first</a:t>
            </a:r>
            <a:r>
              <a:rPr lang="de-AT" sz="2200" dirty="0" smtClean="0"/>
              <a:t> </a:t>
            </a:r>
            <a:r>
              <a:rPr lang="de-AT" sz="2200" dirty="0" err="1" smtClean="0"/>
              <a:t>line</a:t>
            </a:r>
            <a:r>
              <a:rPr lang="de-AT" sz="2200" dirty="0" smtClean="0"/>
              <a:t> </a:t>
            </a:r>
            <a:r>
              <a:rPr lang="de-AT" sz="2200" dirty="0" err="1" smtClean="0"/>
              <a:t>left</a:t>
            </a:r>
            <a:r>
              <a:rPr lang="de-AT" sz="2200" dirty="0" smtClean="0"/>
              <a:t> </a:t>
            </a:r>
            <a:r>
              <a:rPr lang="de-AT" sz="2200" dirty="0" err="1" smtClean="0"/>
              <a:t>is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en-GB" sz="2200" dirty="0"/>
              <a:t>of residual with itself (</a:t>
            </a:r>
            <a:r>
              <a:rPr lang="en-GB" sz="2200" dirty="0" smtClean="0"/>
              <a:t>Lag </a:t>
            </a:r>
            <a:r>
              <a:rPr lang="en-GB" sz="2200" dirty="0" smtClean="0">
                <a:latin typeface="+mj-lt"/>
              </a:rPr>
              <a:t>0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r>
              <a:rPr lang="de-AT" sz="2200" dirty="0" err="1" smtClean="0"/>
              <a:t>When</a:t>
            </a:r>
            <a:r>
              <a:rPr lang="de-AT" sz="2200" dirty="0" smtClean="0"/>
              <a:t> ACF score </a:t>
            </a:r>
            <a:r>
              <a:rPr lang="de-AT" sz="2200" dirty="0" err="1" smtClean="0"/>
              <a:t>for</a:t>
            </a:r>
            <a:r>
              <a:rPr lang="de-AT" sz="2200" dirty="0" smtClean="0"/>
              <a:t> a lag </a:t>
            </a:r>
            <a:r>
              <a:rPr lang="de-AT" sz="2200" dirty="0" err="1" smtClean="0"/>
              <a:t>value</a:t>
            </a:r>
            <a:r>
              <a:rPr lang="de-AT" sz="2200" dirty="0" smtClean="0"/>
              <a:t> </a:t>
            </a:r>
            <a:r>
              <a:rPr lang="de-AT" sz="2200" dirty="0" err="1" smtClean="0"/>
              <a:t>exceeds</a:t>
            </a:r>
            <a:r>
              <a:rPr lang="de-AT" sz="2200" dirty="0" smtClean="0"/>
              <a:t> horizontal </a:t>
            </a:r>
            <a:r>
              <a:rPr lang="de-AT" sz="2200" dirty="0" err="1" smtClean="0"/>
              <a:t>dotted</a:t>
            </a:r>
            <a:r>
              <a:rPr lang="de-AT" sz="2200" dirty="0" smtClean="0"/>
              <a:t> </a:t>
            </a:r>
            <a:r>
              <a:rPr lang="de-AT" sz="2200" dirty="0" err="1" smtClean="0"/>
              <a:t>lines</a:t>
            </a:r>
            <a:r>
              <a:rPr lang="de-AT" sz="2200" dirty="0" smtClean="0"/>
              <a:t> -&gt; </a:t>
            </a:r>
            <a:r>
              <a:rPr lang="de-AT" sz="2200" dirty="0" err="1" smtClean="0"/>
              <a:t>significant</a:t>
            </a:r>
            <a:r>
              <a:rPr lang="de-AT" sz="2200" dirty="0" smtClean="0"/>
              <a:t> auto-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at </a:t>
            </a:r>
            <a:r>
              <a:rPr lang="de-AT" sz="2200" dirty="0" err="1" smtClean="0"/>
              <a:t>that</a:t>
            </a:r>
            <a:r>
              <a:rPr lang="de-AT" sz="2200" dirty="0" smtClean="0"/>
              <a:t> time-lag</a:t>
            </a:r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smtClean="0"/>
              <a:t>Statistical </a:t>
            </a:r>
            <a:r>
              <a:rPr lang="de-AT" sz="2200" dirty="0" err="1" smtClean="0"/>
              <a:t>test</a:t>
            </a:r>
            <a:r>
              <a:rPr lang="de-AT" sz="2200" dirty="0" smtClean="0"/>
              <a:t>: </a:t>
            </a:r>
            <a:r>
              <a:rPr lang="de-AT" sz="2200" dirty="0" err="1" smtClean="0"/>
              <a:t>durbinWatsonTest</a:t>
            </a:r>
            <a:r>
              <a:rPr lang="de-AT" sz="2200" dirty="0" smtClean="0"/>
              <a:t>(</a:t>
            </a:r>
            <a:r>
              <a:rPr lang="de-AT" sz="2200" dirty="0" err="1" smtClean="0"/>
              <a:t>model</a:t>
            </a:r>
            <a:r>
              <a:rPr lang="de-AT" sz="2200" dirty="0" smtClean="0"/>
              <a:t>) </a:t>
            </a:r>
            <a:r>
              <a:rPr lang="de-AT" sz="2200" dirty="0" err="1" smtClean="0"/>
              <a:t>from</a:t>
            </a:r>
            <a:r>
              <a:rPr lang="de-AT" sz="2200" dirty="0" smtClean="0"/>
              <a:t> </a:t>
            </a:r>
            <a:r>
              <a:rPr lang="de-AT" sz="2200" dirty="0" err="1" smtClean="0"/>
              <a:t>library</a:t>
            </a:r>
            <a:r>
              <a:rPr lang="de-AT" sz="2200" dirty="0" smtClean="0"/>
              <a:t>(</a:t>
            </a:r>
            <a:r>
              <a:rPr lang="de-AT" sz="2200" dirty="0" err="1" smtClean="0"/>
              <a:t>car</a:t>
            </a:r>
            <a:r>
              <a:rPr lang="de-AT" sz="2200" dirty="0" smtClean="0"/>
              <a:t>)</a:t>
            </a:r>
            <a:br>
              <a:rPr lang="de-AT" sz="2200" dirty="0" smtClean="0"/>
            </a:br>
            <a:r>
              <a:rPr lang="de-AT" sz="2200" dirty="0" smtClean="0"/>
              <a:t>p-</a:t>
            </a:r>
            <a:r>
              <a:rPr lang="de-AT" sz="2200" dirty="0" err="1" smtClean="0"/>
              <a:t>value</a:t>
            </a:r>
            <a:r>
              <a:rPr lang="de-AT" sz="2200" dirty="0" smtClean="0"/>
              <a:t> &lt; 0.05 </a:t>
            </a:r>
            <a:r>
              <a:rPr lang="de-AT" sz="2200" dirty="0" err="1" smtClean="0"/>
              <a:t>indicates</a:t>
            </a:r>
            <a:r>
              <a:rPr lang="de-AT" sz="2200" dirty="0" smtClean="0"/>
              <a:t> </a:t>
            </a:r>
            <a:r>
              <a:rPr lang="de-AT" sz="2200" dirty="0" err="1"/>
              <a:t>significant</a:t>
            </a:r>
            <a:r>
              <a:rPr lang="de-AT" sz="2200" dirty="0"/>
              <a:t> auto-</a:t>
            </a:r>
            <a:r>
              <a:rPr lang="de-AT" sz="2200" dirty="0" err="1"/>
              <a:t>correlation</a:t>
            </a:r>
            <a:endParaRPr lang="de-AT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060848"/>
            <a:ext cx="1944216" cy="15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18356" y="6165304"/>
            <a:ext cx="85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Example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dataset</a:t>
            </a:r>
            <a:r>
              <a:rPr lang="de-AT" dirty="0" smtClean="0"/>
              <a:t> </a:t>
            </a:r>
            <a:r>
              <a:rPr lang="de-AT" dirty="0" err="1" smtClean="0"/>
              <a:t>cars</a:t>
            </a:r>
            <a:r>
              <a:rPr lang="de-AT" dirty="0" smtClean="0"/>
              <a:t>: Can „</a:t>
            </a:r>
            <a:r>
              <a:rPr lang="de-AT" dirty="0" err="1" smtClean="0"/>
              <a:t>dist</a:t>
            </a:r>
            <a:r>
              <a:rPr lang="de-AT" dirty="0" smtClean="0"/>
              <a:t>“ (</a:t>
            </a:r>
            <a:r>
              <a:rPr lang="de-AT" dirty="0" err="1" smtClean="0"/>
              <a:t>Stopping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/>
              <a:t>)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predicted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„</a:t>
            </a:r>
            <a:r>
              <a:rPr lang="de-AT" dirty="0" err="1" smtClean="0"/>
              <a:t>speed</a:t>
            </a:r>
            <a:r>
              <a:rPr lang="de-AT" dirty="0" smtClean="0"/>
              <a:t>“</a:t>
            </a:r>
            <a:r>
              <a:rPr lang="de-AT" dirty="0"/>
              <a:t>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652"/>
          <a:stretch/>
        </p:blipFill>
        <p:spPr>
          <a:xfrm>
            <a:off x="755576" y="1340768"/>
            <a:ext cx="7488832" cy="45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5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 smtClean="0"/>
              <a:t>coefficients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 smtClean="0"/>
              <a:t>Output in R </a:t>
            </a:r>
            <a:r>
              <a:rPr lang="de-AT" sz="2400" dirty="0" err="1" smtClean="0"/>
              <a:t>from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 smtClean="0"/>
              <a:t> </a:t>
            </a:r>
            <a:r>
              <a:rPr lang="de-AT" sz="2400" dirty="0" err="1" smtClean="0"/>
              <a:t>summary</a:t>
            </a:r>
            <a:r>
              <a:rPr lang="de-AT" sz="2400" dirty="0" smtClean="0"/>
              <a:t>() after </a:t>
            </a:r>
            <a:r>
              <a:rPr lang="de-AT" sz="2400" dirty="0" err="1" smtClean="0"/>
              <a:t>using</a:t>
            </a:r>
            <a:r>
              <a:rPr lang="de-AT" sz="2400" dirty="0" smtClean="0"/>
              <a:t> e.g. lm()</a:t>
            </a:r>
          </a:p>
          <a:p>
            <a:r>
              <a:rPr lang="de-AT" sz="2400" dirty="0" smtClean="0"/>
              <a:t>Formular </a:t>
            </a:r>
            <a:r>
              <a:rPr lang="de-AT" sz="2400" dirty="0" err="1" smtClean="0"/>
              <a:t>call</a:t>
            </a:r>
            <a:r>
              <a:rPr lang="de-AT" sz="2400" dirty="0" smtClean="0"/>
              <a:t> - </a:t>
            </a:r>
            <a:r>
              <a:rPr lang="en-GB" sz="2400" dirty="0"/>
              <a:t>the formula R used to fit the data</a:t>
            </a:r>
            <a:r>
              <a:rPr lang="en-GB" sz="2400" dirty="0" smtClean="0"/>
              <a:t>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52" b="72497"/>
          <a:stretch/>
        </p:blipFill>
        <p:spPr>
          <a:xfrm>
            <a:off x="827584" y="1487031"/>
            <a:ext cx="7488832" cy="10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 err="1" smtClean="0"/>
              <a:t>Rough</a:t>
            </a:r>
            <a:r>
              <a:rPr lang="de-AT" sz="2400" dirty="0" smtClean="0"/>
              <a:t> </a:t>
            </a:r>
            <a:r>
              <a:rPr lang="de-AT" sz="2400" dirty="0" err="1" smtClean="0"/>
              <a:t>summary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residual </a:t>
            </a:r>
            <a:r>
              <a:rPr lang="de-AT" sz="2400" dirty="0" err="1" smtClean="0"/>
              <a:t>distribution</a:t>
            </a:r>
            <a:endParaRPr lang="en-GB" sz="2400" dirty="0" smtClean="0"/>
          </a:p>
          <a:p>
            <a:r>
              <a:rPr lang="en-GB" sz="2400" dirty="0" smtClean="0"/>
              <a:t>First impression whether residuals are normally distributed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868" b="57531"/>
          <a:stretch/>
        </p:blipFill>
        <p:spPr>
          <a:xfrm>
            <a:off x="893254" y="1523219"/>
            <a:ext cx="735749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52936"/>
                <a:ext cx="8229600" cy="374441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AT" sz="2000" b="1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CA" sz="2000" b="1"/>
                      <m:t> = </m:t>
                    </m:r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m:rPr>
                        <m:nor/>
                      </m:rPr>
                      <a:rPr lang="en-CA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l-GR" sz="2000" b="1"/>
                      <m:t> + </m:t>
                    </m:r>
                    <m:sSub>
                      <m:sSubPr>
                        <m:ctrlPr>
                          <a:rPr lang="el-G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/>
                          <m:t>ε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sz="2000" dirty="0" smtClean="0"/>
              </a:p>
              <a:p>
                <a:r>
                  <a:rPr lang="de-AT" sz="2000" dirty="0" smtClean="0"/>
                  <a:t>„</a:t>
                </a:r>
                <a:r>
                  <a:rPr lang="de-AT" sz="2000" b="1" dirty="0" err="1" smtClean="0"/>
                  <a:t>Estimate</a:t>
                </a:r>
                <a:r>
                  <a:rPr lang="de-AT" sz="2000" dirty="0" smtClean="0"/>
                  <a:t>“ = </a:t>
                </a:r>
                <a:r>
                  <a:rPr lang="de-AT" sz="2000" dirty="0" err="1" smtClean="0"/>
                  <a:t>estimate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for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intercept</a:t>
                </a:r>
                <a:r>
                  <a:rPr lang="de-AT" sz="2000" dirty="0" smtClean="0"/>
                  <a:t> </a:t>
                </a:r>
                <a14:m>
                  <m:oMath xmlns:m="http://schemas.openxmlformats.org/officeDocument/2006/math"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AT" sz="2000" b="1" dirty="0" smtClean="0"/>
                  <a:t> </a:t>
                </a:r>
                <a:r>
                  <a:rPr lang="de-AT" sz="2000" dirty="0" err="1" smtClean="0"/>
                  <a:t>and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slope</a:t>
                </a:r>
                <a:r>
                  <a:rPr lang="de-AT" sz="2000" dirty="0" smtClean="0"/>
                  <a:t> </a:t>
                </a:r>
                <a14:m>
                  <m:oMath xmlns:m="http://schemas.openxmlformats.org/officeDocument/2006/math"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AT" sz="2000" dirty="0" smtClean="0"/>
              </a:p>
              <a:p>
                <a:r>
                  <a:rPr lang="de-AT" sz="2000" dirty="0" smtClean="0"/>
                  <a:t>„</a:t>
                </a:r>
                <a:r>
                  <a:rPr lang="de-AT" sz="2000" b="1" dirty="0" err="1" smtClean="0"/>
                  <a:t>Std.Error</a:t>
                </a:r>
                <a:r>
                  <a:rPr lang="de-AT" sz="2000" dirty="0" smtClean="0"/>
                  <a:t>“ = </a:t>
                </a:r>
                <a:r>
                  <a:rPr lang="de-AT" sz="2000" dirty="0" err="1" smtClean="0"/>
                  <a:t>estimated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standard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errors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of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estimates</a:t>
                </a:r>
                <a:endParaRPr lang="de-AT" sz="2000" dirty="0" smtClean="0"/>
              </a:p>
              <a:p>
                <a:r>
                  <a:rPr lang="de-AT" sz="2000" dirty="0" smtClean="0"/>
                  <a:t>The last </a:t>
                </a:r>
                <a:r>
                  <a:rPr lang="de-AT" sz="2000" dirty="0" err="1" smtClean="0"/>
                  <a:t>two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columns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contain</a:t>
                </a:r>
                <a:r>
                  <a:rPr lang="de-AT" sz="2000" dirty="0" smtClean="0"/>
                  <a:t> </a:t>
                </a:r>
                <a:r>
                  <a:rPr lang="de-AT" sz="2000" b="1" dirty="0" smtClean="0"/>
                  <a:t>t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and</a:t>
                </a:r>
                <a:r>
                  <a:rPr lang="de-AT" sz="2000" dirty="0" smtClean="0"/>
                  <a:t> </a:t>
                </a:r>
                <a:r>
                  <a:rPr lang="de-AT" sz="2000" b="1" dirty="0" smtClean="0"/>
                  <a:t>p-</a:t>
                </a:r>
                <a:r>
                  <a:rPr lang="de-AT" sz="2000" b="1" dirty="0" err="1" smtClean="0"/>
                  <a:t>value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for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classical</a:t>
                </a:r>
                <a:r>
                  <a:rPr lang="de-AT" sz="2000" dirty="0" smtClean="0"/>
                  <a:t> t-test </a:t>
                </a:r>
                <a:r>
                  <a:rPr lang="de-AT" sz="2000" dirty="0" err="1" smtClean="0"/>
                  <a:t>for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null </a:t>
                </a:r>
                <a:r>
                  <a:rPr lang="de-AT" sz="2000" dirty="0" err="1" smtClean="0"/>
                  <a:t>hypothesis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that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estimate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equals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zero</a:t>
                </a:r>
                <a:r>
                  <a:rPr lang="de-AT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de-AT" sz="2000" dirty="0" err="1" smtClean="0"/>
                  <a:t>Here</a:t>
                </a:r>
                <a:r>
                  <a:rPr lang="de-AT" sz="2000" dirty="0" smtClean="0"/>
                  <a:t>: </a:t>
                </a:r>
                <a:r>
                  <a:rPr lang="de-AT" sz="2000" dirty="0" smtClean="0"/>
                  <a:t>The </a:t>
                </a:r>
                <a:r>
                  <a:rPr lang="de-AT" sz="2000" dirty="0" err="1" smtClean="0"/>
                  <a:t>Intercept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is</a:t>
                </a:r>
                <a:r>
                  <a:rPr lang="de-AT" sz="2000" dirty="0"/>
                  <a:t> </a:t>
                </a:r>
                <a:r>
                  <a:rPr lang="de-AT" sz="2000" dirty="0" err="1"/>
                  <a:t>physically</a:t>
                </a:r>
                <a:r>
                  <a:rPr lang="de-AT" sz="2000" dirty="0"/>
                  <a:t> </a:t>
                </a:r>
                <a:r>
                  <a:rPr lang="de-AT" sz="2000" dirty="0" err="1" smtClean="0"/>
                  <a:t>nonsense</a:t>
                </a:r>
                <a:r>
                  <a:rPr lang="de-AT" sz="2000" dirty="0" smtClean="0"/>
                  <a:t>; </a:t>
                </a:r>
                <a:r>
                  <a:rPr lang="de-AT" sz="2000" dirty="0" err="1" smtClean="0"/>
                  <a:t>it</a:t>
                </a:r>
                <a:r>
                  <a:rPr lang="de-AT" sz="2000" dirty="0" smtClean="0"/>
                  <a:t> </a:t>
                </a:r>
                <a:r>
                  <a:rPr lang="de-AT" sz="2000" dirty="0" err="1"/>
                  <a:t>refers</a:t>
                </a:r>
                <a:r>
                  <a:rPr lang="de-AT" sz="2000" dirty="0"/>
                  <a:t> </a:t>
                </a:r>
                <a:r>
                  <a:rPr lang="de-AT" sz="2000" dirty="0" err="1" smtClean="0"/>
                  <a:t>to</a:t>
                </a:r>
                <a:r>
                  <a:rPr lang="de-AT" sz="2000" dirty="0" smtClean="0"/>
                  <a:t> a </a:t>
                </a:r>
                <a:r>
                  <a:rPr lang="de-AT" sz="2000" dirty="0" err="1" smtClean="0"/>
                  <a:t>stopping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distance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of</a:t>
                </a:r>
                <a:r>
                  <a:rPr lang="de-AT" sz="2000" dirty="0" smtClean="0"/>
                  <a:t> -17.6 </a:t>
                </a:r>
                <a:r>
                  <a:rPr lang="de-AT" sz="2000" dirty="0" err="1" smtClean="0"/>
                  <a:t>feet</a:t>
                </a:r>
                <a:r>
                  <a:rPr lang="de-AT" sz="2000" dirty="0" smtClean="0"/>
                  <a:t> at a </a:t>
                </a:r>
                <a:r>
                  <a:rPr lang="de-AT" sz="2000" dirty="0" err="1" smtClean="0"/>
                  <a:t>speed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of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zero</a:t>
                </a:r>
                <a:r>
                  <a:rPr lang="de-AT" sz="2000" dirty="0" smtClean="0"/>
                  <a:t>. </a:t>
                </a:r>
                <a:r>
                  <a:rPr lang="en-GB" sz="2000" dirty="0"/>
                  <a:t>This illustrates that a linear model </a:t>
                </a:r>
                <a:r>
                  <a:rPr lang="en-GB" sz="2000" dirty="0" smtClean="0"/>
                  <a:t>has often only a useful </a:t>
                </a:r>
                <a:r>
                  <a:rPr lang="en-GB" sz="2000" dirty="0"/>
                  <a:t>characterization of a </a:t>
                </a:r>
                <a:r>
                  <a:rPr lang="en-GB" sz="2000" dirty="0" smtClean="0"/>
                  <a:t>relationship </a:t>
                </a:r>
                <a:r>
                  <a:rPr lang="en-GB" sz="2000" dirty="0"/>
                  <a:t>over a restricted range </a:t>
                </a:r>
                <a:r>
                  <a:rPr lang="en-GB" sz="2000" dirty="0" smtClean="0"/>
                  <a:t>of the </a:t>
                </a:r>
                <a:r>
                  <a:rPr lang="en-GB" sz="2000" dirty="0"/>
                  <a:t>explanatory variables. </a:t>
                </a:r>
                <a:r>
                  <a:rPr lang="de-AT" sz="2000" dirty="0" err="1" smtClean="0"/>
                  <a:t>Hereby</a:t>
                </a:r>
                <a:r>
                  <a:rPr lang="de-AT" sz="2000" dirty="0"/>
                  <a:t> </a:t>
                </a:r>
                <a:r>
                  <a:rPr lang="de-AT" sz="2000" dirty="0" err="1" smtClean="0"/>
                  <a:t>important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is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the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slope</a:t>
                </a:r>
                <a:r>
                  <a:rPr lang="de-AT" sz="2000" dirty="0" smtClean="0"/>
                  <a:t>: </a:t>
                </a:r>
                <a:r>
                  <a:rPr lang="en-GB" sz="2000" dirty="0" smtClean="0"/>
                  <a:t>With </a:t>
                </a:r>
                <a:r>
                  <a:rPr lang="en-GB" sz="2000" dirty="0" smtClean="0"/>
                  <a:t>a 1 </a:t>
                </a:r>
                <a:r>
                  <a:rPr lang="en-GB" sz="2000" dirty="0"/>
                  <a:t>mph increase in the speed of a car, the required distance to stop goes up by </a:t>
                </a:r>
                <a:r>
                  <a:rPr lang="en-GB" sz="2000" b="1" dirty="0" smtClean="0"/>
                  <a:t>3.9324</a:t>
                </a:r>
                <a:r>
                  <a:rPr lang="en-GB" sz="2000" dirty="0" smtClean="0"/>
                  <a:t> feet, which can </a:t>
                </a:r>
                <a:r>
                  <a:rPr lang="en-GB" sz="2000" dirty="0"/>
                  <a:t>vary by </a:t>
                </a:r>
                <a:r>
                  <a:rPr lang="en-GB" sz="2000" b="1" dirty="0"/>
                  <a:t>0.4155128</a:t>
                </a:r>
                <a:r>
                  <a:rPr lang="en-GB" sz="2000" dirty="0"/>
                  <a:t> feet. </a:t>
                </a:r>
                <a:endParaRPr lang="de-AT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52936"/>
                <a:ext cx="8229600" cy="3744416"/>
              </a:xfrm>
              <a:blipFill rotWithShape="0">
                <a:blip r:embed="rId2"/>
                <a:stretch>
                  <a:fillRect l="-741" r="-1407" b="-14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954" b="20208"/>
          <a:stretch/>
        </p:blipFill>
        <p:spPr>
          <a:xfrm>
            <a:off x="755576" y="1196752"/>
            <a:ext cx="748883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Residual Standard Error </a:t>
            </a:r>
            <a:r>
              <a:rPr lang="en-GB" sz="2400" dirty="0" smtClean="0"/>
              <a:t>is a </a:t>
            </a:r>
            <a:r>
              <a:rPr lang="en-GB" sz="2400" dirty="0"/>
              <a:t>measure of the </a:t>
            </a:r>
            <a:r>
              <a:rPr lang="en-GB" sz="2400" i="1" dirty="0"/>
              <a:t>quality</a:t>
            </a:r>
            <a:r>
              <a:rPr lang="en-GB" sz="2400" dirty="0"/>
              <a:t> of a linear regression fit.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Average </a:t>
            </a:r>
            <a:r>
              <a:rPr lang="en-GB" sz="2400" dirty="0"/>
              <a:t>amount that the response (</a:t>
            </a:r>
            <a:r>
              <a:rPr lang="en-GB" sz="2400" dirty="0" err="1"/>
              <a:t>dist</a:t>
            </a:r>
            <a:r>
              <a:rPr lang="en-GB" sz="2400" dirty="0"/>
              <a:t>) will deviate from the true </a:t>
            </a:r>
            <a:r>
              <a:rPr lang="en-GB" sz="2400" dirty="0" smtClean="0"/>
              <a:t>regression </a:t>
            </a:r>
            <a:r>
              <a:rPr lang="en-GB" sz="2400" dirty="0"/>
              <a:t>line.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de-AT" sz="2400" dirty="0" err="1" smtClean="0"/>
              <a:t>Here</a:t>
            </a:r>
            <a:r>
              <a:rPr lang="de-AT" sz="2400" dirty="0" smtClean="0"/>
              <a:t>: </a:t>
            </a:r>
            <a:r>
              <a:rPr lang="en-GB" sz="2400" dirty="0"/>
              <a:t>the actual distance required to stop can deviate from the true regression line by approximately </a:t>
            </a:r>
            <a:r>
              <a:rPr lang="en-GB" sz="2400" b="1" dirty="0" smtClean="0"/>
              <a:t>15.38</a:t>
            </a:r>
            <a:r>
              <a:rPr lang="en-GB" sz="2400" dirty="0" smtClean="0"/>
              <a:t> </a:t>
            </a:r>
            <a:r>
              <a:rPr lang="en-GB" sz="2400" dirty="0"/>
              <a:t>feet, on average.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Degrees </a:t>
            </a:r>
            <a:r>
              <a:rPr lang="en-GB" sz="2400" b="1" dirty="0"/>
              <a:t>of freedom </a:t>
            </a:r>
            <a:r>
              <a:rPr lang="en-GB" sz="2400" dirty="0"/>
              <a:t>are the number of data points that went into the estimation of the parameters </a:t>
            </a:r>
            <a:r>
              <a:rPr lang="en-GB" sz="2400" dirty="0" smtClean="0"/>
              <a:t>(after </a:t>
            </a:r>
            <a:r>
              <a:rPr lang="en-GB" sz="2400" dirty="0"/>
              <a:t>taking into account these </a:t>
            </a:r>
            <a:r>
              <a:rPr lang="en-GB" sz="2400" dirty="0" smtClean="0"/>
              <a:t>parameters). Here: 50 </a:t>
            </a:r>
            <a:r>
              <a:rPr lang="en-GB" sz="2400" dirty="0"/>
              <a:t>data points and two parameters (intercept and slope).</a:t>
            </a:r>
            <a:endParaRPr lang="de-AT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Recap: </a:t>
            </a:r>
            <a:r>
              <a:rPr lang="en-CA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lm(mass ~ region)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𝐫𝐞𝐠𝐢𝐨𝐧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+ </m:t>
                      </m:r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40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400" b="0" i="0" smtClean="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 to be multiplied with region indicator 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ε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400" i="1" dirty="0"/>
              </a:p>
              <a:p>
                <a:pPr marL="0" indent="0">
                  <a:buNone/>
                </a:pPr>
                <a:endParaRPr lang="en-CA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ε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/>
                        <m:t>∼ </m:t>
                      </m:r>
                      <m:r>
                        <m:rPr>
                          <m:nor/>
                        </m:rPr>
                        <a:rPr lang="en-CA" sz="2400"/>
                        <m:t>Normal</m:t>
                      </m:r>
                      <m:r>
                        <m:rPr>
                          <m:nor/>
                        </m:rPr>
                        <a:rPr lang="en-CA" sz="2400" b="0" i="0" smtClean="0"/>
                        <m:t>(0,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53" y="4653136"/>
            <a:ext cx="2288866" cy="2100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861860"/>
            <a:ext cx="2376264" cy="16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R-squared statistic </a:t>
            </a:r>
            <a:r>
              <a:rPr lang="en-GB" sz="2400" dirty="0"/>
              <a:t>provides a measure of how well the model is fitting the actual </a:t>
            </a:r>
            <a:r>
              <a:rPr lang="en-GB" sz="2400" dirty="0" smtClean="0"/>
              <a:t>data.</a:t>
            </a:r>
          </a:p>
          <a:p>
            <a:r>
              <a:rPr lang="en-GB" sz="2400" dirty="0" smtClean="0"/>
              <a:t>R² is a measure (0-1) of the linear relationship between our predictor variable (speed) and our response variable (</a:t>
            </a:r>
            <a:r>
              <a:rPr lang="en-GB" sz="2400" dirty="0" err="1" smtClean="0"/>
              <a:t>dist</a:t>
            </a:r>
            <a:r>
              <a:rPr lang="en-GB" sz="2400" dirty="0" smtClean="0"/>
              <a:t>). </a:t>
            </a:r>
          </a:p>
          <a:p>
            <a:pPr marL="0" indent="0">
              <a:buNone/>
            </a:pPr>
            <a:r>
              <a:rPr lang="en-GB" sz="2400" dirty="0" smtClean="0"/>
              <a:t>Here: Roughly </a:t>
            </a:r>
            <a:r>
              <a:rPr lang="en-GB" sz="2400" dirty="0"/>
              <a:t>65% of the variance found in the response variable (</a:t>
            </a:r>
            <a:r>
              <a:rPr lang="en-GB" sz="2400" dirty="0" err="1"/>
              <a:t>dist</a:t>
            </a:r>
            <a:r>
              <a:rPr lang="en-GB" sz="2400" dirty="0"/>
              <a:t>) can be </a:t>
            </a:r>
            <a:r>
              <a:rPr lang="en-GB" sz="2400" dirty="0" smtClean="0"/>
              <a:t>explained </a:t>
            </a:r>
            <a:r>
              <a:rPr lang="en-GB" sz="2400" dirty="0"/>
              <a:t>by the predictor variable (speed</a:t>
            </a:r>
            <a:r>
              <a:rPr lang="en-GB" sz="2400" dirty="0" smtClean="0"/>
              <a:t>).</a:t>
            </a:r>
          </a:p>
          <a:p>
            <a:endParaRPr lang="de-AT" sz="2400" dirty="0"/>
          </a:p>
          <a:p>
            <a:r>
              <a:rPr lang="en-GB" sz="2400" dirty="0"/>
              <a:t>In multiple </a:t>
            </a:r>
            <a:r>
              <a:rPr lang="en-GB" sz="2400" dirty="0" smtClean="0"/>
              <a:t>regressions</a:t>
            </a:r>
            <a:r>
              <a:rPr lang="en-GB" sz="2400" dirty="0"/>
              <a:t>: R² will always increase as more variables are included in the model. </a:t>
            </a:r>
            <a:r>
              <a:rPr lang="en-GB" sz="2400" b="1" dirty="0" smtClean="0"/>
              <a:t>Use the adjusted R²!</a:t>
            </a:r>
            <a:endParaRPr lang="de-AT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b="1" dirty="0"/>
              <a:t>F-statistic</a:t>
            </a:r>
            <a:r>
              <a:rPr lang="en-GB" sz="2400" dirty="0"/>
              <a:t> is a good indicator of whether there is a relationship between our predictor and the response variables. The further the F-statistic </a:t>
            </a:r>
            <a:r>
              <a:rPr lang="en-GB" sz="2400" dirty="0" smtClean="0"/>
              <a:t>is </a:t>
            </a:r>
            <a:r>
              <a:rPr lang="en-GB" sz="2400" dirty="0"/>
              <a:t>from 1 the better it is. </a:t>
            </a:r>
            <a:endParaRPr lang="en-GB" sz="2400" dirty="0" smtClean="0"/>
          </a:p>
          <a:p>
            <a:r>
              <a:rPr lang="en-GB" sz="2400" dirty="0" smtClean="0"/>
              <a:t>However</a:t>
            </a:r>
            <a:r>
              <a:rPr lang="en-GB" sz="2400" dirty="0"/>
              <a:t>, how much larger the F-statistic needs to be depends on both the number of data points and the number of predictors</a:t>
            </a:r>
            <a:r>
              <a:rPr lang="en-GB" sz="2400" dirty="0" smtClean="0"/>
              <a:t>. E.g. in a large dataset the F-statistic only needs to be a little </a:t>
            </a:r>
            <a:r>
              <a:rPr lang="en-GB" sz="2400" smtClean="0"/>
              <a:t>larger than </a:t>
            </a:r>
            <a:r>
              <a:rPr lang="en-GB" sz="2400" dirty="0" smtClean="0"/>
              <a:t>1 to reject the null hypothesis.</a:t>
            </a:r>
            <a:endParaRPr lang="de-AT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779934"/>
          </a:xfrm>
        </p:spPr>
        <p:txBody>
          <a:bodyPr>
            <a:noAutofit/>
          </a:bodyPr>
          <a:lstStyle/>
          <a:p>
            <a:r>
              <a:rPr lang="en-CA" sz="4000" dirty="0" smtClean="0"/>
              <a:t>Recap: (simple) normal </a:t>
            </a:r>
            <a:r>
              <a:rPr lang="en-CA" sz="40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200" dirty="0"/>
                  <a:t>lm(mass ~ </a:t>
                </a:r>
                <a:r>
                  <a:rPr lang="en-CA" sz="2200" dirty="0" err="1"/>
                  <a:t>svl</a:t>
                </a:r>
                <a:r>
                  <a:rPr lang="en-CA" sz="2200" dirty="0"/>
                  <a:t>)</a:t>
                </a:r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2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1"/>
                        <m:t> =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𝐬𝐯𝐥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200" b="1"/>
                        <m:t> + </m:t>
                      </m:r>
                      <m:sSub>
                        <m:sSubPr>
                          <m:ctrlPr>
                            <a:rPr lang="el-G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ε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200" b="1" dirty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20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200" b="0" i="0" smtClean="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 to be multiplied with snout–vent </a:t>
                </a:r>
                <a:r>
                  <a:rPr lang="en-CA" sz="2200" dirty="0" err="1"/>
                  <a:t>leng</a:t>
                </a:r>
                <a:r>
                  <a:rPr lang="en-CA" sz="2200" dirty="0"/>
                  <a:t>. 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/>
                          <m:t>ε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200" i="1" dirty="0"/>
              </a:p>
              <a:p>
                <a:pPr marL="0" indent="0">
                  <a:buNone/>
                </a:pPr>
                <a:endParaRPr lang="en-CA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/>
                            <m:t>ε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/>
                        <m:t>∼ </m:t>
                      </m:r>
                      <m:r>
                        <m:rPr>
                          <m:nor/>
                        </m:rPr>
                        <a:rPr lang="en-CA" sz="2200"/>
                        <m:t>Normal</m:t>
                      </m:r>
                      <m:r>
                        <m:rPr>
                          <m:nor/>
                        </m:rPr>
                        <a:rPr lang="en-CA" sz="2200" b="0" i="0" smtClean="0"/>
                        <m:t>(0,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200" i="1" dirty="0" smtClean="0"/>
              </a:p>
              <a:p>
                <a:pPr marL="0" indent="0">
                  <a:buNone/>
                </a:pPr>
                <a:endParaRPr lang="en-GB" sz="2200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Only difference: the </a:t>
                </a:r>
                <a:r>
                  <a:rPr lang="en-GB" sz="2200" dirty="0"/>
                  <a:t>variable </a:t>
                </a:r>
                <a:r>
                  <a:rPr lang="en-GB" sz="2200" b="1" dirty="0" err="1" smtClean="0"/>
                  <a:t>svl</a:t>
                </a:r>
                <a:r>
                  <a:rPr lang="en-GB" sz="2200" dirty="0" smtClean="0"/>
                  <a:t> does not </a:t>
                </a:r>
                <a:r>
                  <a:rPr lang="en-GB" sz="2200" dirty="0"/>
                  <a:t>just take on two possible values to indicate </a:t>
                </a:r>
                <a:r>
                  <a:rPr lang="en-GB" sz="2200" dirty="0" smtClean="0"/>
                  <a:t>group membership; </a:t>
                </a:r>
                <a:r>
                  <a:rPr lang="en-GB" sz="2200" dirty="0"/>
                  <a:t>rather, it is a measurement that can take on any possible </a:t>
                </a:r>
                <a:r>
                  <a:rPr lang="en-GB" sz="2200" dirty="0" smtClean="0"/>
                  <a:t>value.</a:t>
                </a:r>
                <a:endParaRPr lang="en-CA" sz="2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  <a:blipFill rotWithShape="0">
                <a:blip r:embed="rId2"/>
                <a:stretch>
                  <a:fillRect l="-963" t="-972" b="-16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sz="4800" dirty="0" smtClean="0"/>
              <a:t>Simple/multiple linear </a:t>
            </a:r>
            <a:r>
              <a:rPr lang="de-AT" sz="4800" dirty="0" err="1" smtClean="0"/>
              <a:t>regression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pPr marL="0" indent="0">
              <a:buNone/>
            </a:pPr>
            <a:r>
              <a:rPr lang="de-AT" sz="4400" dirty="0" smtClean="0"/>
              <a:t>A </a:t>
            </a:r>
            <a:r>
              <a:rPr lang="de-AT" sz="4400" dirty="0" err="1" smtClean="0"/>
              <a:t>relationship</a:t>
            </a:r>
            <a:r>
              <a:rPr lang="de-AT" sz="4400" dirty="0" smtClean="0"/>
              <a:t> </a:t>
            </a:r>
            <a:r>
              <a:rPr lang="de-AT" sz="4400" dirty="0" err="1" smtClean="0"/>
              <a:t>between</a:t>
            </a:r>
            <a:r>
              <a:rPr lang="de-AT" sz="4400" dirty="0" smtClean="0"/>
              <a:t> variables </a:t>
            </a:r>
            <a:r>
              <a:rPr lang="de-AT" sz="4400" dirty="0" err="1" smtClean="0"/>
              <a:t>involving</a:t>
            </a:r>
            <a:r>
              <a:rPr lang="de-AT" sz="4400" dirty="0" smtClean="0"/>
              <a:t>: </a:t>
            </a:r>
            <a:endParaRPr lang="en-GB" sz="4400" dirty="0" smtClean="0"/>
          </a:p>
          <a:p>
            <a:r>
              <a:rPr lang="en-GB" sz="4400" dirty="0" smtClean="0"/>
              <a:t>A </a:t>
            </a:r>
            <a:r>
              <a:rPr lang="en-GB" sz="4400" i="1" dirty="0" smtClean="0"/>
              <a:t>variable </a:t>
            </a:r>
            <a:r>
              <a:rPr lang="en-GB" sz="4400" i="1" dirty="0"/>
              <a:t>of </a:t>
            </a:r>
            <a:r>
              <a:rPr lang="en-GB" sz="4400" i="1" dirty="0" smtClean="0"/>
              <a:t>interest </a:t>
            </a:r>
            <a:r>
              <a:rPr lang="en-GB" sz="4400" dirty="0"/>
              <a:t>Y</a:t>
            </a:r>
            <a:r>
              <a:rPr lang="en-GB" sz="4400" baseline="-25000" dirty="0"/>
              <a:t>i</a:t>
            </a:r>
            <a:r>
              <a:rPr lang="en-GB" sz="4400" i="1" dirty="0" smtClean="0"/>
              <a:t> (dependent variable,</a:t>
            </a:r>
            <a:r>
              <a:rPr lang="en-GB" sz="4400" dirty="0" smtClean="0"/>
              <a:t> </a:t>
            </a:r>
            <a:r>
              <a:rPr lang="en-GB" sz="4400" i="1" dirty="0"/>
              <a:t>response </a:t>
            </a:r>
            <a:r>
              <a:rPr lang="en-GB" sz="4400" i="1" dirty="0" smtClean="0"/>
              <a:t>variable); </a:t>
            </a:r>
            <a:r>
              <a:rPr lang="en-GB" sz="4400" dirty="0" smtClean="0"/>
              <a:t>hard to measure</a:t>
            </a:r>
          </a:p>
          <a:p>
            <a:r>
              <a:rPr lang="en-GB" sz="4400" dirty="0" smtClean="0"/>
              <a:t>“</a:t>
            </a:r>
            <a:r>
              <a:rPr lang="en-GB" sz="4400" dirty="0"/>
              <a:t>easy to measure” variables (also </a:t>
            </a:r>
            <a:r>
              <a:rPr lang="en-GB" sz="4400" dirty="0" smtClean="0"/>
              <a:t>called </a:t>
            </a:r>
            <a:r>
              <a:rPr lang="en-GB" sz="4400" i="1" dirty="0" smtClean="0"/>
              <a:t>predictor</a:t>
            </a:r>
            <a:r>
              <a:rPr lang="en-GB" sz="4400" dirty="0"/>
              <a:t>, </a:t>
            </a:r>
            <a:r>
              <a:rPr lang="en-GB" sz="4400" i="1" dirty="0"/>
              <a:t>independent</a:t>
            </a:r>
            <a:r>
              <a:rPr lang="en-GB" sz="4400" dirty="0"/>
              <a:t>, or </a:t>
            </a:r>
            <a:r>
              <a:rPr lang="en-GB" sz="4400" i="1" dirty="0" smtClean="0"/>
              <a:t>explanatory variables</a:t>
            </a:r>
            <a:r>
              <a:rPr lang="en-GB" sz="4400" dirty="0"/>
              <a:t>) </a:t>
            </a:r>
            <a:r>
              <a:rPr lang="en-GB" sz="4400" dirty="0" smtClean="0"/>
              <a:t>- related </a:t>
            </a:r>
            <a:r>
              <a:rPr lang="en-GB" sz="4400" dirty="0"/>
              <a:t>to the variable of interest and </a:t>
            </a:r>
            <a:r>
              <a:rPr lang="en-GB" sz="4400" dirty="0" smtClean="0"/>
              <a:t>here </a:t>
            </a:r>
            <a:r>
              <a:rPr lang="en-GB" sz="4400" dirty="0" err="1" smtClean="0"/>
              <a:t>labeled</a:t>
            </a:r>
            <a:r>
              <a:rPr lang="en-GB" sz="4400" dirty="0" smtClean="0"/>
              <a:t> </a:t>
            </a:r>
            <a:r>
              <a:rPr lang="en-GB" sz="4400" i="1" dirty="0"/>
              <a:t>x</a:t>
            </a:r>
            <a:r>
              <a:rPr lang="en-GB" sz="4400" baseline="-25000" dirty="0"/>
              <a:t>i1 </a:t>
            </a:r>
            <a:r>
              <a:rPr lang="en-GB" sz="4400" dirty="0"/>
              <a:t>, </a:t>
            </a:r>
            <a:r>
              <a:rPr lang="en-GB" sz="4400" i="1" dirty="0"/>
              <a:t>x</a:t>
            </a:r>
            <a:r>
              <a:rPr lang="en-GB" sz="4400" baseline="-25000" dirty="0"/>
              <a:t>i2</a:t>
            </a:r>
            <a:r>
              <a:rPr lang="en-GB" sz="4400" dirty="0"/>
              <a:t>,.....</a:t>
            </a:r>
            <a:r>
              <a:rPr lang="en-GB" sz="4400" i="1" dirty="0" err="1"/>
              <a:t>x</a:t>
            </a:r>
            <a:r>
              <a:rPr lang="en-GB" sz="4400" baseline="-25000" dirty="0" err="1"/>
              <a:t>im</a:t>
            </a:r>
            <a:r>
              <a:rPr lang="en-GB" sz="4400" baseline="-25000" dirty="0"/>
              <a:t> </a:t>
            </a:r>
            <a:endParaRPr lang="en-GB" sz="4400" baseline="-25000" dirty="0" smtClean="0"/>
          </a:p>
          <a:p>
            <a:endParaRPr lang="en-GB" sz="4400" dirty="0"/>
          </a:p>
          <a:p>
            <a:r>
              <a:rPr lang="en-GB" sz="4400" dirty="0" smtClean="0"/>
              <a:t>a </a:t>
            </a:r>
            <a:r>
              <a:rPr lang="en-GB" sz="4400" b="1" dirty="0"/>
              <a:t>single error </a:t>
            </a:r>
            <a:r>
              <a:rPr lang="en-GB" sz="4400" b="1" dirty="0" smtClean="0"/>
              <a:t>term</a:t>
            </a:r>
            <a:r>
              <a:rPr lang="en-GB" sz="4400" dirty="0" smtClean="0"/>
              <a:t>; a </a:t>
            </a:r>
            <a:r>
              <a:rPr lang="en-GB" sz="4400" dirty="0"/>
              <a:t>number of </a:t>
            </a:r>
            <a:r>
              <a:rPr lang="en-GB" sz="4400" b="1" dirty="0"/>
              <a:t>assumptions</a:t>
            </a:r>
            <a:r>
              <a:rPr lang="en-GB" sz="4400" dirty="0"/>
              <a:t> about the error term have been </a:t>
            </a:r>
            <a:r>
              <a:rPr lang="en-GB" sz="4400" dirty="0" smtClean="0"/>
              <a:t>met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1556792"/>
            <a:ext cx="4608512" cy="1154545"/>
            <a:chOff x="2483768" y="1437494"/>
            <a:chExt cx="4608512" cy="1154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1484784"/>
              <a:ext cx="4608512" cy="11072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59832" y="1437494"/>
                  <a:ext cx="36004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1437494"/>
                  <a:ext cx="36004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77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1942"/>
          </a:xfrm>
        </p:spPr>
        <p:txBody>
          <a:bodyPr/>
          <a:lstStyle/>
          <a:p>
            <a:r>
              <a:rPr lang="de-AT" dirty="0"/>
              <a:t>Normal linear </a:t>
            </a:r>
            <a:r>
              <a:rPr lang="de-AT" dirty="0" err="1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b="1" dirty="0" err="1" smtClean="0"/>
              <a:t>How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solve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the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equation</a:t>
            </a:r>
            <a:r>
              <a:rPr lang="de-AT" sz="2400" b="1" dirty="0" smtClean="0"/>
              <a:t>?</a:t>
            </a:r>
          </a:p>
          <a:p>
            <a:r>
              <a:rPr lang="en-GB" sz="2400" b="1" dirty="0" smtClean="0"/>
              <a:t>Ordinary </a:t>
            </a:r>
            <a:r>
              <a:rPr lang="en-GB" sz="2400" b="1" dirty="0"/>
              <a:t>Least </a:t>
            </a:r>
            <a:r>
              <a:rPr lang="en-GB" sz="2400" b="1" dirty="0" smtClean="0"/>
              <a:t>Squares, OLS </a:t>
            </a:r>
            <a:r>
              <a:rPr lang="en-GB" sz="2400" dirty="0" smtClean="0"/>
              <a:t>(linear least squares)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a </a:t>
            </a:r>
            <a:r>
              <a:rPr lang="en-GB" sz="2400" dirty="0"/>
              <a:t>method for estimating the unknown parameters in a linear regression </a:t>
            </a:r>
            <a:r>
              <a:rPr lang="en-GB" sz="2400" dirty="0" smtClean="0"/>
              <a:t>model</a:t>
            </a:r>
          </a:p>
          <a:p>
            <a:r>
              <a:rPr lang="en-GB" sz="2400" dirty="0" smtClean="0"/>
              <a:t>OLS </a:t>
            </a:r>
            <a:r>
              <a:rPr lang="en-GB" sz="2400" dirty="0"/>
              <a:t>chooses the parameters of a linear function of a set of explanatory variables by minimizing the </a:t>
            </a:r>
            <a:r>
              <a:rPr lang="en-GB" sz="2400" b="1" dirty="0"/>
              <a:t>sum of the squares </a:t>
            </a:r>
            <a:r>
              <a:rPr lang="en-GB" sz="2400" dirty="0" smtClean="0"/>
              <a:t>of the residuals</a:t>
            </a:r>
          </a:p>
          <a:p>
            <a:endParaRPr lang="en-GB" sz="2400" dirty="0" smtClean="0"/>
          </a:p>
          <a:p>
            <a:r>
              <a:rPr lang="en-GB" sz="2400" dirty="0" smtClean="0"/>
              <a:t>Linear model does not imply a straight line! </a:t>
            </a:r>
            <a:br>
              <a:rPr lang="en-GB" sz="2400" dirty="0" smtClean="0"/>
            </a:br>
            <a:r>
              <a:rPr lang="en-GB" sz="2400" dirty="0" smtClean="0"/>
              <a:t>E.g. a quadratic equation produces a curved line but the relationship between response and explanatory variables is still linear.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95" y="715676"/>
            <a:ext cx="2163805" cy="13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Model </a:t>
            </a:r>
            <a:r>
              <a:rPr lang="de-AT" dirty="0" err="1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/>
              <a:t>Other </a:t>
            </a:r>
            <a:r>
              <a:rPr lang="de-AT" sz="2400" dirty="0" err="1" smtClean="0"/>
              <a:t>key</a:t>
            </a:r>
            <a:r>
              <a:rPr lang="de-AT" sz="2400" dirty="0" smtClean="0"/>
              <a:t> </a:t>
            </a:r>
            <a:r>
              <a:rPr lang="de-AT" sz="2400" dirty="0" err="1" smtClean="0"/>
              <a:t>words</a:t>
            </a:r>
            <a:r>
              <a:rPr lang="de-AT" sz="2400" dirty="0" smtClean="0"/>
              <a:t>: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, residual </a:t>
            </a:r>
            <a:r>
              <a:rPr lang="de-AT" sz="2400" dirty="0" err="1" smtClean="0"/>
              <a:t>analysis</a:t>
            </a:r>
            <a:r>
              <a:rPr lang="de-AT" sz="2400" dirty="0" smtClean="0"/>
              <a:t>, </a:t>
            </a:r>
            <a:r>
              <a:rPr lang="de-AT" sz="2400" dirty="0" err="1" smtClean="0"/>
              <a:t>diagnostics</a:t>
            </a:r>
            <a:endParaRPr lang="de-AT" sz="2400" dirty="0" smtClean="0"/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Before</a:t>
            </a:r>
            <a:r>
              <a:rPr lang="de-AT" sz="2400" dirty="0" smtClean="0"/>
              <a:t> </a:t>
            </a:r>
            <a:r>
              <a:rPr lang="de-AT" sz="2400" dirty="0" err="1" smtClean="0"/>
              <a:t>you</a:t>
            </a:r>
            <a:r>
              <a:rPr lang="de-AT" sz="2400" dirty="0" smtClean="0"/>
              <a:t> </a:t>
            </a:r>
            <a:r>
              <a:rPr lang="de-AT" sz="2400" dirty="0" err="1" smtClean="0"/>
              <a:t>trust</a:t>
            </a:r>
            <a:r>
              <a:rPr lang="de-AT" sz="2400" dirty="0" smtClean="0"/>
              <a:t> </a:t>
            </a:r>
            <a:r>
              <a:rPr lang="de-AT" sz="2400" dirty="0" err="1" smtClean="0"/>
              <a:t>your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 smtClean="0"/>
              <a:t>, </a:t>
            </a:r>
            <a:r>
              <a:rPr lang="de-AT" sz="2400" dirty="0" err="1" smtClean="0"/>
              <a:t>you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examine</a:t>
            </a:r>
            <a:r>
              <a:rPr lang="de-AT" sz="2400" dirty="0" smtClean="0"/>
              <a:t> </a:t>
            </a:r>
            <a:r>
              <a:rPr lang="de-AT" sz="2400" dirty="0" err="1" smtClean="0"/>
              <a:t>whether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 on </a:t>
            </a:r>
            <a:r>
              <a:rPr lang="de-AT" sz="2400" dirty="0" err="1" smtClean="0"/>
              <a:t>which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based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valid!</a:t>
            </a:r>
          </a:p>
          <a:p>
            <a:pPr marL="0" indent="0">
              <a:buNone/>
            </a:pP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err="1" smtClean="0"/>
              <a:t>If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not </a:t>
            </a:r>
            <a:r>
              <a:rPr lang="de-AT" sz="2400" dirty="0" err="1" smtClean="0"/>
              <a:t>satisfied</a:t>
            </a:r>
            <a:r>
              <a:rPr lang="de-AT" sz="2400" dirty="0" smtClean="0"/>
              <a:t>, </a:t>
            </a:r>
            <a:r>
              <a:rPr lang="de-AT" sz="2400" dirty="0" err="1" smtClean="0"/>
              <a:t>then</a:t>
            </a:r>
            <a:r>
              <a:rPr lang="de-AT" sz="2400" dirty="0" smtClean="0"/>
              <a:t> </a:t>
            </a:r>
            <a:r>
              <a:rPr lang="de-AT" sz="2400" dirty="0" err="1" smtClean="0"/>
              <a:t>your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/>
              <a:t> </a:t>
            </a:r>
            <a:r>
              <a:rPr lang="de-AT" sz="2400" dirty="0" smtClean="0"/>
              <a:t>will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unreliable</a:t>
            </a:r>
            <a:r>
              <a:rPr lang="de-AT" sz="2400" dirty="0" smtClean="0"/>
              <a:t>! (at least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some</a:t>
            </a:r>
            <a:r>
              <a:rPr lang="de-AT" sz="2400" dirty="0" smtClean="0"/>
              <a:t> </a:t>
            </a:r>
            <a:r>
              <a:rPr lang="de-AT" sz="2400" dirty="0" err="1" smtClean="0"/>
              <a:t>extent</a:t>
            </a:r>
            <a:r>
              <a:rPr lang="de-AT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7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Key </a:t>
            </a:r>
            <a:r>
              <a:rPr lang="de-AT" dirty="0" err="1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90" y="1700808"/>
            <a:ext cx="8293473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/>
              <a:t>Assumptions</a:t>
            </a:r>
            <a:r>
              <a:rPr lang="en-GB" sz="2200" dirty="0"/>
              <a:t> are about the error term -&gt; </a:t>
            </a:r>
            <a:r>
              <a:rPr lang="de-AT" sz="2200" dirty="0"/>
              <a:t>Residual </a:t>
            </a:r>
            <a:r>
              <a:rPr lang="de-AT" sz="2200" dirty="0" err="1" smtClean="0"/>
              <a:t>analysis</a:t>
            </a:r>
            <a:endParaRPr lang="de-AT" sz="2200" dirty="0" smtClean="0"/>
          </a:p>
          <a:p>
            <a:pPr marL="0" indent="0">
              <a:buNone/>
            </a:pPr>
            <a:r>
              <a:rPr lang="de-AT" sz="2200" b="1" dirty="0" err="1" smtClean="0"/>
              <a:t>Residuals</a:t>
            </a:r>
            <a:r>
              <a:rPr lang="de-AT" sz="2200" b="1" dirty="0" smtClean="0"/>
              <a:t> </a:t>
            </a:r>
            <a:r>
              <a:rPr lang="de-AT" sz="2200" b="1" dirty="0" err="1"/>
              <a:t>are</a:t>
            </a:r>
            <a:r>
              <a:rPr lang="de-AT" sz="2200" b="1" dirty="0"/>
              <a:t> </a:t>
            </a:r>
            <a:r>
              <a:rPr lang="de-AT" sz="2200" b="1" dirty="0" err="1"/>
              <a:t>independently</a:t>
            </a:r>
            <a:r>
              <a:rPr lang="de-AT" sz="2200" b="1" dirty="0"/>
              <a:t>, </a:t>
            </a:r>
            <a:r>
              <a:rPr lang="de-AT" sz="2200" b="1" dirty="0" err="1"/>
              <a:t>identically</a:t>
            </a:r>
            <a:r>
              <a:rPr lang="de-AT" sz="2200" b="1" dirty="0"/>
              <a:t> </a:t>
            </a:r>
            <a:r>
              <a:rPr lang="de-AT" sz="2200" b="1" dirty="0" err="1" smtClean="0"/>
              <a:t>distributed</a:t>
            </a:r>
            <a:r>
              <a:rPr lang="de-AT" sz="2200" b="1" dirty="0"/>
              <a:t> 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iid</a:t>
            </a:r>
            <a:r>
              <a:rPr lang="de-AT" sz="2200" b="1" dirty="0" smtClean="0"/>
              <a:t>)</a:t>
            </a:r>
            <a:endParaRPr lang="de-AT" sz="2200" b="1" dirty="0"/>
          </a:p>
          <a:p>
            <a:pPr marL="0" indent="0">
              <a:buNone/>
            </a:pPr>
            <a:r>
              <a:rPr lang="de-AT" sz="2200" dirty="0" smtClean="0"/>
              <a:t>1</a:t>
            </a:r>
            <a:r>
              <a:rPr lang="de-AT" sz="2200" dirty="0"/>
              <a:t>. The </a:t>
            </a:r>
            <a:r>
              <a:rPr lang="de-AT" sz="2200" dirty="0" err="1"/>
              <a:t>mean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(</a:t>
            </a:r>
            <a:r>
              <a:rPr lang="de-AT" sz="2200" dirty="0" err="1"/>
              <a:t>close</a:t>
            </a:r>
            <a:r>
              <a:rPr lang="de-AT" sz="2200" dirty="0"/>
              <a:t> </a:t>
            </a:r>
            <a:r>
              <a:rPr lang="de-AT" sz="2200" dirty="0" err="1"/>
              <a:t>to</a:t>
            </a:r>
            <a:r>
              <a:rPr lang="de-AT" sz="2200" dirty="0"/>
              <a:t>) </a:t>
            </a:r>
            <a:r>
              <a:rPr lang="de-AT" sz="2200" dirty="0" err="1"/>
              <a:t>zero</a:t>
            </a:r>
            <a:r>
              <a:rPr lang="de-AT" sz="2200" dirty="0"/>
              <a:t> </a:t>
            </a:r>
            <a:r>
              <a:rPr lang="de-AT" sz="2200" dirty="0" err="1"/>
              <a:t>along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regression</a:t>
            </a:r>
            <a:r>
              <a:rPr lang="de-AT" sz="2200" dirty="0"/>
              <a:t> </a:t>
            </a:r>
            <a:r>
              <a:rPr lang="de-AT" sz="2200" dirty="0" err="1"/>
              <a:t>line</a:t>
            </a:r>
            <a:r>
              <a:rPr lang="de-AT" sz="2200" dirty="0"/>
              <a:t>, i.e. </a:t>
            </a:r>
            <a:r>
              <a:rPr lang="de-AT" sz="2200" dirty="0" err="1"/>
              <a:t>there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a linear </a:t>
            </a:r>
            <a:r>
              <a:rPr lang="de-AT" sz="2200" dirty="0" err="1"/>
              <a:t>relationship</a:t>
            </a:r>
            <a:r>
              <a:rPr lang="de-AT" sz="2200" dirty="0"/>
              <a:t> </a:t>
            </a:r>
            <a:r>
              <a:rPr lang="de-AT" sz="2200" dirty="0" err="1"/>
              <a:t>between</a:t>
            </a:r>
            <a:r>
              <a:rPr lang="de-AT" sz="2200" dirty="0"/>
              <a:t> </a:t>
            </a:r>
            <a:r>
              <a:rPr lang="de-AT" sz="2200" dirty="0" err="1"/>
              <a:t>dependent</a:t>
            </a:r>
            <a:r>
              <a:rPr lang="de-AT" sz="2200" dirty="0"/>
              <a:t> </a:t>
            </a:r>
            <a:r>
              <a:rPr lang="de-AT" sz="2200" dirty="0" err="1"/>
              <a:t>and</a:t>
            </a:r>
            <a:r>
              <a:rPr lang="de-AT" sz="2200" dirty="0"/>
              <a:t> </a:t>
            </a:r>
            <a:r>
              <a:rPr lang="de-AT" sz="2200" dirty="0" err="1"/>
              <a:t>independent</a:t>
            </a:r>
            <a:r>
              <a:rPr lang="de-AT" sz="2200" dirty="0"/>
              <a:t> variable</a:t>
            </a:r>
          </a:p>
          <a:p>
            <a:pPr marL="0" indent="0">
              <a:buNone/>
            </a:pPr>
            <a:r>
              <a:rPr lang="de-AT" sz="2200" dirty="0"/>
              <a:t>2. The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/>
              <a:t>normally</a:t>
            </a:r>
            <a:r>
              <a:rPr lang="de-AT" sz="2200" dirty="0"/>
              <a:t> </a:t>
            </a:r>
            <a:r>
              <a:rPr lang="de-AT" sz="2200" dirty="0" err="1"/>
              <a:t>distributed</a:t>
            </a:r>
            <a:endParaRPr lang="de-AT" sz="2200" dirty="0"/>
          </a:p>
          <a:p>
            <a:pPr marL="0" indent="0">
              <a:buNone/>
            </a:pPr>
            <a:r>
              <a:rPr lang="de-AT" sz="2200" dirty="0"/>
              <a:t>3. The </a:t>
            </a:r>
            <a:r>
              <a:rPr lang="de-AT" sz="2200" dirty="0" err="1"/>
              <a:t>variances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 smtClean="0"/>
              <a:t>homogenous</a:t>
            </a:r>
            <a:r>
              <a:rPr lang="de-AT" sz="2200" dirty="0"/>
              <a:t> </a:t>
            </a:r>
            <a:r>
              <a:rPr lang="de-AT" sz="2200" dirty="0" smtClean="0"/>
              <a:t>(</a:t>
            </a:r>
            <a:r>
              <a:rPr lang="de-AT" sz="2200" dirty="0" err="1" smtClean="0"/>
              <a:t>homoscedasticity</a:t>
            </a:r>
            <a:r>
              <a:rPr lang="de-AT" sz="2200" dirty="0"/>
              <a:t>)</a:t>
            </a:r>
          </a:p>
          <a:p>
            <a:pPr marL="0" indent="0">
              <a:buNone/>
            </a:pPr>
            <a:r>
              <a:rPr lang="de-AT" sz="2200" dirty="0"/>
              <a:t>4. The </a:t>
            </a:r>
            <a:r>
              <a:rPr lang="de-AT" sz="2200" dirty="0" err="1"/>
              <a:t>model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not </a:t>
            </a:r>
            <a:r>
              <a:rPr lang="de-AT" sz="2200" dirty="0" err="1"/>
              <a:t>biased</a:t>
            </a:r>
            <a:r>
              <a:rPr lang="de-AT" sz="2200" dirty="0"/>
              <a:t> </a:t>
            </a:r>
            <a:r>
              <a:rPr lang="de-AT" sz="2200" dirty="0" err="1"/>
              <a:t>by</a:t>
            </a:r>
            <a:r>
              <a:rPr lang="de-AT" sz="2200" dirty="0"/>
              <a:t> </a:t>
            </a:r>
            <a:r>
              <a:rPr lang="de-AT" sz="2200" dirty="0" err="1"/>
              <a:t>unduly</a:t>
            </a:r>
            <a:r>
              <a:rPr lang="de-AT" sz="2200" dirty="0"/>
              <a:t> </a:t>
            </a:r>
            <a:r>
              <a:rPr lang="de-AT" sz="2200" dirty="0" err="1"/>
              <a:t>influencial</a:t>
            </a:r>
            <a:r>
              <a:rPr lang="de-AT" sz="2200" dirty="0"/>
              <a:t> </a:t>
            </a:r>
            <a:r>
              <a:rPr lang="de-AT" sz="2200" dirty="0" err="1"/>
              <a:t>observations</a:t>
            </a:r>
            <a:endParaRPr lang="de-AT" sz="2200" dirty="0"/>
          </a:p>
          <a:p>
            <a:pPr marL="0" indent="0">
              <a:buNone/>
            </a:pPr>
            <a:r>
              <a:rPr lang="de-AT" sz="2200" dirty="0"/>
              <a:t>5. The </a:t>
            </a:r>
            <a:r>
              <a:rPr lang="de-AT" sz="2200" dirty="0" err="1"/>
              <a:t>independent</a:t>
            </a:r>
            <a:r>
              <a:rPr lang="de-AT" sz="2200" dirty="0"/>
              <a:t> variables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/>
              <a:t>independent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each</a:t>
            </a:r>
            <a:r>
              <a:rPr lang="de-AT" sz="2200" dirty="0"/>
              <a:t> </a:t>
            </a:r>
            <a:r>
              <a:rPr lang="de-AT" sz="2200" dirty="0" err="1"/>
              <a:t>other</a:t>
            </a:r>
            <a:r>
              <a:rPr lang="de-AT" sz="2200" dirty="0"/>
              <a:t> (</a:t>
            </a:r>
            <a:r>
              <a:rPr lang="de-AT" sz="2200" dirty="0" err="1"/>
              <a:t>no</a:t>
            </a:r>
            <a:r>
              <a:rPr lang="de-AT" sz="2200" dirty="0"/>
              <a:t> </a:t>
            </a:r>
            <a:r>
              <a:rPr lang="de-AT" sz="2200" dirty="0" err="1"/>
              <a:t>collinearity</a:t>
            </a:r>
            <a:r>
              <a:rPr lang="de-AT" sz="2200" dirty="0"/>
              <a:t>)</a:t>
            </a:r>
          </a:p>
          <a:p>
            <a:pPr marL="0" indent="0">
              <a:buNone/>
            </a:pPr>
            <a:r>
              <a:rPr lang="de-AT" sz="2200" dirty="0"/>
              <a:t>6. The </a:t>
            </a:r>
            <a:r>
              <a:rPr lang="de-AT" sz="2200" dirty="0" err="1"/>
              <a:t>dataset</a:t>
            </a:r>
            <a:r>
              <a:rPr lang="de-AT" sz="2200" dirty="0"/>
              <a:t> </a:t>
            </a:r>
            <a:r>
              <a:rPr lang="de-AT" sz="2200" dirty="0" err="1"/>
              <a:t>does</a:t>
            </a:r>
            <a:r>
              <a:rPr lang="de-AT" sz="2200" dirty="0"/>
              <a:t> not </a:t>
            </a:r>
            <a:r>
              <a:rPr lang="de-AT" sz="2200" dirty="0" err="1"/>
              <a:t>contain</a:t>
            </a:r>
            <a:r>
              <a:rPr lang="de-AT" sz="2200" dirty="0"/>
              <a:t> </a:t>
            </a:r>
            <a:r>
              <a:rPr lang="de-AT" sz="2200" dirty="0" err="1"/>
              <a:t>serial</a:t>
            </a:r>
            <a:r>
              <a:rPr lang="de-AT" sz="2200" dirty="0"/>
              <a:t> </a:t>
            </a:r>
            <a:r>
              <a:rPr lang="de-AT" sz="2200" dirty="0" smtClean="0"/>
              <a:t>auto-</a:t>
            </a:r>
            <a:r>
              <a:rPr lang="de-AT" sz="2200" dirty="0" err="1" smtClean="0"/>
              <a:t>correlation</a:t>
            </a: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0118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 smtClean="0"/>
              <a:t>Residual </a:t>
            </a:r>
            <a:r>
              <a:rPr lang="de-AT" sz="4000" dirty="0" err="1" smtClean="0"/>
              <a:t>analysis</a:t>
            </a:r>
            <a:r>
              <a:rPr lang="de-AT" sz="4000" dirty="0" smtClean="0"/>
              <a:t> </a:t>
            </a:r>
            <a:r>
              <a:rPr lang="de-AT" sz="4000" dirty="0" err="1" smtClean="0"/>
              <a:t>with</a:t>
            </a:r>
            <a:r>
              <a:rPr lang="de-AT" sz="4000" dirty="0"/>
              <a:t> </a:t>
            </a:r>
            <a:r>
              <a:rPr lang="de-AT" sz="4000" dirty="0" err="1" smtClean="0"/>
              <a:t>diagnostic</a:t>
            </a:r>
            <a:r>
              <a:rPr lang="de-AT" sz="4000" dirty="0" smtClean="0"/>
              <a:t> </a:t>
            </a:r>
            <a:r>
              <a:rPr lang="de-AT" sz="4000" dirty="0" err="1" smtClean="0"/>
              <a:t>plots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551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smtClean="0"/>
              <a:t>R </a:t>
            </a:r>
            <a:r>
              <a:rPr lang="de-AT" sz="2400" dirty="0" err="1" smtClean="0"/>
              <a:t>function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lm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glm</a:t>
            </a:r>
            <a:r>
              <a:rPr lang="de-AT" sz="2400" dirty="0" smtClean="0"/>
              <a:t> </a:t>
            </a:r>
            <a:r>
              <a:rPr lang="de-AT" sz="2400" dirty="0" err="1" smtClean="0"/>
              <a:t>object</a:t>
            </a:r>
            <a:r>
              <a:rPr lang="de-AT" sz="2400" dirty="0" smtClean="0"/>
              <a:t>:  </a:t>
            </a:r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model</a:t>
            </a:r>
            <a:r>
              <a:rPr lang="de-AT" sz="2400" dirty="0" smtClean="0"/>
              <a:t>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688632" cy="44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1. </a:t>
            </a:r>
            <a:r>
              <a:rPr lang="de-AT" dirty="0" err="1" smtClean="0"/>
              <a:t>Residuals</a:t>
            </a:r>
            <a:r>
              <a:rPr lang="de-AT" dirty="0" smtClean="0"/>
              <a:t> versus </a:t>
            </a:r>
            <a:r>
              <a:rPr lang="de-AT" dirty="0" err="1" smtClean="0"/>
              <a:t>fitted</a:t>
            </a:r>
            <a:r>
              <a:rPr lang="de-AT" dirty="0" smtClean="0"/>
              <a:t> </a:t>
            </a:r>
            <a:r>
              <a:rPr lang="de-AT" dirty="0" err="1" smtClean="0"/>
              <a:t>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want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see</a:t>
            </a:r>
            <a:r>
              <a:rPr lang="de-AT" sz="2400" dirty="0" smtClean="0"/>
              <a:t>…</a:t>
            </a:r>
          </a:p>
          <a:p>
            <a:r>
              <a:rPr lang="de-AT" sz="2200" dirty="0" err="1" smtClean="0"/>
              <a:t>no</a:t>
            </a:r>
            <a:r>
              <a:rPr lang="de-AT" sz="2200" dirty="0" smtClean="0"/>
              <a:t> </a:t>
            </a:r>
            <a:r>
              <a:rPr lang="de-AT" sz="2200" dirty="0" err="1" smtClean="0"/>
              <a:t>pattern</a:t>
            </a:r>
            <a:r>
              <a:rPr lang="de-AT" sz="2200" dirty="0" smtClean="0"/>
              <a:t>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red</a:t>
            </a:r>
            <a:r>
              <a:rPr lang="de-AT" sz="2200" dirty="0" smtClean="0"/>
              <a:t> </a:t>
            </a:r>
            <a:r>
              <a:rPr lang="de-AT" sz="2200" dirty="0" err="1" smtClean="0"/>
              <a:t>line</a:t>
            </a:r>
            <a:r>
              <a:rPr lang="de-AT" sz="2200" dirty="0" smtClean="0"/>
              <a:t> </a:t>
            </a:r>
            <a:r>
              <a:rPr lang="de-AT" sz="2200" dirty="0" err="1" smtClean="0"/>
              <a:t>is</a:t>
            </a:r>
            <a:r>
              <a:rPr lang="de-AT" sz="2200" dirty="0" smtClean="0"/>
              <a:t> </a:t>
            </a:r>
            <a:r>
              <a:rPr lang="de-AT" sz="2200" dirty="0" err="1" smtClean="0"/>
              <a:t>around</a:t>
            </a:r>
            <a:r>
              <a:rPr lang="de-AT" sz="2200" dirty="0" smtClean="0"/>
              <a:t> </a:t>
            </a:r>
            <a:r>
              <a:rPr lang="de-AT" sz="2200" dirty="0" err="1" smtClean="0"/>
              <a:t>zero</a:t>
            </a:r>
            <a:r>
              <a:rPr lang="de-AT" sz="2200" dirty="0"/>
              <a:t> </a:t>
            </a:r>
            <a:r>
              <a:rPr lang="de-AT" sz="2200" dirty="0" smtClean="0"/>
              <a:t>(Patterns </a:t>
            </a:r>
            <a:r>
              <a:rPr lang="de-AT" sz="2200" dirty="0" err="1" smtClean="0"/>
              <a:t>indicate</a:t>
            </a:r>
            <a:r>
              <a:rPr lang="de-AT" sz="2200" dirty="0" smtClean="0"/>
              <a:t> non-linear </a:t>
            </a:r>
            <a:r>
              <a:rPr lang="de-AT" sz="2200" dirty="0" err="1" smtClean="0"/>
              <a:t>relationship</a:t>
            </a:r>
            <a:r>
              <a:rPr lang="de-AT" sz="2200" dirty="0" smtClean="0"/>
              <a:t>)</a:t>
            </a:r>
          </a:p>
          <a:p>
            <a:r>
              <a:rPr lang="en-GB" sz="2200" dirty="0" smtClean="0"/>
              <a:t>equally </a:t>
            </a:r>
            <a:r>
              <a:rPr lang="en-GB" sz="2200" dirty="0" err="1" smtClean="0"/>
              <a:t>spreaded</a:t>
            </a:r>
            <a:r>
              <a:rPr lang="en-GB" sz="2200" dirty="0" smtClean="0"/>
              <a:t> </a:t>
            </a:r>
            <a:r>
              <a:rPr lang="en-GB" sz="2200" dirty="0"/>
              <a:t>residuals around a horizontal line without distinct </a:t>
            </a:r>
            <a:r>
              <a:rPr lang="en-GB" sz="2200" dirty="0" smtClean="0"/>
              <a:t>patterns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358512" y="33883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33883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65626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33712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4282</TotalTime>
  <Words>929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Constantia</vt:lpstr>
      <vt:lpstr>Wingdings 2</vt:lpstr>
      <vt:lpstr>bestes_blau</vt:lpstr>
      <vt:lpstr>Topic 4:  Normal Linear Regression</vt:lpstr>
      <vt:lpstr>Recap: t-Test</vt:lpstr>
      <vt:lpstr>Recap: (simple) normal linear regression</vt:lpstr>
      <vt:lpstr>Simple/multiple linear regression</vt:lpstr>
      <vt:lpstr>Normal linear regression</vt:lpstr>
      <vt:lpstr>Model validation</vt:lpstr>
      <vt:lpstr>Key Assumptions</vt:lpstr>
      <vt:lpstr>Residual analysis with diagnostic plots</vt:lpstr>
      <vt:lpstr>1. Residuals versus fitted values</vt:lpstr>
      <vt:lpstr>2. Normal Q-Q plot</vt:lpstr>
      <vt:lpstr>3. Scale-Location plot</vt:lpstr>
      <vt:lpstr>4. Residuals versus Leverage</vt:lpstr>
      <vt:lpstr>5. Check for Collinearity</vt:lpstr>
      <vt:lpstr>6. Autocorrelation</vt:lpstr>
      <vt:lpstr>Interpreting model coefficients </vt:lpstr>
      <vt:lpstr>Interpreting model coefficients</vt:lpstr>
      <vt:lpstr>Interpreting model coefficients </vt:lpstr>
      <vt:lpstr>Interpreting model coefficients </vt:lpstr>
      <vt:lpstr>Interpreting model coefficients </vt:lpstr>
      <vt:lpstr>Interpreting model coefficients </vt:lpstr>
      <vt:lpstr>Interpreting model coefficients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462</cp:revision>
  <dcterms:created xsi:type="dcterms:W3CDTF">2013-02-19T15:39:25Z</dcterms:created>
  <dcterms:modified xsi:type="dcterms:W3CDTF">2018-02-22T18:26:45Z</dcterms:modified>
</cp:coreProperties>
</file>