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857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717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651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992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34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66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925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5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443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27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312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6" y="5359402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82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5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49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1800"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955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368152"/>
          </a:xfrm>
        </p:spPr>
        <p:txBody>
          <a:bodyPr>
            <a:noAutofit/>
          </a:bodyPr>
          <a:lstStyle/>
          <a:p>
            <a:pPr algn="l"/>
            <a:r>
              <a:rPr lang="en-US" sz="4400" dirty="0"/>
              <a:t>Topic </a:t>
            </a:r>
            <a:r>
              <a:rPr lang="en-US" sz="4400" dirty="0" smtClean="0"/>
              <a:t>10: </a:t>
            </a:r>
            <a:r>
              <a:rPr lang="en-US" sz="4400" dirty="0">
                <a:effectLst/>
              </a:rPr>
              <a:t>Generalized linear mixed effects models</a:t>
            </a:r>
            <a:endParaRPr lang="en-GB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636912"/>
            <a:ext cx="2344368" cy="35283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3BBE34-596A-4812-AA2D-95C8598A6CA3}"/>
              </a:ext>
            </a:extLst>
          </p:cNvPr>
          <p:cNvSpPr txBox="1"/>
          <p:nvPr/>
        </p:nvSpPr>
        <p:spPr>
          <a:xfrm>
            <a:off x="7013982" y="6272644"/>
            <a:ext cx="116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Chapter 9</a:t>
            </a:r>
          </a:p>
        </p:txBody>
      </p:sp>
    </p:spTree>
    <p:extLst>
      <p:ext uri="{BB962C8B-B14F-4D97-AF65-F5344CB8AC3E}">
        <p14:creationId xmlns:p14="http://schemas.microsoft.com/office/powerpoint/2010/main" val="25373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58" y="2492896"/>
            <a:ext cx="8670484" cy="202382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724128" y="3933056"/>
            <a:ext cx="360040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DDE273D-90E2-47F3-8613-1F70BBDC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79934"/>
          </a:xfrm>
        </p:spPr>
        <p:txBody>
          <a:bodyPr>
            <a:noAutofit/>
          </a:bodyPr>
          <a:lstStyle/>
          <a:p>
            <a:r>
              <a:rPr lang="de-AT" sz="4000" dirty="0"/>
              <a:t>„The </a:t>
            </a:r>
            <a:r>
              <a:rPr lang="de-AT" sz="4000" dirty="0" err="1"/>
              <a:t>core</a:t>
            </a:r>
            <a:r>
              <a:rPr lang="de-AT" sz="4000" dirty="0"/>
              <a:t> </a:t>
            </a:r>
            <a:r>
              <a:rPr lang="de-AT" sz="4000" dirty="0" err="1"/>
              <a:t>of</a:t>
            </a:r>
            <a:r>
              <a:rPr lang="de-AT" sz="4000" dirty="0"/>
              <a:t> modern </a:t>
            </a:r>
            <a:r>
              <a:rPr lang="de-AT" sz="4000" dirty="0" err="1"/>
              <a:t>applied</a:t>
            </a:r>
            <a:r>
              <a:rPr lang="de-AT" sz="4000" dirty="0"/>
              <a:t> </a:t>
            </a:r>
            <a:r>
              <a:rPr lang="de-AT" sz="4000" dirty="0" err="1"/>
              <a:t>statistics</a:t>
            </a:r>
            <a:r>
              <a:rPr lang="de-AT" sz="4000" dirty="0"/>
              <a:t>“</a:t>
            </a:r>
            <a:endParaRPr lang="en-CA" sz="4000" dirty="0"/>
          </a:p>
        </p:txBody>
      </p:sp>
      <p:sp>
        <p:nvSpPr>
          <p:cNvPr id="5" name="Right Arrow 4"/>
          <p:cNvSpPr/>
          <p:nvPr/>
        </p:nvSpPr>
        <p:spPr>
          <a:xfrm rot="5400000">
            <a:off x="7200292" y="3645024"/>
            <a:ext cx="252028" cy="2520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20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563910"/>
          </a:xfrm>
        </p:spPr>
        <p:txBody>
          <a:bodyPr/>
          <a:lstStyle/>
          <a:p>
            <a:r>
              <a:rPr lang="de-AT" dirty="0" smtClean="0"/>
              <a:t>GLMM in 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2200" dirty="0" smtClean="0"/>
              <a:t>lme4::</a:t>
            </a:r>
            <a:r>
              <a:rPr lang="de-AT" sz="2200" dirty="0" err="1" smtClean="0"/>
              <a:t>glmer</a:t>
            </a:r>
            <a:r>
              <a:rPr lang="de-AT" sz="2200" dirty="0" smtClean="0"/>
              <a:t>()</a:t>
            </a:r>
          </a:p>
          <a:p>
            <a:pPr marL="0" indent="0">
              <a:buNone/>
            </a:pPr>
            <a:r>
              <a:rPr lang="de-AT" sz="2200" dirty="0" smtClean="0"/>
              <a:t>Other </a:t>
            </a:r>
            <a:r>
              <a:rPr lang="de-AT" sz="2200" dirty="0" err="1" smtClean="0"/>
              <a:t>packages</a:t>
            </a:r>
            <a:r>
              <a:rPr lang="de-AT" sz="2200" dirty="0" smtClean="0"/>
              <a:t> </a:t>
            </a:r>
          </a:p>
          <a:p>
            <a:pPr marL="0" indent="0">
              <a:buNone/>
            </a:pPr>
            <a:r>
              <a:rPr lang="de-AT" sz="2200" dirty="0" err="1" smtClean="0"/>
              <a:t>glmmADMB</a:t>
            </a:r>
            <a:r>
              <a:rPr lang="de-AT" sz="2200" dirty="0" smtClean="0"/>
              <a:t>: </a:t>
            </a:r>
            <a:r>
              <a:rPr lang="de-AT" sz="2200" dirty="0" err="1" smtClean="0"/>
              <a:t>more</a:t>
            </a:r>
            <a:r>
              <a:rPr lang="de-AT" sz="2200" dirty="0" smtClean="0"/>
              <a:t> flexible but also </a:t>
            </a:r>
            <a:r>
              <a:rPr lang="de-AT" sz="2200" dirty="0" err="1" smtClean="0"/>
              <a:t>more</a:t>
            </a:r>
            <a:r>
              <a:rPr lang="de-AT" sz="2200" dirty="0" smtClean="0"/>
              <a:t> </a:t>
            </a:r>
            <a:r>
              <a:rPr lang="de-AT" sz="2200" dirty="0" err="1" smtClean="0"/>
              <a:t>complex</a:t>
            </a:r>
            <a:r>
              <a:rPr lang="de-AT" sz="2200" dirty="0" smtClean="0"/>
              <a:t> </a:t>
            </a:r>
            <a:r>
              <a:rPr lang="de-AT" sz="2200" dirty="0" err="1" smtClean="0"/>
              <a:t>and</a:t>
            </a:r>
            <a:r>
              <a:rPr lang="de-AT" sz="2200" dirty="0" smtClean="0"/>
              <a:t> </a:t>
            </a:r>
            <a:r>
              <a:rPr lang="de-AT" sz="2200" dirty="0" err="1" smtClean="0"/>
              <a:t>therefore</a:t>
            </a:r>
            <a:r>
              <a:rPr lang="de-AT" sz="2200" dirty="0" smtClean="0"/>
              <a:t> </a:t>
            </a:r>
            <a:r>
              <a:rPr lang="de-AT" sz="2200" dirty="0" err="1" smtClean="0"/>
              <a:t>slower</a:t>
            </a:r>
            <a:endParaRPr lang="de-AT" sz="2200" dirty="0"/>
          </a:p>
          <a:p>
            <a:r>
              <a:rPr lang="de-AT" sz="2200" dirty="0" err="1" smtClean="0"/>
              <a:t>offers</a:t>
            </a:r>
            <a:r>
              <a:rPr lang="de-AT" sz="2200" dirty="0" smtClean="0"/>
              <a:t> </a:t>
            </a:r>
            <a:r>
              <a:rPr lang="de-AT" sz="2200" dirty="0" err="1" smtClean="0"/>
              <a:t>more</a:t>
            </a:r>
            <a:r>
              <a:rPr lang="de-AT" sz="2200" dirty="0" smtClean="0"/>
              <a:t> link </a:t>
            </a:r>
            <a:r>
              <a:rPr lang="de-AT" sz="2200" dirty="0" err="1" smtClean="0"/>
              <a:t>functions</a:t>
            </a:r>
            <a:r>
              <a:rPr lang="de-AT" sz="2200" dirty="0" smtClean="0"/>
              <a:t> </a:t>
            </a:r>
            <a:r>
              <a:rPr lang="de-AT" sz="2200" dirty="0" err="1" smtClean="0"/>
              <a:t>for</a:t>
            </a:r>
            <a:r>
              <a:rPr lang="de-AT" sz="2200" dirty="0" smtClean="0"/>
              <a:t> e.g. </a:t>
            </a:r>
            <a:r>
              <a:rPr lang="de-AT" sz="2200" dirty="0" err="1" smtClean="0"/>
              <a:t>beta</a:t>
            </a:r>
            <a:r>
              <a:rPr lang="de-AT" sz="2200" dirty="0" smtClean="0"/>
              <a:t> </a:t>
            </a:r>
            <a:r>
              <a:rPr lang="de-AT" sz="2200" dirty="0" err="1" smtClean="0"/>
              <a:t>or</a:t>
            </a:r>
            <a:r>
              <a:rPr lang="de-AT" sz="2200" dirty="0" smtClean="0"/>
              <a:t> negative </a:t>
            </a:r>
            <a:r>
              <a:rPr lang="de-AT" sz="2200" dirty="0" err="1" smtClean="0"/>
              <a:t>binomial</a:t>
            </a:r>
            <a:r>
              <a:rPr lang="de-AT" sz="2200" dirty="0" smtClean="0"/>
              <a:t> </a:t>
            </a:r>
            <a:r>
              <a:rPr lang="de-AT" sz="2200" dirty="0" err="1" smtClean="0"/>
              <a:t>distributions</a:t>
            </a:r>
            <a:r>
              <a:rPr lang="de-AT" sz="2200" dirty="0"/>
              <a:t> </a:t>
            </a:r>
            <a:endParaRPr lang="de-AT" sz="2200" dirty="0" smtClean="0"/>
          </a:p>
          <a:p>
            <a:r>
              <a:rPr lang="de-AT" sz="2200" dirty="0" err="1" smtClean="0"/>
              <a:t>can</a:t>
            </a:r>
            <a:r>
              <a:rPr lang="de-AT" sz="2200" dirty="0" smtClean="0"/>
              <a:t> </a:t>
            </a:r>
            <a:r>
              <a:rPr lang="de-AT" sz="2200" dirty="0" err="1" smtClean="0"/>
              <a:t>account</a:t>
            </a:r>
            <a:r>
              <a:rPr lang="de-AT" sz="2200" dirty="0" smtClean="0"/>
              <a:t> </a:t>
            </a:r>
            <a:r>
              <a:rPr lang="de-AT" sz="2200" dirty="0" err="1" smtClean="0"/>
              <a:t>for</a:t>
            </a:r>
            <a:r>
              <a:rPr lang="de-AT" sz="2200" dirty="0" smtClean="0"/>
              <a:t> zero-</a:t>
            </a:r>
            <a:r>
              <a:rPr lang="de-AT" sz="2200" dirty="0" err="1" smtClean="0"/>
              <a:t>inflated</a:t>
            </a:r>
            <a:r>
              <a:rPr lang="de-AT" sz="2200" dirty="0" smtClean="0"/>
              <a:t> </a:t>
            </a:r>
            <a:r>
              <a:rPr lang="de-AT" sz="2200" dirty="0" err="1" smtClean="0"/>
              <a:t>data</a:t>
            </a:r>
            <a:endParaRPr lang="de-AT" sz="2200" dirty="0" smtClean="0"/>
          </a:p>
          <a:p>
            <a:pPr marL="0" indent="0">
              <a:buNone/>
            </a:pPr>
            <a:endParaRPr lang="de-AT" sz="2200" dirty="0"/>
          </a:p>
          <a:p>
            <a:pPr marL="0" indent="0">
              <a:buNone/>
            </a:pPr>
            <a:r>
              <a:rPr lang="de-AT" sz="2200" dirty="0" err="1" smtClean="0"/>
              <a:t>glmmTMB</a:t>
            </a:r>
            <a:r>
              <a:rPr lang="de-AT" sz="2200" dirty="0" smtClean="0"/>
              <a:t>: </a:t>
            </a:r>
            <a:r>
              <a:rPr lang="de-AT" sz="2200" dirty="0" err="1" smtClean="0"/>
              <a:t>recently</a:t>
            </a:r>
            <a:r>
              <a:rPr lang="de-AT" sz="2200" dirty="0" smtClean="0"/>
              <a:t> </a:t>
            </a:r>
            <a:r>
              <a:rPr lang="de-AT" sz="2200" dirty="0" err="1" smtClean="0"/>
              <a:t>developed</a:t>
            </a:r>
            <a:r>
              <a:rPr lang="de-AT" sz="2200" dirty="0" smtClean="0"/>
              <a:t> </a:t>
            </a:r>
            <a:r>
              <a:rPr lang="de-AT" sz="2200" dirty="0" err="1" smtClean="0"/>
              <a:t>as</a:t>
            </a:r>
            <a:r>
              <a:rPr lang="de-AT" sz="2200" dirty="0" smtClean="0"/>
              <a:t> follow-</a:t>
            </a:r>
            <a:r>
              <a:rPr lang="de-AT" sz="2200" dirty="0" err="1" smtClean="0"/>
              <a:t>up</a:t>
            </a:r>
            <a:r>
              <a:rPr lang="de-AT" sz="2200" dirty="0" smtClean="0"/>
              <a:t> </a:t>
            </a:r>
            <a:r>
              <a:rPr lang="de-AT" sz="2200" dirty="0" err="1" smtClean="0"/>
              <a:t>to</a:t>
            </a:r>
            <a:r>
              <a:rPr lang="de-AT" sz="2200" dirty="0" smtClean="0"/>
              <a:t> </a:t>
            </a:r>
            <a:r>
              <a:rPr lang="de-AT" sz="2200" dirty="0" err="1" smtClean="0"/>
              <a:t>glmmADMB</a:t>
            </a:r>
            <a:r>
              <a:rPr lang="de-AT" sz="2200" dirty="0" smtClean="0"/>
              <a:t> (</a:t>
            </a:r>
            <a:r>
              <a:rPr lang="de-AT" sz="2200" dirty="0" err="1" smtClean="0"/>
              <a:t>partly</a:t>
            </a:r>
            <a:r>
              <a:rPr lang="de-AT" sz="2200" dirty="0" smtClean="0"/>
              <a:t> still </a:t>
            </a:r>
            <a:r>
              <a:rPr lang="de-AT" sz="2200" dirty="0" err="1" smtClean="0"/>
              <a:t>under</a:t>
            </a:r>
            <a:r>
              <a:rPr lang="de-AT" sz="2200" dirty="0" smtClean="0"/>
              <a:t> </a:t>
            </a:r>
            <a:r>
              <a:rPr lang="de-AT" sz="2200" dirty="0" err="1" smtClean="0"/>
              <a:t>developement</a:t>
            </a:r>
            <a:r>
              <a:rPr lang="de-AT" sz="2200" dirty="0" smtClean="0"/>
              <a:t>)</a:t>
            </a:r>
            <a:endParaRPr lang="de-AT" sz="2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3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2400" dirty="0" smtClean="0"/>
              <a:t>FAQ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overview</a:t>
            </a:r>
            <a:r>
              <a:rPr lang="de-AT" sz="2400" dirty="0" smtClean="0"/>
              <a:t> </a:t>
            </a:r>
            <a:r>
              <a:rPr lang="de-AT" sz="2400" dirty="0" err="1" smtClean="0"/>
              <a:t>about</a:t>
            </a:r>
            <a:r>
              <a:rPr lang="de-AT" sz="2400" dirty="0" smtClean="0"/>
              <a:t> GLMM: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http</a:t>
            </a:r>
            <a:r>
              <a:rPr lang="en-GB" sz="2400" dirty="0"/>
              <a:t>://bbolker.github.io/mixedmodels-misc/glmmFAQ.html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563910"/>
          </a:xfrm>
        </p:spPr>
        <p:txBody>
          <a:bodyPr/>
          <a:lstStyle/>
          <a:p>
            <a:r>
              <a:rPr lang="de-AT" dirty="0" smtClean="0"/>
              <a:t>Help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info</a:t>
            </a:r>
            <a:r>
              <a:rPr lang="de-AT" dirty="0" smtClean="0"/>
              <a:t> </a:t>
            </a:r>
            <a:r>
              <a:rPr lang="de-AT" dirty="0" err="1" smtClean="0"/>
              <a:t>about</a:t>
            </a:r>
            <a:r>
              <a:rPr lang="de-AT" dirty="0" smtClean="0"/>
              <a:t> GLMM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6020"/>
          <a:stretch/>
        </p:blipFill>
        <p:spPr>
          <a:xfrm>
            <a:off x="683568" y="3429000"/>
            <a:ext cx="7668344" cy="253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31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stes_blau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es_blau" id="{C193627D-0504-4666-821A-3C69C205BF9F}" vid="{DBC307F7-D1CE-4720-A5EB-756015989797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bestes_blau</Template>
  <TotalTime>4425</TotalTime>
  <Words>83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Constantia</vt:lpstr>
      <vt:lpstr>Wingdings 2</vt:lpstr>
      <vt:lpstr>bestes_blau</vt:lpstr>
      <vt:lpstr>Topic 10: Generalized linear mixed effects models</vt:lpstr>
      <vt:lpstr>„The core of modern applied statistics“</vt:lpstr>
      <vt:lpstr>GLMM in R</vt:lpstr>
      <vt:lpstr>Help and info about GLMM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</dc:title>
  <dc:creator>richard</dc:creator>
  <cp:lastModifiedBy>Matthias</cp:lastModifiedBy>
  <cp:revision>346</cp:revision>
  <dcterms:created xsi:type="dcterms:W3CDTF">2013-02-19T15:39:25Z</dcterms:created>
  <dcterms:modified xsi:type="dcterms:W3CDTF">2018-02-23T00:06:42Z</dcterms:modified>
</cp:coreProperties>
</file>