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0" r:id="rId2"/>
  </p:sldMasterIdLst>
  <p:notesMasterIdLst>
    <p:notesMasterId r:id="rId10"/>
  </p:notesMasterIdLst>
  <p:handoutMasterIdLst>
    <p:handoutMasterId r:id="rId11"/>
  </p:handoutMasterIdLst>
  <p:sldIdLst>
    <p:sldId id="308" r:id="rId3"/>
    <p:sldId id="315" r:id="rId4"/>
    <p:sldId id="316" r:id="rId5"/>
    <p:sldId id="317" r:id="rId6"/>
    <p:sldId id="318" r:id="rId7"/>
    <p:sldId id="320" r:id="rId8"/>
    <p:sldId id="321" r:id="rId9"/>
  </p:sldIdLst>
  <p:sldSz cx="9144000" cy="6858000" type="screen4x3"/>
  <p:notesSz cx="6950075" cy="92360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457083"/>
    <a:srgbClr val="999966"/>
    <a:srgbClr val="7DABCC"/>
    <a:srgbClr val="FF9933"/>
    <a:srgbClr val="FFC750"/>
    <a:srgbClr val="272861"/>
    <a:srgbClr val="D7CAAE"/>
    <a:srgbClr val="2045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1" autoAdjust="0"/>
    <p:restoredTop sz="77367" autoAdjust="0"/>
  </p:normalViewPr>
  <p:slideViewPr>
    <p:cSldViewPr>
      <p:cViewPr varScale="1">
        <p:scale>
          <a:sx n="119" d="100"/>
          <a:sy n="119" d="100"/>
        </p:scale>
        <p:origin x="-29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2001" cy="461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490" tIns="43745" rIns="87490" bIns="43745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6566" y="0"/>
            <a:ext cx="3012001" cy="461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490" tIns="43745" rIns="87490" bIns="43745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60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3356"/>
            <a:ext cx="3012001" cy="461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490" tIns="43745" rIns="87490" bIns="43745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60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6566" y="8773356"/>
            <a:ext cx="3012001" cy="461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7490" tIns="43745" rIns="87490" bIns="43745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fld id="{95FC56F7-6BF9-4B84-A1AD-B8C28B5744A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1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" name="Rectangle 10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6813" y="252413"/>
            <a:ext cx="4616450" cy="3462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7" name="Rectangle 11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55041" y="3936938"/>
            <a:ext cx="5838486" cy="4979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472" tIns="47235" rIns="94472" bIns="472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42714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Mule Studio can now build and run Maven projects (New in 3.4): As of 3.4, one</a:t>
            </a:r>
            <a:r>
              <a:rPr lang="en-US" baseline="0" dirty="0" smtClean="0"/>
              <a:t> may build and run Maven projects in Studio, whereas previously one had to run maven commands manually on the project and import into Studio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Convert Maven project to Mule Studio project: It</a:t>
            </a:r>
            <a:r>
              <a:rPr lang="en-US" baseline="0" dirty="0" smtClean="0"/>
              <a:t> is possible to convert an existing Maven project into a Studio project by running the </a:t>
            </a:r>
            <a:r>
              <a:rPr lang="en-US" baseline="0" dirty="0" err="1" smtClean="0"/>
              <a:t>aven</a:t>
            </a:r>
            <a:r>
              <a:rPr lang="en-US" baseline="0" dirty="0" smtClean="0"/>
              <a:t> command ‘</a:t>
            </a:r>
            <a:r>
              <a:rPr lang="en-US" baseline="0" dirty="0" err="1" smtClean="0"/>
              <a:t>mvn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studio:studio</a:t>
            </a:r>
            <a:r>
              <a:rPr lang="en-US" baseline="0" dirty="0" smtClean="0"/>
              <a:t>’. This will generate all the required artifacts for importing into Studio.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Convert Mule Studio project to use Maven: It</a:t>
            </a:r>
            <a:r>
              <a:rPr lang="en-US" baseline="0" dirty="0" smtClean="0"/>
              <a:t> is possible to use the Studio wizard to add maven support to an existing studio project (adds a </a:t>
            </a:r>
            <a:r>
              <a:rPr lang="en-US" baseline="0" dirty="0" err="1" smtClean="0"/>
              <a:t>pom.xml</a:t>
            </a:r>
            <a:r>
              <a:rPr lang="en-US" baseline="0" dirty="0" smtClean="0"/>
              <a:t> file).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Studio populates Maven repo with Mule dependencies: when a</a:t>
            </a:r>
            <a:r>
              <a:rPr lang="en-US" baseline="0" dirty="0" smtClean="0"/>
              <a:t> Studio Maven project is run for the first time, Studio will run a script that populates the maven repository with Mule dependencies.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One may turn on/off Maven support for a project: it</a:t>
            </a:r>
            <a:r>
              <a:rPr lang="en-US" baseline="0" dirty="0" smtClean="0"/>
              <a:t> is intended that a Studio project with Maven support may work in the same way as one without maven support.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updating project dependencies, the </a:t>
            </a:r>
            <a:r>
              <a:rPr lang="en-US" dirty="0" err="1" smtClean="0"/>
              <a:t>classpath</a:t>
            </a:r>
            <a:r>
              <a:rPr lang="en-US" dirty="0" smtClean="0"/>
              <a:t> is updated: if one adds a dependency</a:t>
            </a:r>
            <a:r>
              <a:rPr lang="en-US" baseline="0" dirty="0" smtClean="0"/>
              <a:t> to a project, Maven will install that dependency and Studio will update the class patch accordingly.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to do when Studio cannot find dependencies?</a:t>
            </a:r>
          </a:p>
          <a:p>
            <a:endParaRPr lang="en-US" dirty="0" smtClean="0"/>
          </a:p>
          <a:p>
            <a:r>
              <a:rPr lang="en-US" dirty="0" smtClean="0"/>
              <a:t>If initial script is interrupted, then Mule dependencies are not installed properly: initial</a:t>
            </a:r>
            <a:r>
              <a:rPr lang="en-US" baseline="0" dirty="0" smtClean="0"/>
              <a:t> script should install all required Mule dependencies, however if this is interrupted, Studio will not run properly.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command line to update dependencies: when Studio f</a:t>
            </a:r>
          </a:p>
          <a:p>
            <a:endParaRPr lang="en-US" dirty="0" smtClean="0"/>
          </a:p>
          <a:p>
            <a:r>
              <a:rPr lang="en-US" dirty="0" smtClean="0"/>
              <a:t>Manually remove problematic dependency from repo; this forces maven to download again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368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Maven-Mule-Plugin issue:</a:t>
            </a:r>
            <a:r>
              <a:rPr lang="en-US" baseline="0" dirty="0" smtClean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6796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99" name="Picture 18" descr="title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2667000"/>
            <a:ext cx="7772400" cy="1524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pic>
        <p:nvPicPr>
          <p:cNvPr id="50200" name="Picture 11" descr="ms_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63" y="914400"/>
            <a:ext cx="2949575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All contents Copyright </a:t>
            </a:r>
            <a:r>
              <a:rPr lang="en-US">
                <a:sym typeface="Symbol" pitchFamily="18" charset="2"/>
              </a:rPr>
              <a:t></a:t>
            </a:r>
            <a:r>
              <a:rPr lang="en-US"/>
              <a:t> 2011, MuleSoft Inc.</a:t>
            </a:r>
          </a:p>
        </p:txBody>
      </p:sp>
    </p:spTree>
    <p:extLst>
      <p:ext uri="{BB962C8B-B14F-4D97-AF65-F5344CB8AC3E}">
        <p14:creationId xmlns:p14="http://schemas.microsoft.com/office/powerpoint/2010/main" val="199711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52400"/>
            <a:ext cx="19621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340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All contents Copyright </a:t>
            </a:r>
            <a:r>
              <a:rPr lang="en-US">
                <a:sym typeface="Symbol" pitchFamily="18" charset="2"/>
              </a:rPr>
              <a:t></a:t>
            </a:r>
            <a:r>
              <a:rPr lang="en-US"/>
              <a:t> 2011, MuleSoft Inc.</a:t>
            </a:r>
          </a:p>
        </p:txBody>
      </p:sp>
    </p:spTree>
    <p:extLst>
      <p:ext uri="{BB962C8B-B14F-4D97-AF65-F5344CB8AC3E}">
        <p14:creationId xmlns:p14="http://schemas.microsoft.com/office/powerpoint/2010/main" val="3199052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All contents Copyright </a:t>
            </a:r>
            <a:r>
              <a:rPr lang="en-US">
                <a:sym typeface="Symbol" pitchFamily="18" charset="2"/>
              </a:rPr>
              <a:t></a:t>
            </a:r>
            <a:r>
              <a:rPr lang="en-US"/>
              <a:t> 2011, MuleSoft Inc.</a:t>
            </a:r>
          </a:p>
        </p:txBody>
      </p:sp>
    </p:spTree>
    <p:extLst>
      <p:ext uri="{BB962C8B-B14F-4D97-AF65-F5344CB8AC3E}">
        <p14:creationId xmlns:p14="http://schemas.microsoft.com/office/powerpoint/2010/main" val="4045747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All contents Copyright </a:t>
            </a:r>
            <a:r>
              <a:rPr lang="en-US">
                <a:sym typeface="Symbol" pitchFamily="18" charset="2"/>
              </a:rPr>
              <a:t></a:t>
            </a:r>
            <a:r>
              <a:rPr lang="en-US"/>
              <a:t> 2011, MuleSoft Inc.</a:t>
            </a:r>
          </a:p>
        </p:txBody>
      </p:sp>
    </p:spTree>
    <p:extLst>
      <p:ext uri="{BB962C8B-B14F-4D97-AF65-F5344CB8AC3E}">
        <p14:creationId xmlns:p14="http://schemas.microsoft.com/office/powerpoint/2010/main" val="4026823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All contents Copyright </a:t>
            </a:r>
            <a:r>
              <a:rPr lang="en-US">
                <a:sym typeface="Symbol" pitchFamily="18" charset="2"/>
              </a:rPr>
              <a:t></a:t>
            </a:r>
            <a:r>
              <a:rPr lang="en-US"/>
              <a:t> 2011, MuleSoft Inc.</a:t>
            </a:r>
          </a:p>
        </p:txBody>
      </p:sp>
    </p:spTree>
    <p:extLst>
      <p:ext uri="{BB962C8B-B14F-4D97-AF65-F5344CB8AC3E}">
        <p14:creationId xmlns:p14="http://schemas.microsoft.com/office/powerpoint/2010/main" val="1563533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All contents Copyright </a:t>
            </a:r>
            <a:r>
              <a:rPr lang="en-US">
                <a:sym typeface="Symbol" pitchFamily="18" charset="2"/>
              </a:rPr>
              <a:t></a:t>
            </a:r>
            <a:r>
              <a:rPr lang="en-US"/>
              <a:t> 2011, MuleSoft Inc.</a:t>
            </a:r>
          </a:p>
        </p:txBody>
      </p:sp>
    </p:spTree>
    <p:extLst>
      <p:ext uri="{BB962C8B-B14F-4D97-AF65-F5344CB8AC3E}">
        <p14:creationId xmlns:p14="http://schemas.microsoft.com/office/powerpoint/2010/main" val="1569597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All contents Copyright </a:t>
            </a:r>
            <a:r>
              <a:rPr lang="en-US">
                <a:sym typeface="Symbol" pitchFamily="18" charset="2"/>
              </a:rPr>
              <a:t></a:t>
            </a:r>
            <a:r>
              <a:rPr lang="en-US"/>
              <a:t> 2011, MuleSoft Inc.</a:t>
            </a:r>
          </a:p>
        </p:txBody>
      </p:sp>
    </p:spTree>
    <p:extLst>
      <p:ext uri="{BB962C8B-B14F-4D97-AF65-F5344CB8AC3E}">
        <p14:creationId xmlns:p14="http://schemas.microsoft.com/office/powerpoint/2010/main" val="3456630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All contents Copyright </a:t>
            </a:r>
            <a:r>
              <a:rPr lang="en-US">
                <a:sym typeface="Symbol" pitchFamily="18" charset="2"/>
              </a:rPr>
              <a:t></a:t>
            </a:r>
            <a:r>
              <a:rPr lang="en-US"/>
              <a:t> 2011, MuleSoft Inc.</a:t>
            </a:r>
          </a:p>
        </p:txBody>
      </p:sp>
    </p:spTree>
    <p:extLst>
      <p:ext uri="{BB962C8B-B14F-4D97-AF65-F5344CB8AC3E}">
        <p14:creationId xmlns:p14="http://schemas.microsoft.com/office/powerpoint/2010/main" val="4062429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All contents Copyright </a:t>
            </a:r>
            <a:r>
              <a:rPr lang="en-US">
                <a:sym typeface="Symbol" pitchFamily="18" charset="2"/>
              </a:rPr>
              <a:t></a:t>
            </a:r>
            <a:r>
              <a:rPr lang="en-US"/>
              <a:t> 2011, MuleSoft Inc.</a:t>
            </a:r>
          </a:p>
        </p:txBody>
      </p:sp>
    </p:spTree>
    <p:extLst>
      <p:ext uri="{BB962C8B-B14F-4D97-AF65-F5344CB8AC3E}">
        <p14:creationId xmlns:p14="http://schemas.microsoft.com/office/powerpoint/2010/main" val="33139805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All contents Copyright </a:t>
            </a:r>
            <a:r>
              <a:rPr lang="en-US">
                <a:sym typeface="Symbol" pitchFamily="18" charset="2"/>
              </a:rPr>
              <a:t></a:t>
            </a:r>
            <a:r>
              <a:rPr lang="en-US"/>
              <a:t> 2011, MuleSoft Inc.</a:t>
            </a:r>
          </a:p>
        </p:txBody>
      </p:sp>
    </p:spTree>
    <p:extLst>
      <p:ext uri="{BB962C8B-B14F-4D97-AF65-F5344CB8AC3E}">
        <p14:creationId xmlns:p14="http://schemas.microsoft.com/office/powerpoint/2010/main" val="415575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All contents Copyright </a:t>
            </a:r>
            <a:r>
              <a:rPr lang="en-US">
                <a:sym typeface="Symbol" pitchFamily="18" charset="2"/>
              </a:rPr>
              <a:t></a:t>
            </a:r>
            <a:r>
              <a:rPr lang="en-US"/>
              <a:t> 2011, MuleSoft Inc.</a:t>
            </a:r>
          </a:p>
        </p:txBody>
      </p:sp>
    </p:spTree>
    <p:extLst>
      <p:ext uri="{BB962C8B-B14F-4D97-AF65-F5344CB8AC3E}">
        <p14:creationId xmlns:p14="http://schemas.microsoft.com/office/powerpoint/2010/main" val="2672547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All contents Copyright </a:t>
            </a:r>
            <a:r>
              <a:rPr lang="en-US">
                <a:sym typeface="Symbol" pitchFamily="18" charset="2"/>
              </a:rPr>
              <a:t></a:t>
            </a:r>
            <a:r>
              <a:rPr lang="en-US"/>
              <a:t> 2011, MuleSoft Inc.</a:t>
            </a:r>
          </a:p>
        </p:txBody>
      </p:sp>
    </p:spTree>
    <p:extLst>
      <p:ext uri="{BB962C8B-B14F-4D97-AF65-F5344CB8AC3E}">
        <p14:creationId xmlns:p14="http://schemas.microsoft.com/office/powerpoint/2010/main" val="31323662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All contents Copyright </a:t>
            </a:r>
            <a:r>
              <a:rPr lang="en-US">
                <a:sym typeface="Symbol" pitchFamily="18" charset="2"/>
              </a:rPr>
              <a:t></a:t>
            </a:r>
            <a:r>
              <a:rPr lang="en-US"/>
              <a:t> 2011, MuleSoft Inc.</a:t>
            </a:r>
          </a:p>
        </p:txBody>
      </p:sp>
    </p:spTree>
    <p:extLst>
      <p:ext uri="{BB962C8B-B14F-4D97-AF65-F5344CB8AC3E}">
        <p14:creationId xmlns:p14="http://schemas.microsoft.com/office/powerpoint/2010/main" val="998922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52400"/>
            <a:ext cx="196215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3405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All contents Copyright </a:t>
            </a:r>
            <a:r>
              <a:rPr lang="en-US">
                <a:sym typeface="Symbol" pitchFamily="18" charset="2"/>
              </a:rPr>
              <a:t></a:t>
            </a:r>
            <a:r>
              <a:rPr lang="en-US"/>
              <a:t> 2011, MuleSoft Inc.</a:t>
            </a:r>
          </a:p>
        </p:txBody>
      </p:sp>
    </p:spTree>
    <p:extLst>
      <p:ext uri="{BB962C8B-B14F-4D97-AF65-F5344CB8AC3E}">
        <p14:creationId xmlns:p14="http://schemas.microsoft.com/office/powerpoint/2010/main" val="3363137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All contents Copyright </a:t>
            </a:r>
            <a:r>
              <a:rPr lang="en-US">
                <a:sym typeface="Symbol" pitchFamily="18" charset="2"/>
              </a:rPr>
              <a:t></a:t>
            </a:r>
            <a:r>
              <a:rPr lang="en-US"/>
              <a:t> 2011, MuleSoft Inc.</a:t>
            </a:r>
          </a:p>
        </p:txBody>
      </p:sp>
    </p:spTree>
    <p:extLst>
      <p:ext uri="{BB962C8B-B14F-4D97-AF65-F5344CB8AC3E}">
        <p14:creationId xmlns:p14="http://schemas.microsoft.com/office/powerpoint/2010/main" val="273260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All contents Copyright </a:t>
            </a:r>
            <a:r>
              <a:rPr lang="en-US">
                <a:sym typeface="Symbol" pitchFamily="18" charset="2"/>
              </a:rPr>
              <a:t></a:t>
            </a:r>
            <a:r>
              <a:rPr lang="en-US"/>
              <a:t> 2011, MuleSoft Inc.</a:t>
            </a:r>
          </a:p>
        </p:txBody>
      </p:sp>
    </p:spTree>
    <p:extLst>
      <p:ext uri="{BB962C8B-B14F-4D97-AF65-F5344CB8AC3E}">
        <p14:creationId xmlns:p14="http://schemas.microsoft.com/office/powerpoint/2010/main" val="1134654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All contents Copyright </a:t>
            </a:r>
            <a:r>
              <a:rPr lang="en-US">
                <a:sym typeface="Symbol" pitchFamily="18" charset="2"/>
              </a:rPr>
              <a:t></a:t>
            </a:r>
            <a:r>
              <a:rPr lang="en-US"/>
              <a:t> 2011, MuleSoft Inc.</a:t>
            </a:r>
          </a:p>
        </p:txBody>
      </p:sp>
    </p:spTree>
    <p:extLst>
      <p:ext uri="{BB962C8B-B14F-4D97-AF65-F5344CB8AC3E}">
        <p14:creationId xmlns:p14="http://schemas.microsoft.com/office/powerpoint/2010/main" val="270105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All contents Copyright </a:t>
            </a:r>
            <a:r>
              <a:rPr lang="en-US">
                <a:sym typeface="Symbol" pitchFamily="18" charset="2"/>
              </a:rPr>
              <a:t></a:t>
            </a:r>
            <a:r>
              <a:rPr lang="en-US"/>
              <a:t> 2011, MuleSoft Inc.</a:t>
            </a:r>
          </a:p>
        </p:txBody>
      </p:sp>
    </p:spTree>
    <p:extLst>
      <p:ext uri="{BB962C8B-B14F-4D97-AF65-F5344CB8AC3E}">
        <p14:creationId xmlns:p14="http://schemas.microsoft.com/office/powerpoint/2010/main" val="395876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All contents Copyright </a:t>
            </a:r>
            <a:r>
              <a:rPr lang="en-US">
                <a:sym typeface="Symbol" pitchFamily="18" charset="2"/>
              </a:rPr>
              <a:t></a:t>
            </a:r>
            <a:r>
              <a:rPr lang="en-US"/>
              <a:t> 2011, MuleSoft Inc.</a:t>
            </a:r>
          </a:p>
        </p:txBody>
      </p:sp>
    </p:spTree>
    <p:extLst>
      <p:ext uri="{BB962C8B-B14F-4D97-AF65-F5344CB8AC3E}">
        <p14:creationId xmlns:p14="http://schemas.microsoft.com/office/powerpoint/2010/main" val="236281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All contents Copyright </a:t>
            </a:r>
            <a:r>
              <a:rPr lang="en-US">
                <a:sym typeface="Symbol" pitchFamily="18" charset="2"/>
              </a:rPr>
              <a:t></a:t>
            </a:r>
            <a:r>
              <a:rPr lang="en-US"/>
              <a:t> 2011, MuleSoft Inc.</a:t>
            </a:r>
          </a:p>
        </p:txBody>
      </p:sp>
    </p:spTree>
    <p:extLst>
      <p:ext uri="{BB962C8B-B14F-4D97-AF65-F5344CB8AC3E}">
        <p14:creationId xmlns:p14="http://schemas.microsoft.com/office/powerpoint/2010/main" val="306610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All contents Copyright </a:t>
            </a:r>
            <a:r>
              <a:rPr lang="en-US">
                <a:sym typeface="Symbol" pitchFamily="18" charset="2"/>
              </a:rPr>
              <a:t></a:t>
            </a:r>
            <a:r>
              <a:rPr lang="en-US"/>
              <a:t> 2011, MuleSoft Inc.</a:t>
            </a:r>
          </a:p>
        </p:txBody>
      </p:sp>
    </p:spTree>
    <p:extLst>
      <p:ext uri="{BB962C8B-B14F-4D97-AF65-F5344CB8AC3E}">
        <p14:creationId xmlns:p14="http://schemas.microsoft.com/office/powerpoint/2010/main" val="344941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Picture 17" descr="background_12-24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3" name="Picture 9" descr="ms_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938" y="304800"/>
            <a:ext cx="143192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5867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324600"/>
            <a:ext cx="3505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80000"/>
              </a:lnSpc>
              <a:spcBef>
                <a:spcPct val="20000"/>
              </a:spcBef>
              <a:spcAft>
                <a:spcPts val="350"/>
              </a:spcAft>
              <a:buClr>
                <a:srgbClr val="E76F00"/>
              </a:buClr>
              <a:defRPr sz="1000">
                <a:solidFill>
                  <a:srgbClr val="20455E"/>
                </a:solidFill>
                <a:latin typeface="Arial" charset="0"/>
              </a:defRPr>
            </a:lvl1pPr>
          </a:lstStyle>
          <a:p>
            <a:r>
              <a:rPr lang="en-US"/>
              <a:t>All contents Copyright </a:t>
            </a:r>
            <a:r>
              <a:rPr lang="en-US">
                <a:sym typeface="Symbol" pitchFamily="18" charset="2"/>
              </a:rPr>
              <a:t></a:t>
            </a:r>
            <a:r>
              <a:rPr lang="en-US"/>
              <a:t> 2011, MuleSoft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000" b="1">
          <a:solidFill>
            <a:srgbClr val="20455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rgbClr val="20455E"/>
          </a:solidFill>
          <a:latin typeface="Helvetica" charset="0"/>
          <a:ea typeface="MS PGothic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rgbClr val="20455E"/>
          </a:solidFill>
          <a:latin typeface="Helvetica" charset="0"/>
          <a:ea typeface="MS PGothic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rgbClr val="20455E"/>
          </a:solidFill>
          <a:latin typeface="Helvetica" charset="0"/>
          <a:ea typeface="MS PGothic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rgbClr val="20455E"/>
          </a:solidFill>
          <a:latin typeface="Helvetica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rgbClr val="20455E"/>
          </a:solidFill>
          <a:latin typeface="Helvetica" charset="0"/>
          <a:ea typeface="MS PGothic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rgbClr val="20455E"/>
          </a:solidFill>
          <a:latin typeface="Helvetica" charset="0"/>
          <a:ea typeface="MS PGothic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rgbClr val="20455E"/>
          </a:solidFill>
          <a:latin typeface="Helvetica" charset="0"/>
          <a:ea typeface="MS PGothic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rgbClr val="20455E"/>
          </a:solidFill>
          <a:latin typeface="Helvetica" charset="0"/>
          <a:ea typeface="MS PGothic" pitchFamily="34" charset="-128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rgbClr val="20455E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999966"/>
        </a:buClr>
        <a:buChar char="–"/>
        <a:defRPr sz="1600">
          <a:solidFill>
            <a:srgbClr val="20455E"/>
          </a:solidFill>
          <a:latin typeface="+mn-lt"/>
          <a:ea typeface="+mn-ea"/>
        </a:defRPr>
      </a:lvl2pPr>
      <a:lvl3pPr marL="1143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999966"/>
        </a:buClr>
        <a:buFont typeface="Times" pitchFamily="18" charset="0"/>
        <a:buChar char="•"/>
        <a:defRPr sz="1200">
          <a:solidFill>
            <a:srgbClr val="20455E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defRPr sz="2000">
          <a:solidFill>
            <a:srgbClr val="20455E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999966"/>
        </a:buClr>
        <a:buChar char="»"/>
        <a:defRPr sz="2000">
          <a:solidFill>
            <a:srgbClr val="20455E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9966"/>
        </a:buClr>
        <a:buChar char="»"/>
        <a:defRPr sz="2000">
          <a:solidFill>
            <a:srgbClr val="20455E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9966"/>
        </a:buClr>
        <a:buChar char="»"/>
        <a:defRPr sz="2000">
          <a:solidFill>
            <a:srgbClr val="20455E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9966"/>
        </a:buClr>
        <a:buChar char="»"/>
        <a:defRPr sz="2000">
          <a:solidFill>
            <a:srgbClr val="20455E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9966"/>
        </a:buClr>
        <a:buChar char="»"/>
        <a:defRPr sz="2000">
          <a:solidFill>
            <a:srgbClr val="20455E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8" name="Picture 17" descr="background_12-24a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8489" name="Picture 9" descr="ms_log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938" y="304800"/>
            <a:ext cx="143192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4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5867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484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324600"/>
            <a:ext cx="3505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80000"/>
              </a:lnSpc>
              <a:spcBef>
                <a:spcPct val="20000"/>
              </a:spcBef>
              <a:spcAft>
                <a:spcPts val="350"/>
              </a:spcAft>
              <a:buClr>
                <a:srgbClr val="E76F00"/>
              </a:buClr>
              <a:defRPr sz="1000">
                <a:solidFill>
                  <a:srgbClr val="20455E"/>
                </a:solidFill>
                <a:latin typeface="Arial" charset="0"/>
              </a:defRPr>
            </a:lvl1pPr>
          </a:lstStyle>
          <a:p>
            <a:r>
              <a:rPr lang="en-US"/>
              <a:t>All contents Copyright </a:t>
            </a:r>
            <a:r>
              <a:rPr lang="en-US">
                <a:sym typeface="Symbol" pitchFamily="18" charset="2"/>
              </a:rPr>
              <a:t></a:t>
            </a:r>
            <a:r>
              <a:rPr lang="en-US"/>
              <a:t> 2011, MuleSoft Inc.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2000" b="1">
          <a:solidFill>
            <a:srgbClr val="20455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rgbClr val="20455E"/>
          </a:solidFill>
          <a:latin typeface="Helvetica" charset="0"/>
          <a:ea typeface="MS PGothic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rgbClr val="20455E"/>
          </a:solidFill>
          <a:latin typeface="Helvetica" charset="0"/>
          <a:ea typeface="MS PGothic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rgbClr val="20455E"/>
          </a:solidFill>
          <a:latin typeface="Helvetica" charset="0"/>
          <a:ea typeface="MS PGothic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rgbClr val="20455E"/>
          </a:solidFill>
          <a:latin typeface="Helvetica" charset="0"/>
          <a:ea typeface="MS PGothic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rgbClr val="20455E"/>
          </a:solidFill>
          <a:latin typeface="Helvetica" charset="0"/>
          <a:ea typeface="MS PGothic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rgbClr val="20455E"/>
          </a:solidFill>
          <a:latin typeface="Helvetica" charset="0"/>
          <a:ea typeface="MS PGothic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rgbClr val="20455E"/>
          </a:solidFill>
          <a:latin typeface="Helvetica" charset="0"/>
          <a:ea typeface="MS PGothic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rgbClr val="20455E"/>
          </a:solidFill>
          <a:latin typeface="Helvetica" charset="0"/>
          <a:ea typeface="MS PGothic" pitchFamily="34" charset="-128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Blip>
          <a:blip r:embed="rId15"/>
        </a:buBlip>
        <a:defRPr sz="2000">
          <a:solidFill>
            <a:srgbClr val="464847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999966"/>
        </a:buClr>
        <a:buChar char="–"/>
        <a:defRPr sz="1600">
          <a:solidFill>
            <a:srgbClr val="464847"/>
          </a:solidFill>
          <a:latin typeface="+mn-lt"/>
          <a:ea typeface="+mn-ea"/>
        </a:defRPr>
      </a:lvl2pPr>
      <a:lvl3pPr marL="1143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999966"/>
        </a:buClr>
        <a:buFont typeface="Times" pitchFamily="18" charset="0"/>
        <a:buChar char="•"/>
        <a:defRPr sz="1200">
          <a:solidFill>
            <a:srgbClr val="464847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defRPr sz="2000">
          <a:solidFill>
            <a:srgbClr val="464847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999966"/>
        </a:buClr>
        <a:buChar char="»"/>
        <a:defRPr sz="2000">
          <a:solidFill>
            <a:srgbClr val="464847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9966"/>
        </a:buClr>
        <a:buChar char="»"/>
        <a:defRPr sz="2000">
          <a:solidFill>
            <a:srgbClr val="464847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9966"/>
        </a:buClr>
        <a:buChar char="»"/>
        <a:defRPr sz="2000">
          <a:solidFill>
            <a:srgbClr val="464847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9966"/>
        </a:buClr>
        <a:buChar char="»"/>
        <a:defRPr sz="2000">
          <a:solidFill>
            <a:srgbClr val="464847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9966"/>
        </a:buClr>
        <a:buChar char="»"/>
        <a:defRPr sz="2000">
          <a:solidFill>
            <a:srgbClr val="464847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smtClean="0"/>
              <a:t>14 –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Studio Maven Support</a:t>
            </a:r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algn="ctr">
              <a:buFontTx/>
              <a:buNone/>
            </a:pPr>
            <a:endParaRPr lang="en-GB" sz="1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All contents Copyright </a:t>
            </a:r>
            <a:r>
              <a:rPr lang="en-US">
                <a:sym typeface="Symbol" pitchFamily="18" charset="2"/>
              </a:rPr>
              <a:t></a:t>
            </a:r>
            <a:r>
              <a:rPr lang="en-US"/>
              <a:t> 2011, MuleSoft Inc.</a:t>
            </a:r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Mule Studio and Maven</a:t>
            </a:r>
            <a:endParaRPr lang="en-US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Mule Studio can now build and run Maven projects (New in 3.4)</a:t>
            </a:r>
          </a:p>
          <a:p>
            <a:endParaRPr lang="en-US" dirty="0"/>
          </a:p>
          <a:p>
            <a:r>
              <a:rPr lang="en-US" dirty="0" smtClean="0"/>
              <a:t>Convert Maven project to Mule Studio project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Convert Mule Studio project to use Maven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All contents Copyright </a:t>
            </a:r>
            <a:r>
              <a:rPr lang="en-US">
                <a:sym typeface="Symbol" pitchFamily="18" charset="2"/>
              </a:rPr>
              <a:t></a:t>
            </a:r>
            <a:r>
              <a:rPr lang="en-US"/>
              <a:t> 2011, MuleSoft Inc.</a:t>
            </a:r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Management</a:t>
            </a:r>
            <a:endParaRPr lang="en-US" dirty="0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Studio populates Maven repo with Mule dependencies</a:t>
            </a:r>
          </a:p>
          <a:p>
            <a:pPr lvl="1"/>
            <a:r>
              <a:rPr lang="en-US" dirty="0" smtClean="0"/>
              <a:t>populate_m2_repo script is run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One may turn on/off Maven support for a project</a:t>
            </a:r>
          </a:p>
          <a:p>
            <a:pPr lvl="1"/>
            <a:r>
              <a:rPr lang="en-US" dirty="0" smtClean="0"/>
              <a:t>Maven support does not change behavior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When updating project dependencies, the </a:t>
            </a:r>
            <a:r>
              <a:rPr lang="en-US" dirty="0" err="1" smtClean="0"/>
              <a:t>classpath</a:t>
            </a:r>
            <a:r>
              <a:rPr lang="en-US" dirty="0" smtClean="0"/>
              <a:t> is updated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063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Troubleshooting Maven issues in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to do when Studio cannot find dependencies?</a:t>
            </a:r>
          </a:p>
          <a:p>
            <a:endParaRPr lang="en-US" dirty="0"/>
          </a:p>
          <a:p>
            <a:r>
              <a:rPr lang="en-US" dirty="0" smtClean="0"/>
              <a:t>If initial script is interrupted, then Mule dependencies are not installed properly</a:t>
            </a:r>
          </a:p>
          <a:p>
            <a:endParaRPr lang="en-US" dirty="0" smtClean="0"/>
          </a:p>
          <a:p>
            <a:r>
              <a:rPr lang="en-US" dirty="0" smtClean="0"/>
              <a:t>Update dependencies</a:t>
            </a:r>
            <a:endParaRPr lang="en-US" dirty="0"/>
          </a:p>
          <a:p>
            <a:pPr lvl="1"/>
            <a:r>
              <a:rPr lang="en-US" dirty="0" smtClean="0"/>
              <a:t>R. click on project -&gt; update studio dependencies</a:t>
            </a:r>
          </a:p>
          <a:p>
            <a:pPr lvl="1"/>
            <a:r>
              <a:rPr lang="en-US" dirty="0" smtClean="0"/>
              <a:t>Use command line to update dependencies</a:t>
            </a:r>
          </a:p>
          <a:p>
            <a:pPr lvl="1"/>
            <a:endParaRPr lang="en-US" dirty="0"/>
          </a:p>
          <a:p>
            <a:r>
              <a:rPr lang="en-US" dirty="0" smtClean="0"/>
              <a:t>Manually remove problematic dependency from repo; this forces maven to download again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All contents Copyright </a:t>
            </a:r>
            <a:r>
              <a:rPr lang="en-US" smtClean="0">
                <a:sym typeface="Symbol" pitchFamily="18" charset="2"/>
              </a:rPr>
              <a:t></a:t>
            </a:r>
            <a:r>
              <a:rPr lang="en-US" smtClean="0"/>
              <a:t> 2011, MuleSoft Inc.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77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Maven-Mule-Plugin issue</a:t>
            </a:r>
          </a:p>
          <a:p>
            <a:pPr lvl="1"/>
            <a:r>
              <a:rPr lang="en-US" dirty="0" smtClean="0"/>
              <a:t>Previously, when adding a plugin to studio, related dependencies were grouped (expanding ‘plugins’ folder, 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Salesforce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Now, with Maven support, Studio does not know which dependencies belong to the same plugin for example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All contents Copyright </a:t>
            </a:r>
            <a:r>
              <a:rPr lang="en-US" smtClean="0">
                <a:sym typeface="Symbol" pitchFamily="18" charset="2"/>
              </a:rPr>
              <a:t></a:t>
            </a:r>
            <a:r>
              <a:rPr lang="en-US" smtClean="0"/>
              <a:t> 2011, MuleSoft Inc.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52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</a:t>
            </a:r>
            <a:r>
              <a:rPr lang="en-US" dirty="0" smtClean="0"/>
              <a:t>14 –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Studio Maven Lab</a:t>
            </a:r>
            <a:endParaRPr lang="en-US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algn="ctr">
              <a:buFontTx/>
              <a:buNone/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672298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Studio Maven – Lab Primer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aim of this lab is to add Maven support to the existing Lab project</a:t>
            </a:r>
          </a:p>
          <a:p>
            <a:r>
              <a:rPr lang="en-US" dirty="0" smtClean="0"/>
              <a:t>Add </a:t>
            </a:r>
            <a:r>
              <a:rPr lang="en-US" dirty="0" err="1" smtClean="0"/>
              <a:t>pom.xml</a:t>
            </a:r>
            <a:r>
              <a:rPr lang="en-US" dirty="0" smtClean="0"/>
              <a:t> and include required dependencies:</a:t>
            </a:r>
          </a:p>
          <a:p>
            <a:pPr lvl="1"/>
            <a:r>
              <a:rPr lang="en-US" dirty="0" smtClean="0"/>
              <a:t>activemq-all-5.5.1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erby-10.6.1.0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ommons-collections-3.2.1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ommonse-lang-2.4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All contents Copyright </a:t>
            </a:r>
            <a:r>
              <a:rPr lang="en-US" smtClean="0">
                <a:sym typeface="Symbol" pitchFamily="18" charset="2"/>
              </a:rPr>
              <a:t></a:t>
            </a:r>
            <a:r>
              <a:rPr lang="en-US" smtClean="0"/>
              <a:t> 2011, MuleSoft Inc.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60959"/>
      </p:ext>
    </p:extLst>
  </p:cSld>
  <p:clrMapOvr>
    <a:masterClrMapping/>
  </p:clrMapOvr>
</p:sld>
</file>

<file path=ppt/theme/theme1.xml><?xml version="1.0" encoding="utf-8"?>
<a:theme xmlns:a="http://schemas.openxmlformats.org/drawingml/2006/main" name="MuleSoft+ricstonmods_01">
  <a:themeElements>
    <a:clrScheme name="MuleSoft+ricstonmods_01 13">
      <a:dk1>
        <a:srgbClr val="000000"/>
      </a:dk1>
      <a:lt1>
        <a:srgbClr val="FFFFFF"/>
      </a:lt1>
      <a:dk2>
        <a:srgbClr val="8F191C"/>
      </a:dk2>
      <a:lt2>
        <a:srgbClr val="808080"/>
      </a:lt2>
      <a:accent1>
        <a:srgbClr val="D7CAAE"/>
      </a:accent1>
      <a:accent2>
        <a:srgbClr val="999966"/>
      </a:accent2>
      <a:accent3>
        <a:srgbClr val="FFFFFF"/>
      </a:accent3>
      <a:accent4>
        <a:srgbClr val="000000"/>
      </a:accent4>
      <a:accent5>
        <a:srgbClr val="E8E1D3"/>
      </a:accent5>
      <a:accent6>
        <a:srgbClr val="8A8A5C"/>
      </a:accent6>
      <a:hlink>
        <a:srgbClr val="272861"/>
      </a:hlink>
      <a:folHlink>
        <a:srgbClr val="7DABCC"/>
      </a:folHlink>
    </a:clrScheme>
    <a:fontScheme name="MuleSoft+ricstonmods_01">
      <a:majorFont>
        <a:latin typeface="Helvetica"/>
        <a:ea typeface="MS PGothic"/>
        <a:cs typeface=""/>
      </a:majorFont>
      <a:minorFont>
        <a:latin typeface="Helvetica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  <a:ea typeface="MS PGothic" pitchFamily="34" charset="-128"/>
          </a:defRPr>
        </a:defPPr>
      </a:lstStyle>
    </a:lnDef>
  </a:objectDefaults>
  <a:extraClrSchemeLst>
    <a:extraClrScheme>
      <a:clrScheme name="MuleSoft+ricstonmods_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uleSoft+ricstonmods_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uleSoft+ricstonmods_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uleSoft+ricstonmods_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uleSoft+ricstonmods_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uleSoft+ricstonmods_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uleSoft+ricstonmods_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uleSoft+ricstonmods_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uleSoft+ricstonmods_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uleSoft+ricstonmods_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uleSoft+ricstonmods_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uleSoft+ricstonmods_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uleSoft+ricstonmods_01 13">
        <a:dk1>
          <a:srgbClr val="000000"/>
        </a:dk1>
        <a:lt1>
          <a:srgbClr val="FFFFFF"/>
        </a:lt1>
        <a:dk2>
          <a:srgbClr val="8F191C"/>
        </a:dk2>
        <a:lt2>
          <a:srgbClr val="808080"/>
        </a:lt2>
        <a:accent1>
          <a:srgbClr val="D7CAAE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8E1D3"/>
        </a:accent5>
        <a:accent6>
          <a:srgbClr val="8A8A5C"/>
        </a:accent6>
        <a:hlink>
          <a:srgbClr val="272861"/>
        </a:hlink>
        <a:folHlink>
          <a:srgbClr val="7DAB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MuleSource+ricston_add-ins">
  <a:themeElements>
    <a:clrScheme name="1_MuleSource+ricston_add-ins 13">
      <a:dk1>
        <a:srgbClr val="000000"/>
      </a:dk1>
      <a:lt1>
        <a:srgbClr val="FFFFFF"/>
      </a:lt1>
      <a:dk2>
        <a:srgbClr val="8F191C"/>
      </a:dk2>
      <a:lt2>
        <a:srgbClr val="808080"/>
      </a:lt2>
      <a:accent1>
        <a:srgbClr val="D7CAAE"/>
      </a:accent1>
      <a:accent2>
        <a:srgbClr val="999966"/>
      </a:accent2>
      <a:accent3>
        <a:srgbClr val="FFFFFF"/>
      </a:accent3>
      <a:accent4>
        <a:srgbClr val="000000"/>
      </a:accent4>
      <a:accent5>
        <a:srgbClr val="E8E1D3"/>
      </a:accent5>
      <a:accent6>
        <a:srgbClr val="8A8A5C"/>
      </a:accent6>
      <a:hlink>
        <a:srgbClr val="272861"/>
      </a:hlink>
      <a:folHlink>
        <a:srgbClr val="7DABCC"/>
      </a:folHlink>
    </a:clrScheme>
    <a:fontScheme name="1_MuleSource+ricston_add-ins">
      <a:majorFont>
        <a:latin typeface="Helvetica"/>
        <a:ea typeface="MS PGothic"/>
        <a:cs typeface=""/>
      </a:majorFont>
      <a:minorFont>
        <a:latin typeface="Helvetica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  <a:ea typeface="MS PGothic" pitchFamily="34" charset="-128"/>
          </a:defRPr>
        </a:defPPr>
      </a:lstStyle>
    </a:lnDef>
  </a:objectDefaults>
  <a:extraClrSchemeLst>
    <a:extraClrScheme>
      <a:clrScheme name="1_MuleSource+ricston_add-in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uleSource+ricston_add-in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uleSource+ricston_add-in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uleSource+ricston_add-in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uleSource+ricston_add-in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uleSource+ricston_add-in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uleSource+ricston_add-in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uleSource+ricston_add-in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uleSource+ricston_add-in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uleSource+ricston_add-in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uleSource+ricston_add-in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uleSource+ricston_add-in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uleSource+ricston_add-ins 13">
        <a:dk1>
          <a:srgbClr val="000000"/>
        </a:dk1>
        <a:lt1>
          <a:srgbClr val="FFFFFF"/>
        </a:lt1>
        <a:dk2>
          <a:srgbClr val="8F191C"/>
        </a:dk2>
        <a:lt2>
          <a:srgbClr val="808080"/>
        </a:lt2>
        <a:accent1>
          <a:srgbClr val="D7CAAE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8E1D3"/>
        </a:accent5>
        <a:accent6>
          <a:srgbClr val="8A8A5C"/>
        </a:accent6>
        <a:hlink>
          <a:srgbClr val="272861"/>
        </a:hlink>
        <a:folHlink>
          <a:srgbClr val="7DAB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MuleSoft+ricstonmods_01</Template>
  <TotalTime>907</TotalTime>
  <Words>571</Words>
  <Application>Microsoft Macintosh PowerPoint</Application>
  <PresentationFormat>On-screen Show (4:3)</PresentationFormat>
  <Paragraphs>62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MuleSoft+ricstonmods_01</vt:lpstr>
      <vt:lpstr>1_MuleSource+ricston_add-ins</vt:lpstr>
      <vt:lpstr>Module 14 – Studio Maven Support</vt:lpstr>
      <vt:lpstr>Mule Studio and Maven</vt:lpstr>
      <vt:lpstr>Dependency Management</vt:lpstr>
      <vt:lpstr>Troubleshooting Maven issues in Studio</vt:lpstr>
      <vt:lpstr>Known Issues</vt:lpstr>
      <vt:lpstr>Module 14 – Studio Maven Lab</vt:lpstr>
      <vt:lpstr>Studio Maven – Lab Primer</vt:lpstr>
    </vt:vector>
  </TitlesOfParts>
  <Company>Ricston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Mule Elements</dc:title>
  <dc:creator>Stephen Fenech</dc:creator>
  <cp:lastModifiedBy>Gabriel Dimech</cp:lastModifiedBy>
  <cp:revision>54</cp:revision>
  <cp:lastPrinted>2012-05-10T21:38:38Z</cp:lastPrinted>
  <dcterms:created xsi:type="dcterms:W3CDTF">2011-01-25T13:09:54Z</dcterms:created>
  <dcterms:modified xsi:type="dcterms:W3CDTF">2013-04-16T15:05:05Z</dcterms:modified>
</cp:coreProperties>
</file>