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notesMasterIdLst>
    <p:notesMasterId r:id="rId13"/>
  </p:notesMasterIdLst>
  <p:sldIdLst>
    <p:sldId id="256" r:id="rId2"/>
    <p:sldId id="265" r:id="rId3"/>
    <p:sldId id="264" r:id="rId4"/>
    <p:sldId id="263" r:id="rId5"/>
    <p:sldId id="257" r:id="rId6"/>
    <p:sldId id="258" r:id="rId7"/>
    <p:sldId id="259" r:id="rId8"/>
    <p:sldId id="260" r:id="rId9"/>
    <p:sldId id="261" r:id="rId10"/>
    <p:sldId id="262"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AD2CF9-5B98-4087-BBC9-8D44208D8BA8}" v="66" dt="2025-01-17T07:47:57.5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1481" autoAdjust="0"/>
  </p:normalViewPr>
  <p:slideViewPr>
    <p:cSldViewPr snapToGrid="0" snapToObjects="1">
      <p:cViewPr varScale="1">
        <p:scale>
          <a:sx n="51" d="100"/>
          <a:sy n="51" d="100"/>
        </p:scale>
        <p:origin x="84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tabrity Prasad" userId="439dcb77-0fc3-462d-8175-644dbe97cc51" providerId="ADAL" clId="{BEAD2CF9-5B98-4087-BBC9-8D44208D8BA8}"/>
    <pc:docChg chg="undo custSel modSld">
      <pc:chgData name="Rictabrity Prasad" userId="439dcb77-0fc3-462d-8175-644dbe97cc51" providerId="ADAL" clId="{BEAD2CF9-5B98-4087-BBC9-8D44208D8BA8}" dt="2025-01-17T07:47:57.584" v="1158" actId="14100"/>
      <pc:docMkLst>
        <pc:docMk/>
      </pc:docMkLst>
      <pc:sldChg chg="delSp modSp mod">
        <pc:chgData name="Rictabrity Prasad" userId="439dcb77-0fc3-462d-8175-644dbe97cc51" providerId="ADAL" clId="{BEAD2CF9-5B98-4087-BBC9-8D44208D8BA8}" dt="2025-01-17T07:44:03.536" v="1111" actId="478"/>
        <pc:sldMkLst>
          <pc:docMk/>
          <pc:sldMk cId="0" sldId="256"/>
        </pc:sldMkLst>
        <pc:spChg chg="del mod">
          <ac:chgData name="Rictabrity Prasad" userId="439dcb77-0fc3-462d-8175-644dbe97cc51" providerId="ADAL" clId="{BEAD2CF9-5B98-4087-BBC9-8D44208D8BA8}" dt="2025-01-17T07:44:03.536" v="1111" actId="478"/>
          <ac:spMkLst>
            <pc:docMk/>
            <pc:sldMk cId="0" sldId="256"/>
            <ac:spMk id="3" creationId="{00000000-0000-0000-0000-000000000000}"/>
          </ac:spMkLst>
        </pc:spChg>
      </pc:sldChg>
      <pc:sldChg chg="modSp">
        <pc:chgData name="Rictabrity Prasad" userId="439dcb77-0fc3-462d-8175-644dbe97cc51" providerId="ADAL" clId="{BEAD2CF9-5B98-4087-BBC9-8D44208D8BA8}" dt="2025-01-17T07:45:29.978" v="1122" actId="14100"/>
        <pc:sldMkLst>
          <pc:docMk/>
          <pc:sldMk cId="0" sldId="257"/>
        </pc:sldMkLst>
        <pc:picChg chg="mod">
          <ac:chgData name="Rictabrity Prasad" userId="439dcb77-0fc3-462d-8175-644dbe97cc51" providerId="ADAL" clId="{BEAD2CF9-5B98-4087-BBC9-8D44208D8BA8}" dt="2025-01-17T07:45:29.978" v="1122" actId="14100"/>
          <ac:picMkLst>
            <pc:docMk/>
            <pc:sldMk cId="0" sldId="257"/>
            <ac:picMk id="1028" creationId="{4FC03B71-94CB-4357-AE63-55CC53AD9FC8}"/>
          </ac:picMkLst>
        </pc:picChg>
      </pc:sldChg>
      <pc:sldChg chg="addSp delSp modSp mod modNotesTx">
        <pc:chgData name="Rictabrity Prasad" userId="439dcb77-0fc3-462d-8175-644dbe97cc51" providerId="ADAL" clId="{BEAD2CF9-5B98-4087-BBC9-8D44208D8BA8}" dt="2025-01-17T07:47:10.875" v="1153" actId="403"/>
        <pc:sldMkLst>
          <pc:docMk/>
          <pc:sldMk cId="0" sldId="258"/>
        </pc:sldMkLst>
        <pc:spChg chg="mod">
          <ac:chgData name="Rictabrity Prasad" userId="439dcb77-0fc3-462d-8175-644dbe97cc51" providerId="ADAL" clId="{BEAD2CF9-5B98-4087-BBC9-8D44208D8BA8}" dt="2025-01-17T07:46:24.336" v="1142" actId="26606"/>
          <ac:spMkLst>
            <pc:docMk/>
            <pc:sldMk cId="0" sldId="258"/>
            <ac:spMk id="2" creationId="{00000000-0000-0000-0000-000000000000}"/>
          </ac:spMkLst>
        </pc:spChg>
        <pc:spChg chg="del mod">
          <ac:chgData name="Rictabrity Prasad" userId="439dcb77-0fc3-462d-8175-644dbe97cc51" providerId="ADAL" clId="{BEAD2CF9-5B98-4087-BBC9-8D44208D8BA8}" dt="2025-01-17T06:58:47.371" v="315" actId="478"/>
          <ac:spMkLst>
            <pc:docMk/>
            <pc:sldMk cId="0" sldId="258"/>
            <ac:spMk id="3" creationId="{8C68F408-5E0B-C008-99D7-27786B52B464}"/>
          </ac:spMkLst>
        </pc:spChg>
        <pc:spChg chg="add del mod">
          <ac:chgData name="Rictabrity Prasad" userId="439dcb77-0fc3-462d-8175-644dbe97cc51" providerId="ADAL" clId="{BEAD2CF9-5B98-4087-BBC9-8D44208D8BA8}" dt="2025-01-17T07:15:51.236" v="481" actId="478"/>
          <ac:spMkLst>
            <pc:docMk/>
            <pc:sldMk cId="0" sldId="258"/>
            <ac:spMk id="5" creationId="{4DD1EA49-CC9A-1B12-B190-4106CD9FB204}"/>
          </ac:spMkLst>
        </pc:spChg>
        <pc:spChg chg="add mod">
          <ac:chgData name="Rictabrity Prasad" userId="439dcb77-0fc3-462d-8175-644dbe97cc51" providerId="ADAL" clId="{BEAD2CF9-5B98-4087-BBC9-8D44208D8BA8}" dt="2025-01-17T07:47:10.875" v="1153" actId="403"/>
          <ac:spMkLst>
            <pc:docMk/>
            <pc:sldMk cId="0" sldId="258"/>
            <ac:spMk id="7" creationId="{32753DB3-BE95-5308-5B59-F59E40CB37B2}"/>
          </ac:spMkLst>
        </pc:spChg>
        <pc:spChg chg="del">
          <ac:chgData name="Rictabrity Prasad" userId="439dcb77-0fc3-462d-8175-644dbe97cc51" providerId="ADAL" clId="{BEAD2CF9-5B98-4087-BBC9-8D44208D8BA8}" dt="2025-01-17T06:59:13.827" v="321" actId="26606"/>
          <ac:spMkLst>
            <pc:docMk/>
            <pc:sldMk cId="0" sldId="258"/>
            <ac:spMk id="3096" creationId="{2B97F24A-32CE-4C1C-A50D-3016B394DCFB}"/>
          </ac:spMkLst>
        </pc:spChg>
        <pc:spChg chg="del">
          <ac:chgData name="Rictabrity Prasad" userId="439dcb77-0fc3-462d-8175-644dbe97cc51" providerId="ADAL" clId="{BEAD2CF9-5B98-4087-BBC9-8D44208D8BA8}" dt="2025-01-17T06:59:13.827" v="321" actId="26606"/>
          <ac:spMkLst>
            <pc:docMk/>
            <pc:sldMk cId="0" sldId="258"/>
            <ac:spMk id="3097" creationId="{6357EC4F-235E-4222-A36F-C7878ACE37F2}"/>
          </ac:spMkLst>
        </pc:spChg>
        <pc:spChg chg="add del">
          <ac:chgData name="Rictabrity Prasad" userId="439dcb77-0fc3-462d-8175-644dbe97cc51" providerId="ADAL" clId="{BEAD2CF9-5B98-4087-BBC9-8D44208D8BA8}" dt="2025-01-17T07:15:59.395" v="483" actId="26606"/>
          <ac:spMkLst>
            <pc:docMk/>
            <pc:sldMk cId="0" sldId="258"/>
            <ac:spMk id="3102" creationId="{2B97F24A-32CE-4C1C-A50D-3016B394DCFB}"/>
          </ac:spMkLst>
        </pc:spChg>
        <pc:spChg chg="add del">
          <ac:chgData name="Rictabrity Prasad" userId="439dcb77-0fc3-462d-8175-644dbe97cc51" providerId="ADAL" clId="{BEAD2CF9-5B98-4087-BBC9-8D44208D8BA8}" dt="2025-01-17T07:15:59.395" v="483" actId="26606"/>
          <ac:spMkLst>
            <pc:docMk/>
            <pc:sldMk cId="0" sldId="258"/>
            <ac:spMk id="3104" creationId="{CD8B4F24-440B-49E9-B85D-733523DC064B}"/>
          </ac:spMkLst>
        </pc:spChg>
        <pc:spChg chg="add del">
          <ac:chgData name="Rictabrity Prasad" userId="439dcb77-0fc3-462d-8175-644dbe97cc51" providerId="ADAL" clId="{BEAD2CF9-5B98-4087-BBC9-8D44208D8BA8}" dt="2025-01-17T07:46:24.336" v="1142" actId="26606"/>
          <ac:spMkLst>
            <pc:docMk/>
            <pc:sldMk cId="0" sldId="258"/>
            <ac:spMk id="3116" creationId="{2B97F24A-32CE-4C1C-A50D-3016B394DCFB}"/>
          </ac:spMkLst>
        </pc:spChg>
        <pc:spChg chg="add del">
          <ac:chgData name="Rictabrity Prasad" userId="439dcb77-0fc3-462d-8175-644dbe97cc51" providerId="ADAL" clId="{BEAD2CF9-5B98-4087-BBC9-8D44208D8BA8}" dt="2025-01-17T07:46:24.336" v="1142" actId="26606"/>
          <ac:spMkLst>
            <pc:docMk/>
            <pc:sldMk cId="0" sldId="258"/>
            <ac:spMk id="3118" creationId="{CD8B4F24-440B-49E9-B85D-733523DC064B}"/>
          </ac:spMkLst>
        </pc:spChg>
        <pc:spChg chg="add">
          <ac:chgData name="Rictabrity Prasad" userId="439dcb77-0fc3-462d-8175-644dbe97cc51" providerId="ADAL" clId="{BEAD2CF9-5B98-4087-BBC9-8D44208D8BA8}" dt="2025-01-17T07:46:24.336" v="1142" actId="26606"/>
          <ac:spMkLst>
            <pc:docMk/>
            <pc:sldMk cId="0" sldId="258"/>
            <ac:spMk id="3123" creationId="{2B97F24A-32CE-4C1C-A50D-3016B394DCFB}"/>
          </ac:spMkLst>
        </pc:spChg>
        <pc:spChg chg="add">
          <ac:chgData name="Rictabrity Prasad" userId="439dcb77-0fc3-462d-8175-644dbe97cc51" providerId="ADAL" clId="{BEAD2CF9-5B98-4087-BBC9-8D44208D8BA8}" dt="2025-01-17T07:46:24.336" v="1142" actId="26606"/>
          <ac:spMkLst>
            <pc:docMk/>
            <pc:sldMk cId="0" sldId="258"/>
            <ac:spMk id="3125" creationId="{CD8B4F24-440B-49E9-B85D-733523DC064B}"/>
          </ac:spMkLst>
        </pc:spChg>
        <pc:grpChg chg="add del">
          <ac:chgData name="Rictabrity Prasad" userId="439dcb77-0fc3-462d-8175-644dbe97cc51" providerId="ADAL" clId="{BEAD2CF9-5B98-4087-BBC9-8D44208D8BA8}" dt="2025-01-17T07:16:08.786" v="486" actId="26606"/>
          <ac:grpSpMkLst>
            <pc:docMk/>
            <pc:sldMk cId="0" sldId="258"/>
            <ac:grpSpMk id="3109" creationId="{6258F736-B256-8039-9DC6-F4E49A5C5AD5}"/>
          </ac:grpSpMkLst>
        </pc:grpChg>
        <pc:picChg chg="add mod ord">
          <ac:chgData name="Rictabrity Prasad" userId="439dcb77-0fc3-462d-8175-644dbe97cc51" providerId="ADAL" clId="{BEAD2CF9-5B98-4087-BBC9-8D44208D8BA8}" dt="2025-01-17T07:46:24.336" v="1142" actId="26606"/>
          <ac:picMkLst>
            <pc:docMk/>
            <pc:sldMk cId="0" sldId="258"/>
            <ac:picMk id="4" creationId="{B5C1405D-C636-F623-AA10-DA7521D9ABBB}"/>
          </ac:picMkLst>
        </pc:picChg>
        <pc:picChg chg="del">
          <ac:chgData name="Rictabrity Prasad" userId="439dcb77-0fc3-462d-8175-644dbe97cc51" providerId="ADAL" clId="{BEAD2CF9-5B98-4087-BBC9-8D44208D8BA8}" dt="2025-01-16T20:40:05.362" v="15" actId="478"/>
          <ac:picMkLst>
            <pc:docMk/>
            <pc:sldMk cId="0" sldId="258"/>
            <ac:picMk id="3074" creationId="{8A74F399-3EBE-E48C-56C6-3482F234FD19}"/>
          </ac:picMkLst>
        </pc:picChg>
      </pc:sldChg>
      <pc:sldChg chg="modNotesTx">
        <pc:chgData name="Rictabrity Prasad" userId="439dcb77-0fc3-462d-8175-644dbe97cc51" providerId="ADAL" clId="{BEAD2CF9-5B98-4087-BBC9-8D44208D8BA8}" dt="2025-01-17T07:15:23.457" v="478" actId="20577"/>
        <pc:sldMkLst>
          <pc:docMk/>
          <pc:sldMk cId="0" sldId="259"/>
        </pc:sldMkLst>
      </pc:sldChg>
      <pc:sldChg chg="addSp delSp modSp mod modNotesTx">
        <pc:chgData name="Rictabrity Prasad" userId="439dcb77-0fc3-462d-8175-644dbe97cc51" providerId="ADAL" clId="{BEAD2CF9-5B98-4087-BBC9-8D44208D8BA8}" dt="2025-01-17T07:47:32.895" v="1154" actId="5793"/>
        <pc:sldMkLst>
          <pc:docMk/>
          <pc:sldMk cId="0" sldId="260"/>
        </pc:sldMkLst>
        <pc:spChg chg="mod">
          <ac:chgData name="Rictabrity Prasad" userId="439dcb77-0fc3-462d-8175-644dbe97cc51" providerId="ADAL" clId="{BEAD2CF9-5B98-4087-BBC9-8D44208D8BA8}" dt="2025-01-17T07:47:32.895" v="1154" actId="5793"/>
          <ac:spMkLst>
            <pc:docMk/>
            <pc:sldMk cId="0" sldId="260"/>
            <ac:spMk id="3" creationId="{8802808C-E84A-458A-29B4-E07AF039F28E}"/>
          </ac:spMkLst>
        </pc:spChg>
        <pc:spChg chg="del">
          <ac:chgData name="Rictabrity Prasad" userId="439dcb77-0fc3-462d-8175-644dbe97cc51" providerId="ADAL" clId="{BEAD2CF9-5B98-4087-BBC9-8D44208D8BA8}" dt="2025-01-17T01:18:05.657" v="58" actId="26606"/>
          <ac:spMkLst>
            <pc:docMk/>
            <pc:sldMk cId="0" sldId="260"/>
            <ac:spMk id="5132" creationId="{2B97F24A-32CE-4C1C-A50D-3016B394DCFB}"/>
          </ac:spMkLst>
        </pc:spChg>
        <pc:spChg chg="del">
          <ac:chgData name="Rictabrity Prasad" userId="439dcb77-0fc3-462d-8175-644dbe97cc51" providerId="ADAL" clId="{BEAD2CF9-5B98-4087-BBC9-8D44208D8BA8}" dt="2025-01-17T01:18:05.657" v="58" actId="26606"/>
          <ac:spMkLst>
            <pc:docMk/>
            <pc:sldMk cId="0" sldId="260"/>
            <ac:spMk id="5133" creationId="{CD8B4F24-440B-49E9-B85D-733523DC064B}"/>
          </ac:spMkLst>
        </pc:spChg>
        <pc:spChg chg="add">
          <ac:chgData name="Rictabrity Prasad" userId="439dcb77-0fc3-462d-8175-644dbe97cc51" providerId="ADAL" clId="{BEAD2CF9-5B98-4087-BBC9-8D44208D8BA8}" dt="2025-01-17T01:18:05.657" v="58" actId="26606"/>
          <ac:spMkLst>
            <pc:docMk/>
            <pc:sldMk cId="0" sldId="260"/>
            <ac:spMk id="5138" creationId="{2B97F24A-32CE-4C1C-A50D-3016B394DCFB}"/>
          </ac:spMkLst>
        </pc:spChg>
        <pc:spChg chg="add">
          <ac:chgData name="Rictabrity Prasad" userId="439dcb77-0fc3-462d-8175-644dbe97cc51" providerId="ADAL" clId="{BEAD2CF9-5B98-4087-BBC9-8D44208D8BA8}" dt="2025-01-17T01:18:05.657" v="58" actId="26606"/>
          <ac:spMkLst>
            <pc:docMk/>
            <pc:sldMk cId="0" sldId="260"/>
            <ac:spMk id="5140" creationId="{CD8B4F24-440B-49E9-B85D-733523DC064B}"/>
          </ac:spMkLst>
        </pc:spChg>
        <pc:picChg chg="add mod">
          <ac:chgData name="Rictabrity Prasad" userId="439dcb77-0fc3-462d-8175-644dbe97cc51" providerId="ADAL" clId="{BEAD2CF9-5B98-4087-BBC9-8D44208D8BA8}" dt="2025-01-17T01:18:17.883" v="62" actId="14100"/>
          <ac:picMkLst>
            <pc:docMk/>
            <pc:sldMk cId="0" sldId="260"/>
            <ac:picMk id="4098" creationId="{76919BD0-7C39-B059-0A4A-3D711DC738EA}"/>
          </ac:picMkLst>
        </pc:picChg>
        <pc:picChg chg="del">
          <ac:chgData name="Rictabrity Prasad" userId="439dcb77-0fc3-462d-8175-644dbe97cc51" providerId="ADAL" clId="{BEAD2CF9-5B98-4087-BBC9-8D44208D8BA8}" dt="2025-01-17T01:18:01.340" v="56" actId="478"/>
          <ac:picMkLst>
            <pc:docMk/>
            <pc:sldMk cId="0" sldId="260"/>
            <ac:picMk id="5123" creationId="{06FD2A15-F373-6276-D7A1-88D309E6013B}"/>
          </ac:picMkLst>
        </pc:picChg>
      </pc:sldChg>
      <pc:sldChg chg="addSp">
        <pc:chgData name="Rictabrity Prasad" userId="439dcb77-0fc3-462d-8175-644dbe97cc51" providerId="ADAL" clId="{BEAD2CF9-5B98-4087-BBC9-8D44208D8BA8}" dt="2025-01-16T19:18:38.846" v="0"/>
        <pc:sldMkLst>
          <pc:docMk/>
          <pc:sldMk cId="0" sldId="261"/>
        </pc:sldMkLst>
        <pc:picChg chg="add">
          <ac:chgData name="Rictabrity Prasad" userId="439dcb77-0fc3-462d-8175-644dbe97cc51" providerId="ADAL" clId="{BEAD2CF9-5B98-4087-BBC9-8D44208D8BA8}" dt="2025-01-16T19:18:38.846" v="0"/>
          <ac:picMkLst>
            <pc:docMk/>
            <pc:sldMk cId="0" sldId="261"/>
            <ac:picMk id="1026" creationId="{826FDE1F-CD0D-F73C-4B43-1A529494C2F1}"/>
          </ac:picMkLst>
        </pc:picChg>
      </pc:sldChg>
      <pc:sldChg chg="addSp delSp modSp mod modNotesTx">
        <pc:chgData name="Rictabrity Prasad" userId="439dcb77-0fc3-462d-8175-644dbe97cc51" providerId="ADAL" clId="{BEAD2CF9-5B98-4087-BBC9-8D44208D8BA8}" dt="2025-01-17T07:47:57.584" v="1158" actId="14100"/>
        <pc:sldMkLst>
          <pc:docMk/>
          <pc:sldMk cId="0" sldId="262"/>
        </pc:sldMkLst>
        <pc:spChg chg="mod">
          <ac:chgData name="Rictabrity Prasad" userId="439dcb77-0fc3-462d-8175-644dbe97cc51" providerId="ADAL" clId="{BEAD2CF9-5B98-4087-BBC9-8D44208D8BA8}" dt="2025-01-17T07:47:49.132" v="1155" actId="26606"/>
          <ac:spMkLst>
            <pc:docMk/>
            <pc:sldMk cId="0" sldId="262"/>
            <ac:spMk id="2" creationId="{00000000-0000-0000-0000-000000000000}"/>
          </ac:spMkLst>
        </pc:spChg>
        <pc:spChg chg="del mod">
          <ac:chgData name="Rictabrity Prasad" userId="439dcb77-0fc3-462d-8175-644dbe97cc51" providerId="ADAL" clId="{BEAD2CF9-5B98-4087-BBC9-8D44208D8BA8}" dt="2025-01-17T07:07:21.056" v="349" actId="478"/>
          <ac:spMkLst>
            <pc:docMk/>
            <pc:sldMk cId="0" sldId="262"/>
            <ac:spMk id="3" creationId="{BE5170AC-5F6B-F6B5-1DD7-1A0A051E2727}"/>
          </ac:spMkLst>
        </pc:spChg>
        <pc:spChg chg="add del">
          <ac:chgData name="Rictabrity Prasad" userId="439dcb77-0fc3-462d-8175-644dbe97cc51" providerId="ADAL" clId="{BEAD2CF9-5B98-4087-BBC9-8D44208D8BA8}" dt="2025-01-17T07:07:21.056" v="349" actId="478"/>
          <ac:spMkLst>
            <pc:docMk/>
            <pc:sldMk cId="0" sldId="262"/>
            <ac:spMk id="4" creationId="{59C94540-71D4-C447-00DD-DC157D5AC329}"/>
          </ac:spMkLst>
        </pc:spChg>
        <pc:spChg chg="add del mod">
          <ac:chgData name="Rictabrity Prasad" userId="439dcb77-0fc3-462d-8175-644dbe97cc51" providerId="ADAL" clId="{BEAD2CF9-5B98-4087-BBC9-8D44208D8BA8}" dt="2025-01-17T07:10:03.212" v="366" actId="478"/>
          <ac:spMkLst>
            <pc:docMk/>
            <pc:sldMk cId="0" sldId="262"/>
            <ac:spMk id="5" creationId="{B3966058-00E3-3165-40E0-5D3D9A45C096}"/>
          </ac:spMkLst>
        </pc:spChg>
        <pc:spChg chg="add mod">
          <ac:chgData name="Rictabrity Prasad" userId="439dcb77-0fc3-462d-8175-644dbe97cc51" providerId="ADAL" clId="{BEAD2CF9-5B98-4087-BBC9-8D44208D8BA8}" dt="2025-01-17T07:47:57.584" v="1158" actId="14100"/>
          <ac:spMkLst>
            <pc:docMk/>
            <pc:sldMk cId="0" sldId="262"/>
            <ac:spMk id="6" creationId="{20C417A2-C064-FF71-018A-A00CD6B25AAD}"/>
          </ac:spMkLst>
        </pc:spChg>
        <pc:spChg chg="del">
          <ac:chgData name="Rictabrity Prasad" userId="439dcb77-0fc3-462d-8175-644dbe97cc51" providerId="ADAL" clId="{BEAD2CF9-5B98-4087-BBC9-8D44208D8BA8}" dt="2025-01-17T03:07:00.031" v="65" actId="26606"/>
          <ac:spMkLst>
            <pc:docMk/>
            <pc:sldMk cId="0" sldId="262"/>
            <ac:spMk id="7179" creationId="{2B97F24A-32CE-4C1C-A50D-3016B394DCFB}"/>
          </ac:spMkLst>
        </pc:spChg>
        <pc:spChg chg="del">
          <ac:chgData name="Rictabrity Prasad" userId="439dcb77-0fc3-462d-8175-644dbe97cc51" providerId="ADAL" clId="{BEAD2CF9-5B98-4087-BBC9-8D44208D8BA8}" dt="2025-01-17T03:07:00.031" v="65" actId="26606"/>
          <ac:spMkLst>
            <pc:docMk/>
            <pc:sldMk cId="0" sldId="262"/>
            <ac:spMk id="7180" creationId="{6357EC4F-235E-4222-A36F-C7878ACE37F2}"/>
          </ac:spMkLst>
        </pc:spChg>
        <pc:spChg chg="add del">
          <ac:chgData name="Rictabrity Prasad" userId="439dcb77-0fc3-462d-8175-644dbe97cc51" providerId="ADAL" clId="{BEAD2CF9-5B98-4087-BBC9-8D44208D8BA8}" dt="2025-01-17T07:07:52.371" v="358" actId="26606"/>
          <ac:spMkLst>
            <pc:docMk/>
            <pc:sldMk cId="0" sldId="262"/>
            <ac:spMk id="7196" creationId="{2B97F24A-32CE-4C1C-A50D-3016B394DCFB}"/>
          </ac:spMkLst>
        </pc:spChg>
        <pc:spChg chg="add del">
          <ac:chgData name="Rictabrity Prasad" userId="439dcb77-0fc3-462d-8175-644dbe97cc51" providerId="ADAL" clId="{BEAD2CF9-5B98-4087-BBC9-8D44208D8BA8}" dt="2025-01-17T07:07:52.371" v="358" actId="26606"/>
          <ac:spMkLst>
            <pc:docMk/>
            <pc:sldMk cId="0" sldId="262"/>
            <ac:spMk id="7197" creationId="{CD8B4F24-440B-49E9-B85D-733523DC064B}"/>
          </ac:spMkLst>
        </pc:spChg>
        <pc:spChg chg="add del">
          <ac:chgData name="Rictabrity Prasad" userId="439dcb77-0fc3-462d-8175-644dbe97cc51" providerId="ADAL" clId="{BEAD2CF9-5B98-4087-BBC9-8D44208D8BA8}" dt="2025-01-17T07:10:19.871" v="370" actId="26606"/>
          <ac:spMkLst>
            <pc:docMk/>
            <pc:sldMk cId="0" sldId="262"/>
            <ac:spMk id="7202" creationId="{2B97F24A-32CE-4C1C-A50D-3016B394DCFB}"/>
          </ac:spMkLst>
        </pc:spChg>
        <pc:spChg chg="add del">
          <ac:chgData name="Rictabrity Prasad" userId="439dcb77-0fc3-462d-8175-644dbe97cc51" providerId="ADAL" clId="{BEAD2CF9-5B98-4087-BBC9-8D44208D8BA8}" dt="2025-01-17T07:10:19.871" v="370" actId="26606"/>
          <ac:spMkLst>
            <pc:docMk/>
            <pc:sldMk cId="0" sldId="262"/>
            <ac:spMk id="7204" creationId="{6357EC4F-235E-4222-A36F-C7878ACE37F2}"/>
          </ac:spMkLst>
        </pc:spChg>
        <pc:spChg chg="add">
          <ac:chgData name="Rictabrity Prasad" userId="439dcb77-0fc3-462d-8175-644dbe97cc51" providerId="ADAL" clId="{BEAD2CF9-5B98-4087-BBC9-8D44208D8BA8}" dt="2025-01-17T07:47:49.132" v="1155" actId="26606"/>
          <ac:spMkLst>
            <pc:docMk/>
            <pc:sldMk cId="0" sldId="262"/>
            <ac:spMk id="7216" creationId="{2B97F24A-32CE-4C1C-A50D-3016B394DCFB}"/>
          </ac:spMkLst>
        </pc:spChg>
        <pc:spChg chg="add">
          <ac:chgData name="Rictabrity Prasad" userId="439dcb77-0fc3-462d-8175-644dbe97cc51" providerId="ADAL" clId="{BEAD2CF9-5B98-4087-BBC9-8D44208D8BA8}" dt="2025-01-17T07:47:49.132" v="1155" actId="26606"/>
          <ac:spMkLst>
            <pc:docMk/>
            <pc:sldMk cId="0" sldId="262"/>
            <ac:spMk id="7218" creationId="{CD8B4F24-440B-49E9-B85D-733523DC064B}"/>
          </ac:spMkLst>
        </pc:spChg>
        <pc:grpChg chg="add del">
          <ac:chgData name="Rictabrity Prasad" userId="439dcb77-0fc3-462d-8175-644dbe97cc51" providerId="ADAL" clId="{BEAD2CF9-5B98-4087-BBC9-8D44208D8BA8}" dt="2025-01-17T03:14:58.121" v="70" actId="26606"/>
          <ac:grpSpMkLst>
            <pc:docMk/>
            <pc:sldMk cId="0" sldId="262"/>
            <ac:grpSpMk id="7185" creationId="{6258F736-B256-8039-9DC6-F4E49A5C5AD5}"/>
          </ac:grpSpMkLst>
        </pc:grpChg>
        <pc:grpChg chg="add del">
          <ac:chgData name="Rictabrity Prasad" userId="439dcb77-0fc3-462d-8175-644dbe97cc51" providerId="ADAL" clId="{BEAD2CF9-5B98-4087-BBC9-8D44208D8BA8}" dt="2025-01-17T03:14:58.100" v="69" actId="26606"/>
          <ac:grpSpMkLst>
            <pc:docMk/>
            <pc:sldMk cId="0" sldId="262"/>
            <ac:grpSpMk id="7192" creationId="{6258F736-B256-8039-9DC6-F4E49A5C5AD5}"/>
          </ac:grpSpMkLst>
        </pc:grpChg>
        <pc:grpChg chg="add del">
          <ac:chgData name="Rictabrity Prasad" userId="439dcb77-0fc3-462d-8175-644dbe97cc51" providerId="ADAL" clId="{BEAD2CF9-5B98-4087-BBC9-8D44208D8BA8}" dt="2025-01-17T07:47:49.132" v="1155" actId="26606"/>
          <ac:grpSpMkLst>
            <pc:docMk/>
            <pc:sldMk cId="0" sldId="262"/>
            <ac:grpSpMk id="7209" creationId="{6258F736-B256-8039-9DC6-F4E49A5C5AD5}"/>
          </ac:grpSpMkLst>
        </pc:grpChg>
        <pc:picChg chg="add del mod">
          <ac:chgData name="Rictabrity Prasad" userId="439dcb77-0fc3-462d-8175-644dbe97cc51" providerId="ADAL" clId="{BEAD2CF9-5B98-4087-BBC9-8D44208D8BA8}" dt="2025-01-17T03:06:56.332" v="63" actId="478"/>
          <ac:picMkLst>
            <pc:docMk/>
            <pc:sldMk cId="0" sldId="262"/>
            <ac:picMk id="2050" creationId="{F8C7975A-6B56-F010-81A3-3664B2ACF34E}"/>
          </ac:picMkLst>
        </pc:picChg>
        <pc:picChg chg="add del mod">
          <ac:chgData name="Rictabrity Prasad" userId="439dcb77-0fc3-462d-8175-644dbe97cc51" providerId="ADAL" clId="{BEAD2CF9-5B98-4087-BBC9-8D44208D8BA8}" dt="2025-01-17T03:14:50.180" v="66" actId="478"/>
          <ac:picMkLst>
            <pc:docMk/>
            <pc:sldMk cId="0" sldId="262"/>
            <ac:picMk id="2052" creationId="{466645F6-7A19-4548-4F9F-0AD4A458AAE6}"/>
          </ac:picMkLst>
        </pc:picChg>
        <pc:picChg chg="add mod ord">
          <ac:chgData name="Rictabrity Prasad" userId="439dcb77-0fc3-462d-8175-644dbe97cc51" providerId="ADAL" clId="{BEAD2CF9-5B98-4087-BBC9-8D44208D8BA8}" dt="2025-01-17T07:47:49.132" v="1155" actId="26606"/>
          <ac:picMkLst>
            <pc:docMk/>
            <pc:sldMk cId="0" sldId="262"/>
            <ac:picMk id="2054" creationId="{81198A09-FFDD-4F9E-0F22-5F344AF0D049}"/>
          </ac:picMkLst>
        </pc:picChg>
        <pc:picChg chg="del">
          <ac:chgData name="Rictabrity Prasad" userId="439dcb77-0fc3-462d-8175-644dbe97cc51" providerId="ADAL" clId="{BEAD2CF9-5B98-4087-BBC9-8D44208D8BA8}" dt="2025-01-16T19:18:52.066" v="3" actId="478"/>
          <ac:picMkLst>
            <pc:docMk/>
            <pc:sldMk cId="0" sldId="262"/>
            <ac:picMk id="7170" creationId="{F05D4C74-3F50-BB9C-1168-E194F98B3E86}"/>
          </ac:picMkLst>
        </pc:picChg>
      </pc:sldChg>
      <pc:sldChg chg="modNotesTx">
        <pc:chgData name="Rictabrity Prasad" userId="439dcb77-0fc3-462d-8175-644dbe97cc51" providerId="ADAL" clId="{BEAD2CF9-5B98-4087-BBC9-8D44208D8BA8}" dt="2025-01-17T07:22:59.140" v="573" actId="20577"/>
        <pc:sldMkLst>
          <pc:docMk/>
          <pc:sldMk cId="2856600103" sldId="263"/>
        </pc:sldMkLst>
      </pc:sldChg>
      <pc:sldChg chg="modSp mod modNotesTx">
        <pc:chgData name="Rictabrity Prasad" userId="439dcb77-0fc3-462d-8175-644dbe97cc51" providerId="ADAL" clId="{BEAD2CF9-5B98-4087-BBC9-8D44208D8BA8}" dt="2025-01-17T07:32:20.999" v="1108" actId="20577"/>
        <pc:sldMkLst>
          <pc:docMk/>
          <pc:sldMk cId="328013099" sldId="264"/>
        </pc:sldMkLst>
        <pc:spChg chg="mod">
          <ac:chgData name="Rictabrity Prasad" userId="439dcb77-0fc3-462d-8175-644dbe97cc51" providerId="ADAL" clId="{BEAD2CF9-5B98-4087-BBC9-8D44208D8BA8}" dt="2025-01-17T06:53:54.860" v="300" actId="20577"/>
          <ac:spMkLst>
            <pc:docMk/>
            <pc:sldMk cId="328013099" sldId="264"/>
            <ac:spMk id="8203" creationId="{B17DF989-BB86-34B0-C8A2-D911F211EBA2}"/>
          </ac:spMkLst>
        </pc:spChg>
      </pc:sldChg>
      <pc:sldChg chg="addSp modSp mod setBg modNotesTx">
        <pc:chgData name="Rictabrity Prasad" userId="439dcb77-0fc3-462d-8175-644dbe97cc51" providerId="ADAL" clId="{BEAD2CF9-5B98-4087-BBC9-8D44208D8BA8}" dt="2025-01-17T07:44:41.368" v="1121" actId="14100"/>
        <pc:sldMkLst>
          <pc:docMk/>
          <pc:sldMk cId="3410423830" sldId="265"/>
        </pc:sldMkLst>
        <pc:spChg chg="mod">
          <ac:chgData name="Rictabrity Prasad" userId="439dcb77-0fc3-462d-8175-644dbe97cc51" providerId="ADAL" clId="{BEAD2CF9-5B98-4087-BBC9-8D44208D8BA8}" dt="2025-01-17T07:28:36.350" v="790" actId="26606"/>
          <ac:spMkLst>
            <pc:docMk/>
            <pc:sldMk cId="3410423830" sldId="265"/>
            <ac:spMk id="2" creationId="{60D1856C-7F01-99CD-E9BB-883C5D8D810C}"/>
          </ac:spMkLst>
        </pc:spChg>
        <pc:spChg chg="mod">
          <ac:chgData name="Rictabrity Prasad" userId="439dcb77-0fc3-462d-8175-644dbe97cc51" providerId="ADAL" clId="{BEAD2CF9-5B98-4087-BBC9-8D44208D8BA8}" dt="2025-01-17T07:44:41.368" v="1121" actId="14100"/>
          <ac:spMkLst>
            <pc:docMk/>
            <pc:sldMk cId="3410423830" sldId="265"/>
            <ac:spMk id="3" creationId="{6D8553D6-BA16-6729-2F39-C1B0D89F64B6}"/>
          </ac:spMkLst>
        </pc:spChg>
        <pc:spChg chg="add">
          <ac:chgData name="Rictabrity Prasad" userId="439dcb77-0fc3-462d-8175-644dbe97cc51" providerId="ADAL" clId="{BEAD2CF9-5B98-4087-BBC9-8D44208D8BA8}" dt="2025-01-17T07:28:36.350" v="790" actId="26606"/>
          <ac:spMkLst>
            <pc:docMk/>
            <pc:sldMk cId="3410423830" sldId="265"/>
            <ac:spMk id="8" creationId="{DAF1966E-FD40-4A4A-B61B-C4DF7FA05F06}"/>
          </ac:spMkLst>
        </pc:spChg>
        <pc:spChg chg="add">
          <ac:chgData name="Rictabrity Prasad" userId="439dcb77-0fc3-462d-8175-644dbe97cc51" providerId="ADAL" clId="{BEAD2CF9-5B98-4087-BBC9-8D44208D8BA8}" dt="2025-01-17T07:28:36.350" v="790" actId="26606"/>
          <ac:spMkLst>
            <pc:docMk/>
            <pc:sldMk cId="3410423830" sldId="265"/>
            <ac:spMk id="10" creationId="{047BFA19-D45E-416B-A404-7AF2F3F27017}"/>
          </ac:spMkLst>
        </pc:spChg>
        <pc:spChg chg="add">
          <ac:chgData name="Rictabrity Prasad" userId="439dcb77-0fc3-462d-8175-644dbe97cc51" providerId="ADAL" clId="{BEAD2CF9-5B98-4087-BBC9-8D44208D8BA8}" dt="2025-01-17T07:28:36.350" v="790" actId="26606"/>
          <ac:spMkLst>
            <pc:docMk/>
            <pc:sldMk cId="3410423830" sldId="265"/>
            <ac:spMk id="12" creationId="{8E0105E7-23DB-4CF2-8258-FF47C7620F6E}"/>
          </ac:spMkLst>
        </pc:spChg>
        <pc:spChg chg="add">
          <ac:chgData name="Rictabrity Prasad" userId="439dcb77-0fc3-462d-8175-644dbe97cc51" providerId="ADAL" clId="{BEAD2CF9-5B98-4087-BBC9-8D44208D8BA8}" dt="2025-01-17T07:28:36.350" v="790" actId="26606"/>
          <ac:spMkLst>
            <pc:docMk/>
            <pc:sldMk cId="3410423830" sldId="265"/>
            <ac:spMk id="14" creationId="{074B4F7D-14B2-478B-8BF5-01E4E0C5D263}"/>
          </ac:spMkLst>
        </pc:spChg>
      </pc:sldChg>
      <pc:sldChg chg="addSp delSp modSp mod setBg modNotesTx">
        <pc:chgData name="Rictabrity Prasad" userId="439dcb77-0fc3-462d-8175-644dbe97cc51" providerId="ADAL" clId="{BEAD2CF9-5B98-4087-BBC9-8D44208D8BA8}" dt="2025-01-17T07:32:57.581" v="1109" actId="113"/>
        <pc:sldMkLst>
          <pc:docMk/>
          <pc:sldMk cId="1583006488" sldId="266"/>
        </pc:sldMkLst>
        <pc:spChg chg="mod">
          <ac:chgData name="Rictabrity Prasad" userId="439dcb77-0fc3-462d-8175-644dbe97cc51" providerId="ADAL" clId="{BEAD2CF9-5B98-4087-BBC9-8D44208D8BA8}" dt="2025-01-17T06:34:17.732" v="111" actId="26606"/>
          <ac:spMkLst>
            <pc:docMk/>
            <pc:sldMk cId="1583006488" sldId="266"/>
            <ac:spMk id="2" creationId="{59652C30-2BBD-20ED-E02F-E2F654AD6FD6}"/>
          </ac:spMkLst>
        </pc:spChg>
        <pc:spChg chg="add del">
          <ac:chgData name="Rictabrity Prasad" userId="439dcb77-0fc3-462d-8175-644dbe97cc51" providerId="ADAL" clId="{BEAD2CF9-5B98-4087-BBC9-8D44208D8BA8}" dt="2025-01-17T06:26:37.170" v="74" actId="478"/>
          <ac:spMkLst>
            <pc:docMk/>
            <pc:sldMk cId="1583006488" sldId="266"/>
            <ac:spMk id="3" creationId="{3487EE3B-B25B-EB7C-E633-80901BFDAEFD}"/>
          </ac:spMkLst>
        </pc:spChg>
        <pc:spChg chg="del mod">
          <ac:chgData name="Rictabrity Prasad" userId="439dcb77-0fc3-462d-8175-644dbe97cc51" providerId="ADAL" clId="{BEAD2CF9-5B98-4087-BBC9-8D44208D8BA8}" dt="2025-01-17T06:26:37.170" v="74" actId="478"/>
          <ac:spMkLst>
            <pc:docMk/>
            <pc:sldMk cId="1583006488" sldId="266"/>
            <ac:spMk id="4" creationId="{1AC21242-A673-210C-90CE-B12E4AF06FB8}"/>
          </ac:spMkLst>
        </pc:spChg>
        <pc:spChg chg="add del mod">
          <ac:chgData name="Rictabrity Prasad" userId="439dcb77-0fc3-462d-8175-644dbe97cc51" providerId="ADAL" clId="{BEAD2CF9-5B98-4087-BBC9-8D44208D8BA8}" dt="2025-01-17T06:33:48.200" v="104" actId="478"/>
          <ac:spMkLst>
            <pc:docMk/>
            <pc:sldMk cId="1583006488" sldId="266"/>
            <ac:spMk id="5" creationId="{5FA2B53D-3F9C-860F-196A-ED8A5EA8F55A}"/>
          </ac:spMkLst>
        </pc:spChg>
        <pc:spChg chg="add del">
          <ac:chgData name="Rictabrity Prasad" userId="439dcb77-0fc3-462d-8175-644dbe97cc51" providerId="ADAL" clId="{BEAD2CF9-5B98-4087-BBC9-8D44208D8BA8}" dt="2025-01-17T06:34:17.732" v="111" actId="26606"/>
          <ac:spMkLst>
            <pc:docMk/>
            <pc:sldMk cId="1583006488" sldId="266"/>
            <ac:spMk id="9" creationId="{100EDD19-6802-4EC3-95CE-CFFAB042CFD6}"/>
          </ac:spMkLst>
        </pc:spChg>
        <pc:spChg chg="add mod">
          <ac:chgData name="Rictabrity Prasad" userId="439dcb77-0fc3-462d-8175-644dbe97cc51" providerId="ADAL" clId="{BEAD2CF9-5B98-4087-BBC9-8D44208D8BA8}" dt="2025-01-17T06:43:49.347" v="266" actId="27636"/>
          <ac:spMkLst>
            <pc:docMk/>
            <pc:sldMk cId="1583006488" sldId="266"/>
            <ac:spMk id="10" creationId="{FA615592-E7B3-754E-B57F-8FB6B52383E8}"/>
          </ac:spMkLst>
        </pc:spChg>
        <pc:spChg chg="add del">
          <ac:chgData name="Rictabrity Prasad" userId="439dcb77-0fc3-462d-8175-644dbe97cc51" providerId="ADAL" clId="{BEAD2CF9-5B98-4087-BBC9-8D44208D8BA8}" dt="2025-01-17T06:34:17.732" v="111" actId="26606"/>
          <ac:spMkLst>
            <pc:docMk/>
            <pc:sldMk cId="1583006488" sldId="266"/>
            <ac:spMk id="11" creationId="{DB17E863-922E-4C26-BD64-E8FD41D28661}"/>
          </ac:spMkLst>
        </pc:spChg>
        <pc:spChg chg="add del mod">
          <ac:chgData name="Rictabrity Prasad" userId="439dcb77-0fc3-462d-8175-644dbe97cc51" providerId="ADAL" clId="{BEAD2CF9-5B98-4087-BBC9-8D44208D8BA8}" dt="2025-01-17T06:39:37.872" v="153" actId="478"/>
          <ac:spMkLst>
            <pc:docMk/>
            <pc:sldMk cId="1583006488" sldId="266"/>
            <ac:spMk id="15" creationId="{D4384527-BCC1-DC57-72D3-D33CCED749D7}"/>
          </ac:spMkLst>
        </pc:spChg>
        <pc:spChg chg="add">
          <ac:chgData name="Rictabrity Prasad" userId="439dcb77-0fc3-462d-8175-644dbe97cc51" providerId="ADAL" clId="{BEAD2CF9-5B98-4087-BBC9-8D44208D8BA8}" dt="2025-01-17T06:34:17.732" v="111" actId="26606"/>
          <ac:spMkLst>
            <pc:docMk/>
            <pc:sldMk cId="1583006488" sldId="266"/>
            <ac:spMk id="16" creationId="{100EDD19-6802-4EC3-95CE-CFFAB042CFD6}"/>
          </ac:spMkLst>
        </pc:spChg>
        <pc:spChg chg="add">
          <ac:chgData name="Rictabrity Prasad" userId="439dcb77-0fc3-462d-8175-644dbe97cc51" providerId="ADAL" clId="{BEAD2CF9-5B98-4087-BBC9-8D44208D8BA8}" dt="2025-01-17T06:34:17.732" v="111" actId="26606"/>
          <ac:spMkLst>
            <pc:docMk/>
            <pc:sldMk cId="1583006488" sldId="266"/>
            <ac:spMk id="18" creationId="{DB17E863-922E-4C26-BD64-E8FD41D28661}"/>
          </ac:spMkLst>
        </pc:spChg>
        <pc:spChg chg="add mod">
          <ac:chgData name="Rictabrity Prasad" userId="439dcb77-0fc3-462d-8175-644dbe97cc51" providerId="ADAL" clId="{BEAD2CF9-5B98-4087-BBC9-8D44208D8BA8}" dt="2025-01-17T06:44:03.277" v="267" actId="255"/>
          <ac:spMkLst>
            <pc:docMk/>
            <pc:sldMk cId="1583006488" sldId="266"/>
            <ac:spMk id="19" creationId="{D33C01FF-17A3-5A6F-2352-B3B6CF4C19D2}"/>
          </ac:spMkLst>
        </pc:spChg>
        <pc:picChg chg="add del mod">
          <ac:chgData name="Rictabrity Prasad" userId="439dcb77-0fc3-462d-8175-644dbe97cc51" providerId="ADAL" clId="{BEAD2CF9-5B98-4087-BBC9-8D44208D8BA8}" dt="2025-01-17T06:29:32.809" v="102" actId="478"/>
          <ac:picMkLst>
            <pc:docMk/>
            <pc:sldMk cId="1583006488" sldId="266"/>
            <ac:picMk id="7" creationId="{87C658C5-3A6A-780C-F70F-3CAF29A8FC04}"/>
          </ac:picMkLst>
        </pc:picChg>
        <pc:picChg chg="add mod">
          <ac:chgData name="Rictabrity Prasad" userId="439dcb77-0fc3-462d-8175-644dbe97cc51" providerId="ADAL" clId="{BEAD2CF9-5B98-4087-BBC9-8D44208D8BA8}" dt="2025-01-17T06:43:35.904" v="262" actId="1076"/>
          <ac:picMkLst>
            <pc:docMk/>
            <pc:sldMk cId="1583006488" sldId="266"/>
            <ac:picMk id="13" creationId="{67EED34E-85AA-6C8D-A8DE-393A48D47BBE}"/>
          </ac:picMkLst>
        </pc:picChg>
        <pc:picChg chg="add mod">
          <ac:chgData name="Rictabrity Prasad" userId="439dcb77-0fc3-462d-8175-644dbe97cc51" providerId="ADAL" clId="{BEAD2CF9-5B98-4087-BBC9-8D44208D8BA8}" dt="2025-01-17T06:43:33.353" v="261" actId="1076"/>
          <ac:picMkLst>
            <pc:docMk/>
            <pc:sldMk cId="1583006488" sldId="266"/>
            <ac:picMk id="21" creationId="{51AE0D7D-59B4-294E-E334-62E4BFE4595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8F2EF6-21E0-4489-A2B0-B2AF07E3AF95}" type="datetimeFigureOut">
              <a:rPr lang="en-GB" smtClean="0"/>
              <a:t>17/01/2025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5E4D08-8476-464E-93B1-84C223BA8721}" type="slidenum">
              <a:rPr lang="en-GB" smtClean="0"/>
              <a:t>‹#›</a:t>
            </a:fld>
            <a:endParaRPr lang="en-GB"/>
          </a:p>
        </p:txBody>
      </p:sp>
    </p:spTree>
    <p:extLst>
      <p:ext uri="{BB962C8B-B14F-4D97-AF65-F5344CB8AC3E}">
        <p14:creationId xmlns:p14="http://schemas.microsoft.com/office/powerpoint/2010/main" val="2753718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uncover insights into accidental drug-related deaths in the United States over an 11-year period (2012-2023).The focus is on demographic trends, regional patterns, and substance usage.</a:t>
            </a:r>
            <a:endParaRPr lang="en-GB" dirty="0"/>
          </a:p>
        </p:txBody>
      </p:sp>
      <p:sp>
        <p:nvSpPr>
          <p:cNvPr id="4" name="Slide Number Placeholder 3"/>
          <p:cNvSpPr>
            <a:spLocks noGrp="1"/>
          </p:cNvSpPr>
          <p:nvPr>
            <p:ph type="sldNum" sz="quarter" idx="5"/>
          </p:nvPr>
        </p:nvSpPr>
        <p:spPr/>
        <p:txBody>
          <a:bodyPr/>
          <a:lstStyle/>
          <a:p>
            <a:fld id="{715E4D08-8476-464E-93B1-84C223BA8721}" type="slidenum">
              <a:rPr lang="en-GB" smtClean="0"/>
              <a:t>1</a:t>
            </a:fld>
            <a:endParaRPr lang="en-GB"/>
          </a:p>
        </p:txBody>
      </p:sp>
    </p:spTree>
    <p:extLst>
      <p:ext uri="{BB962C8B-B14F-4D97-AF65-F5344CB8AC3E}">
        <p14:creationId xmlns:p14="http://schemas.microsoft.com/office/powerpoint/2010/main" val="4000673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buFont typeface="Arial" panose="020B0604020202020204" pitchFamily="34" charset="0"/>
              <a:buChar char="•"/>
            </a:pPr>
            <a:r>
              <a:rPr lang="en-US" dirty="0"/>
              <a:t>This heatmap visualizes the </a:t>
            </a:r>
            <a:r>
              <a:rPr lang="en-US" b="1" dirty="0"/>
              <a:t>total deaths</a:t>
            </a:r>
            <a:r>
              <a:rPr lang="en-US" dirty="0"/>
              <a:t> across </a:t>
            </a:r>
            <a:r>
              <a:rPr lang="en-US" b="1" dirty="0"/>
              <a:t>years</a:t>
            </a:r>
            <a:r>
              <a:rPr lang="en-US" dirty="0"/>
              <a:t> (2014–2019) for various causes, such as </a:t>
            </a:r>
            <a:r>
              <a:rPr lang="en-US" b="1" dirty="0"/>
              <a:t>Motor Vehicle Accidents</a:t>
            </a:r>
            <a:r>
              <a:rPr lang="en-US" dirty="0"/>
              <a:t>, </a:t>
            </a:r>
            <a:r>
              <a:rPr lang="en-US" b="1" dirty="0"/>
              <a:t>Intentional Self-Harm (Suicide)</a:t>
            </a:r>
            <a:r>
              <a:rPr lang="en-US" dirty="0"/>
              <a:t>, </a:t>
            </a:r>
            <a:r>
              <a:rPr lang="en-US" b="1" dirty="0"/>
              <a:t>Assault (Homicide)</a:t>
            </a:r>
            <a:r>
              <a:rPr lang="en-US" dirty="0"/>
              <a:t>, and </a:t>
            </a:r>
            <a:r>
              <a:rPr lang="en-US" b="1" dirty="0"/>
              <a:t>Drug Overdose</a:t>
            </a:r>
            <a:r>
              <a:rPr lang="en-US" dirty="0"/>
              <a:t>.</a:t>
            </a:r>
          </a:p>
          <a:p>
            <a:pPr>
              <a:buFont typeface="Arial" panose="020B0604020202020204" pitchFamily="34" charset="0"/>
              <a:buChar char="•"/>
            </a:pPr>
            <a:r>
              <a:rPr lang="en-US" dirty="0"/>
              <a:t>The </a:t>
            </a:r>
            <a:r>
              <a:rPr lang="en-US" b="1" dirty="0"/>
              <a:t>rows</a:t>
            </a:r>
            <a:r>
              <a:rPr lang="en-US" dirty="0"/>
              <a:t> represent the </a:t>
            </a:r>
            <a:r>
              <a:rPr lang="en-US" b="1" dirty="0"/>
              <a:t>years</a:t>
            </a:r>
            <a:r>
              <a:rPr lang="en-US" dirty="0"/>
              <a:t> from 2014 to 2019, and the </a:t>
            </a:r>
            <a:r>
              <a:rPr lang="en-US" b="1" dirty="0"/>
              <a:t>columns</a:t>
            </a:r>
            <a:r>
              <a:rPr lang="en-US" dirty="0"/>
              <a:t> represent the different </a:t>
            </a:r>
            <a:r>
              <a:rPr lang="en-US" b="1" dirty="0"/>
              <a:t>causes of death</a:t>
            </a:r>
            <a:r>
              <a:rPr lang="en-US" dirty="0"/>
              <a:t>.</a:t>
            </a:r>
          </a:p>
          <a:p>
            <a:pPr>
              <a:buFont typeface="Arial" panose="020B0604020202020204" pitchFamily="34" charset="0"/>
              <a:buChar char="•"/>
            </a:pPr>
            <a:r>
              <a:rPr lang="en-US" dirty="0"/>
              <a:t>Overall, the heatmap clearly shows </a:t>
            </a:r>
            <a:r>
              <a:rPr lang="en-US" b="1" dirty="0"/>
              <a:t>drug overdoses</a:t>
            </a:r>
            <a:r>
              <a:rPr lang="en-US" dirty="0"/>
              <a:t> as the </a:t>
            </a:r>
            <a:r>
              <a:rPr lang="en-US" b="1" dirty="0"/>
              <a:t>most significant cause of death</a:t>
            </a:r>
            <a:r>
              <a:rPr lang="en-US" dirty="0"/>
              <a:t> during the 2014–2019 period, with a continuing rise in fatalities. Addressing this crisis, along with </a:t>
            </a:r>
            <a:r>
              <a:rPr lang="en-US" b="1" dirty="0"/>
              <a:t>mental health</a:t>
            </a:r>
            <a:r>
              <a:rPr lang="en-US" dirty="0"/>
              <a:t> and </a:t>
            </a:r>
            <a:r>
              <a:rPr lang="en-US" b="1" dirty="0"/>
              <a:t>violence prevention</a:t>
            </a:r>
            <a:r>
              <a:rPr lang="en-US" dirty="0"/>
              <a:t>, should be top priorities for public health policy.</a:t>
            </a:r>
          </a:p>
          <a:p>
            <a:pPr>
              <a:buFont typeface="Arial" panose="020B0604020202020204" pitchFamily="34" charset="0"/>
              <a:buChar char="•"/>
            </a:pPr>
            <a:endParaRPr lang="en-US" dirty="0"/>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Shows the </a:t>
            </a:r>
            <a:r>
              <a:rPr lang="en-US" b="1" dirty="0"/>
              <a:t>challenges</a:t>
            </a:r>
            <a:r>
              <a:rPr lang="en-US" dirty="0"/>
              <a:t> faced during working with the two data.</a:t>
            </a:r>
            <a:endParaRPr lang="en-GB" dirty="0"/>
          </a:p>
        </p:txBody>
      </p:sp>
      <p:sp>
        <p:nvSpPr>
          <p:cNvPr id="4" name="Slide Number Placeholder 3"/>
          <p:cNvSpPr>
            <a:spLocks noGrp="1"/>
          </p:cNvSpPr>
          <p:nvPr>
            <p:ph type="sldNum" sz="quarter" idx="5"/>
          </p:nvPr>
        </p:nvSpPr>
        <p:spPr/>
        <p:txBody>
          <a:bodyPr/>
          <a:lstStyle/>
          <a:p>
            <a:fld id="{715E4D08-8476-464E-93B1-84C223BA8721}" type="slidenum">
              <a:rPr lang="en-GB" smtClean="0"/>
              <a:t>11</a:t>
            </a:fld>
            <a:endParaRPr lang="en-GB"/>
          </a:p>
        </p:txBody>
      </p:sp>
    </p:spTree>
    <p:extLst>
      <p:ext uri="{BB962C8B-B14F-4D97-AF65-F5344CB8AC3E}">
        <p14:creationId xmlns:p14="http://schemas.microsoft.com/office/powerpoint/2010/main" val="3026422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Presents the outline of the presentation.</a:t>
            </a:r>
            <a:endParaRPr lang="en-GB" dirty="0"/>
          </a:p>
        </p:txBody>
      </p:sp>
      <p:sp>
        <p:nvSpPr>
          <p:cNvPr id="4" name="Slide Number Placeholder 3"/>
          <p:cNvSpPr>
            <a:spLocks noGrp="1"/>
          </p:cNvSpPr>
          <p:nvPr>
            <p:ph type="sldNum" sz="quarter" idx="5"/>
          </p:nvPr>
        </p:nvSpPr>
        <p:spPr/>
        <p:txBody>
          <a:bodyPr/>
          <a:lstStyle/>
          <a:p>
            <a:fld id="{715E4D08-8476-464E-93B1-84C223BA8721}" type="slidenum">
              <a:rPr lang="en-GB" smtClean="0"/>
              <a:t>2</a:t>
            </a:fld>
            <a:endParaRPr lang="en-GB"/>
          </a:p>
        </p:txBody>
      </p:sp>
    </p:spTree>
    <p:extLst>
      <p:ext uri="{BB962C8B-B14F-4D97-AF65-F5344CB8AC3E}">
        <p14:creationId xmlns:p14="http://schemas.microsoft.com/office/powerpoint/2010/main" val="774235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datasets are sourced from the U.S. Government. I have used them to offer a comprehensive analysis of drug-related deaths. One dataset provides information on the drugs being used, along with demographic details such as age, sex, and residence, allowing for a more in-depth understanding of the issue. The other dataset compares drug-related deaths with those caused by other factors.</a:t>
            </a:r>
            <a:endParaRPr lang="en-GB" dirty="0"/>
          </a:p>
        </p:txBody>
      </p:sp>
      <p:sp>
        <p:nvSpPr>
          <p:cNvPr id="4" name="Slide Number Placeholder 3"/>
          <p:cNvSpPr>
            <a:spLocks noGrp="1"/>
          </p:cNvSpPr>
          <p:nvPr>
            <p:ph type="sldNum" sz="quarter" idx="5"/>
          </p:nvPr>
        </p:nvSpPr>
        <p:spPr/>
        <p:txBody>
          <a:bodyPr/>
          <a:lstStyle/>
          <a:p>
            <a:fld id="{715E4D08-8476-464E-93B1-84C223BA8721}" type="slidenum">
              <a:rPr lang="en-GB" smtClean="0"/>
              <a:t>3</a:t>
            </a:fld>
            <a:endParaRPr lang="en-GB"/>
          </a:p>
        </p:txBody>
      </p:sp>
    </p:spTree>
    <p:extLst>
      <p:ext uri="{BB962C8B-B14F-4D97-AF65-F5344CB8AC3E}">
        <p14:creationId xmlns:p14="http://schemas.microsoft.com/office/powerpoint/2010/main" val="4180474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Focus on Key Drug:</a:t>
            </a:r>
            <a:endParaRPr lang="en-US" dirty="0"/>
          </a:p>
          <a:p>
            <a:pPr>
              <a:buFont typeface="Arial" panose="020B0604020202020204" pitchFamily="34" charset="0"/>
              <a:buChar char="•"/>
            </a:pPr>
            <a:r>
              <a:rPr lang="en-US" dirty="0"/>
              <a:t>We need to give attention to </a:t>
            </a:r>
            <a:r>
              <a:rPr lang="en-US" b="1" dirty="0"/>
              <a:t>synthetic opioids</a:t>
            </a:r>
            <a:r>
              <a:rPr lang="en-US" dirty="0"/>
              <a:t>, particularly </a:t>
            </a:r>
            <a:r>
              <a:rPr lang="en-US" b="1" dirty="0"/>
              <a:t>Fentanyl</a:t>
            </a:r>
            <a:r>
              <a:rPr lang="en-US" dirty="0"/>
              <a:t>, which has become one of the most critical factors driving these deaths.</a:t>
            </a:r>
          </a:p>
          <a:p>
            <a:pPr>
              <a:buFont typeface="Arial" panose="020B0604020202020204" pitchFamily="34" charset="0"/>
              <a:buChar char="•"/>
            </a:pPr>
            <a:r>
              <a:rPr lang="en-US" dirty="0"/>
              <a:t>The Fentanyl is </a:t>
            </a:r>
            <a:r>
              <a:rPr lang="en-US" b="1" dirty="0"/>
              <a:t>50 to 100 times more potent than morphine</a:t>
            </a:r>
            <a:r>
              <a:rPr lang="en-US" dirty="0"/>
              <a:t>, making even small amounts deadly.</a:t>
            </a:r>
          </a:p>
          <a:p>
            <a:pPr>
              <a:buFont typeface="Arial" panose="020B0604020202020204" pitchFamily="34" charset="0"/>
              <a:buChar char="•"/>
            </a:pPr>
            <a:r>
              <a:rPr lang="en-US" dirty="0"/>
              <a:t>It’s crucial to understand that this synthetic drug is often mixed with other substances, unknowingly increasing the risk for overdose.</a:t>
            </a:r>
          </a:p>
          <a:p>
            <a:r>
              <a:rPr lang="en-US" b="1" dirty="0"/>
              <a:t>Why This Crisis Matters:</a:t>
            </a:r>
            <a:endParaRPr lang="en-US" dirty="0"/>
          </a:p>
          <a:p>
            <a:pPr>
              <a:buFont typeface="Arial" panose="020B0604020202020204" pitchFamily="34" charset="0"/>
              <a:buChar char="•"/>
            </a:pPr>
            <a:r>
              <a:rPr lang="en-US" dirty="0"/>
              <a:t>The deaths are largely </a:t>
            </a:r>
            <a:r>
              <a:rPr lang="en-US" b="1" dirty="0"/>
              <a:t>preventable</a:t>
            </a:r>
            <a:r>
              <a:rPr lang="en-US" dirty="0"/>
              <a:t>, meaning there is an opportunity to reduce them with the right interventions and education.</a:t>
            </a:r>
          </a:p>
          <a:p>
            <a:pPr>
              <a:buFont typeface="Arial" panose="020B0604020202020204" pitchFamily="34" charset="0"/>
              <a:buChar char="•"/>
            </a:pPr>
            <a:r>
              <a:rPr lang="en-US" dirty="0"/>
              <a:t>The drug overdoses have become a </a:t>
            </a:r>
            <a:r>
              <a:rPr lang="en-US" b="1" dirty="0"/>
              <a:t>leading cause of accidental death</a:t>
            </a:r>
            <a:r>
              <a:rPr lang="en-US" dirty="0"/>
              <a:t> in the U.S., surpassing other causes such as motor vehicle accidents..</a:t>
            </a:r>
          </a:p>
          <a:p>
            <a:endParaRPr lang="en-GB" dirty="0"/>
          </a:p>
        </p:txBody>
      </p:sp>
      <p:sp>
        <p:nvSpPr>
          <p:cNvPr id="4" name="Slide Number Placeholder 3"/>
          <p:cNvSpPr>
            <a:spLocks noGrp="1"/>
          </p:cNvSpPr>
          <p:nvPr>
            <p:ph type="sldNum" sz="quarter" idx="5"/>
          </p:nvPr>
        </p:nvSpPr>
        <p:spPr/>
        <p:txBody>
          <a:bodyPr/>
          <a:lstStyle/>
          <a:p>
            <a:fld id="{715E4D08-8476-464E-93B1-84C223BA8721}" type="slidenum">
              <a:rPr lang="en-GB" smtClean="0"/>
              <a:t>4</a:t>
            </a:fld>
            <a:endParaRPr lang="en-GB"/>
          </a:p>
        </p:txBody>
      </p:sp>
    </p:spTree>
    <p:extLst>
      <p:ext uri="{BB962C8B-B14F-4D97-AF65-F5344CB8AC3E}">
        <p14:creationId xmlns:p14="http://schemas.microsoft.com/office/powerpoint/2010/main" val="2456428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b="1" dirty="0"/>
              <a:t>Regional Hotspots and Public Health Implications</a:t>
            </a:r>
            <a:r>
              <a:rPr lang="en-US" dirty="0"/>
              <a:t>:</a:t>
            </a:r>
          </a:p>
          <a:p>
            <a:pPr>
              <a:buFont typeface="Arial" panose="020B0604020202020204" pitchFamily="34" charset="0"/>
              <a:buChar char="•"/>
            </a:pPr>
            <a:r>
              <a:rPr lang="en-US" dirty="0"/>
              <a:t>Counties like New Haven and Hartford report significantly higher drug-related incidents compared to others, making them critical areas for focused public health interventions.</a:t>
            </a:r>
          </a:p>
          <a:p>
            <a:pPr>
              <a:buFont typeface="Arial" panose="020B0604020202020204" pitchFamily="34" charset="0"/>
              <a:buChar char="•"/>
            </a:pPr>
            <a:r>
              <a:rPr lang="en-US" dirty="0"/>
              <a:t>Strategies such as expanding addiction treatment centers, increasing community outreach, and improving access to healthcare resources should prioritize these regions.</a:t>
            </a:r>
          </a:p>
          <a:p>
            <a:r>
              <a:rPr lang="en-US" b="1" dirty="0"/>
              <a:t>Gender Disparity and Targeted Strategies</a:t>
            </a:r>
            <a:r>
              <a:rPr lang="en-US" dirty="0"/>
              <a:t>:</a:t>
            </a:r>
          </a:p>
          <a:p>
            <a:pPr>
              <a:buFont typeface="Arial" panose="020B0604020202020204" pitchFamily="34" charset="0"/>
              <a:buChar char="•"/>
            </a:pPr>
            <a:r>
              <a:rPr lang="en-US" dirty="0"/>
              <a:t>Males consistently account for a larger share of incidents across all counties, underscoring the need for gender-specific solutions.</a:t>
            </a:r>
          </a:p>
          <a:p>
            <a:pPr>
              <a:buFont typeface="Arial" panose="020B0604020202020204" pitchFamily="34" charset="0"/>
              <a:buChar char="•"/>
            </a:pPr>
            <a:r>
              <a:rPr lang="en-US" dirty="0"/>
              <a:t>Tailored programs aimed at education, prevention, and rehabilitation for men could help address the underlying causes of this disparity.</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200" b="0" i="0" u="none" strike="noStrike" cap="none" normalizeH="0" baseline="0" dirty="0">
              <a:ln>
                <a:noFill/>
              </a:ln>
              <a:effectLst/>
            </a:endParaRPr>
          </a:p>
          <a:p>
            <a:pPr marL="0" marR="0" lvl="0" indent="0" fontAlgn="base">
              <a:lnSpc>
                <a:spcPct val="90000"/>
              </a:lnSpc>
              <a:spcBef>
                <a:spcPct val="0"/>
              </a:spcBef>
              <a:spcAft>
                <a:spcPts val="600"/>
              </a:spcAft>
              <a:buClrTx/>
              <a:buSzTx/>
              <a:buFont typeface="Arial" panose="020B0604020202020204" pitchFamily="34" charset="0"/>
              <a:buNone/>
              <a:tabLst/>
            </a:pPr>
            <a:r>
              <a:rPr kumimoji="0" lang="en-US" altLang="en-US" sz="1200" b="1" i="0" u="none" strike="noStrike" cap="none" normalizeH="0" baseline="0" dirty="0">
                <a:ln>
                  <a:noFill/>
                </a:ln>
                <a:effectLst/>
              </a:rPr>
              <a:t>Conclusion from the graph:</a:t>
            </a:r>
          </a:p>
          <a:p>
            <a:pPr marL="0" marR="0" lvl="0" indent="0" fontAlgn="base">
              <a:lnSpc>
                <a:spcPct val="90000"/>
              </a:lnSpc>
              <a:spcBef>
                <a:spcPct val="0"/>
              </a:spcBef>
              <a:spcAft>
                <a:spcPts val="600"/>
              </a:spcAft>
              <a:buClrTx/>
              <a:buSzTx/>
              <a:buFont typeface="Arial" panose="020B0604020202020204" pitchFamily="34" charset="0"/>
              <a:buNone/>
              <a:tabLst/>
            </a:pPr>
            <a:endParaRPr kumimoji="0" lang="en-US" altLang="en-US" sz="1200" b="0" i="0" u="none" strike="noStrike" cap="none" normalizeH="0" baseline="0" dirty="0">
              <a:ln>
                <a:noFill/>
              </a:ln>
              <a:effectLst/>
            </a:endParaRPr>
          </a:p>
          <a:p>
            <a:pPr marL="171450" marR="0" lvl="0" indent="-171450" fontAlgn="base">
              <a:lnSpc>
                <a:spcPct val="90000"/>
              </a:lnSpc>
              <a:spcBef>
                <a:spcPct val="0"/>
              </a:spcBef>
              <a:spcAft>
                <a:spcPts val="600"/>
              </a:spcAft>
              <a:buClrTx/>
              <a:buSzTx/>
              <a:buFont typeface="Arial" panose="020B0604020202020204" pitchFamily="34" charset="0"/>
              <a:buChar char="•"/>
              <a:tabLst/>
            </a:pPr>
            <a:r>
              <a:rPr kumimoji="0" lang="en-US" altLang="en-US" sz="1200" b="0" i="0" u="none" strike="noStrike" cap="none" normalizeH="0" baseline="0" dirty="0">
                <a:ln>
                  <a:noFill/>
                </a:ln>
                <a:effectLst/>
              </a:rPr>
              <a:t>The graph effectively highlights </a:t>
            </a:r>
            <a:r>
              <a:rPr kumimoji="0" lang="en-US" altLang="en-US" sz="1200" b="1" i="0" u="none" strike="noStrike" cap="none" normalizeH="0" baseline="0" dirty="0">
                <a:ln>
                  <a:noFill/>
                </a:ln>
                <a:effectLst/>
              </a:rPr>
              <a:t>Fentanyl</a:t>
            </a:r>
            <a:r>
              <a:rPr kumimoji="0" lang="en-US" altLang="en-US" sz="1200" b="0" i="0" u="none" strike="noStrike" cap="none" normalizeH="0" baseline="0" dirty="0">
                <a:ln>
                  <a:noFill/>
                </a:ln>
                <a:effectLst/>
              </a:rPr>
              <a:t> as the </a:t>
            </a:r>
            <a:r>
              <a:rPr kumimoji="0" lang="en-US" altLang="en-US" sz="1200" b="1" i="0" u="none" strike="noStrike" cap="none" normalizeH="0" baseline="0" dirty="0">
                <a:ln>
                  <a:noFill/>
                </a:ln>
                <a:effectLst/>
              </a:rPr>
              <a:t>primary drug of concern</a:t>
            </a:r>
            <a:r>
              <a:rPr kumimoji="0" lang="en-US" altLang="en-US" sz="1200" b="0" i="0" u="none" strike="noStrike" cap="none" normalizeH="0" baseline="0" dirty="0">
                <a:ln>
                  <a:noFill/>
                </a:ln>
                <a:effectLst/>
              </a:rPr>
              <a:t>, showing a dramatic rise in usage over the last decade.</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1" i="0" u="none" strike="noStrike" cap="none" normalizeH="0" baseline="0" dirty="0">
                <a:ln>
                  <a:noFill/>
                </a:ln>
                <a:effectLst/>
              </a:rPr>
              <a:t>Cocaine</a:t>
            </a:r>
            <a:r>
              <a:rPr kumimoji="0" lang="en-US" altLang="en-US" sz="1200" b="0" i="0" u="none" strike="noStrike" cap="none" normalizeH="0" baseline="0" dirty="0">
                <a:ln>
                  <a:noFill/>
                </a:ln>
                <a:effectLst/>
              </a:rPr>
              <a:t> and </a:t>
            </a:r>
            <a:r>
              <a:rPr kumimoji="0" lang="en-US" altLang="en-US" sz="1200" b="1" i="0" u="none" strike="noStrike" cap="none" normalizeH="0" baseline="0" dirty="0">
                <a:ln>
                  <a:noFill/>
                </a:ln>
                <a:effectLst/>
              </a:rPr>
              <a:t>Heroin</a:t>
            </a:r>
            <a:r>
              <a:rPr kumimoji="0" lang="en-US" altLang="en-US" sz="1200" b="0" i="0" u="none" strike="noStrike" cap="none" normalizeH="0" baseline="0" dirty="0">
                <a:ln>
                  <a:noFill/>
                </a:ln>
                <a:effectLst/>
              </a:rPr>
              <a:t> usage also exhibit significant increases, though not as steeply as Fentanyl, indicating ongoing concerns about these substances.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1" i="0" u="none" strike="noStrike" cap="none" normalizeH="0" baseline="0" dirty="0">
                <a:ln>
                  <a:noFill/>
                </a:ln>
                <a:effectLst/>
              </a:rPr>
              <a:t>Benzodiazepine</a:t>
            </a:r>
            <a:r>
              <a:rPr kumimoji="0" lang="en-US" altLang="en-US" sz="1200" b="0" i="0" u="none" strike="noStrike" cap="none" normalizeH="0" baseline="0" dirty="0">
                <a:ln>
                  <a:noFill/>
                </a:ln>
                <a:effectLst/>
              </a:rPr>
              <a:t> and </a:t>
            </a:r>
            <a:r>
              <a:rPr kumimoji="0" lang="en-US" altLang="en-US" sz="1200" b="1" i="0" u="none" strike="noStrike" cap="none" normalizeH="0" baseline="0" dirty="0">
                <a:ln>
                  <a:noFill/>
                </a:ln>
                <a:effectLst/>
              </a:rPr>
              <a:t>Methadone</a:t>
            </a:r>
            <a:r>
              <a:rPr kumimoji="0" lang="en-US" altLang="en-US" sz="1200" b="0" i="0" u="none" strike="noStrike" cap="none" normalizeH="0" baseline="0" dirty="0">
                <a:ln>
                  <a:noFill/>
                </a:ln>
                <a:effectLst/>
              </a:rPr>
              <a:t> exhibit more </a:t>
            </a:r>
            <a:r>
              <a:rPr kumimoji="0" lang="en-US" altLang="en-US" sz="1200" b="1" i="0" u="none" strike="noStrike" cap="none" normalizeH="0" baseline="0" dirty="0">
                <a:ln>
                  <a:noFill/>
                </a:ln>
                <a:effectLst/>
              </a:rPr>
              <a:t>fluctuating trends</a:t>
            </a:r>
            <a:r>
              <a:rPr kumimoji="0" lang="en-US" altLang="en-US" sz="1200" b="0" i="0" u="none" strike="noStrike" cap="none" normalizeH="0" baseline="0" dirty="0">
                <a:ln>
                  <a:noFill/>
                </a:ln>
                <a:effectLst/>
              </a:rPr>
              <a:t>, suggesting more specific, treatment-focused contexts or shifts in usage over time. </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200" b="0" i="0" u="none" strike="noStrike" cap="none" normalizeH="0" baseline="0" dirty="0">
              <a:ln>
                <a:noFill/>
              </a:ln>
              <a:effectLst/>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b="1" dirty="0"/>
              <a:t>Age Demographics</a:t>
            </a:r>
            <a:r>
              <a:rPr lang="en-US" dirty="0"/>
              <a:t>:</a:t>
            </a:r>
          </a:p>
          <a:p>
            <a:pPr>
              <a:buFont typeface="Arial" panose="020B0604020202020204" pitchFamily="34" charset="0"/>
              <a:buChar char="•"/>
            </a:pPr>
            <a:r>
              <a:rPr lang="en-US" dirty="0"/>
              <a:t>The 40–60 age group is the most affected, followed by the 20–40 age group.</a:t>
            </a:r>
          </a:p>
          <a:p>
            <a:pPr>
              <a:buFont typeface="Arial" panose="020B0604020202020204" pitchFamily="34" charset="0"/>
              <a:buChar char="•"/>
            </a:pPr>
            <a:r>
              <a:rPr lang="en-US" dirty="0"/>
              <a:t>These two age ranges combined account for the majority of drug-related incidents, highlighting the mid-life vulnerability to substance abuse.</a:t>
            </a:r>
          </a:p>
          <a:p>
            <a:r>
              <a:rPr lang="en-US" b="1" dirty="0"/>
              <a:t>Implications</a:t>
            </a:r>
            <a:r>
              <a:rPr lang="en-US" dirty="0"/>
              <a:t>:</a:t>
            </a:r>
          </a:p>
          <a:p>
            <a:pPr>
              <a:buFont typeface="Arial" panose="020B0604020202020204" pitchFamily="34" charset="0"/>
              <a:buChar char="•"/>
            </a:pPr>
            <a:r>
              <a:rPr lang="en-US" dirty="0"/>
              <a:t>These findings underscore the need for age-targeted prevention programs.</a:t>
            </a:r>
          </a:p>
          <a:p>
            <a:pPr>
              <a:buFont typeface="Arial" panose="020B0604020202020204" pitchFamily="34" charset="0"/>
              <a:buChar char="•"/>
            </a:pPr>
            <a:r>
              <a:rPr lang="en-US" dirty="0"/>
              <a:t>Resources such as educational campaigns, addiction support groups, and healthcare interventions should prioritize these age groups to mitigate risks.</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b="1" dirty="0"/>
              <a:t>Interpreting the Correlations</a:t>
            </a:r>
            <a:r>
              <a:rPr lang="en-US" dirty="0"/>
              <a:t>:</a:t>
            </a:r>
          </a:p>
          <a:p>
            <a:pPr>
              <a:buFont typeface="Arial" panose="020B0604020202020204" pitchFamily="34" charset="0"/>
              <a:buChar char="•"/>
            </a:pPr>
            <a:r>
              <a:rPr lang="en-US" dirty="0"/>
              <a:t>The correlation matrix shows that substance usage is largely independent of age, with no strong positive or negative correlations.</a:t>
            </a:r>
          </a:p>
          <a:p>
            <a:pPr>
              <a:buFont typeface="Arial" panose="020B0604020202020204" pitchFamily="34" charset="0"/>
              <a:buChar char="•"/>
            </a:pPr>
            <a:r>
              <a:rPr lang="en-US" dirty="0"/>
              <a:t>Substances like Fentanyl and Heroin exhibit very weak relationships with demographic factors like Age.</a:t>
            </a:r>
          </a:p>
          <a:p>
            <a:r>
              <a:rPr lang="en-US" b="1" dirty="0"/>
              <a:t>Implications for Analysis</a:t>
            </a:r>
            <a:r>
              <a:rPr lang="en-US" dirty="0"/>
              <a:t>:</a:t>
            </a:r>
          </a:p>
          <a:p>
            <a:pPr>
              <a:buFont typeface="Arial" panose="020B0604020202020204" pitchFamily="34" charset="0"/>
              <a:buChar char="•"/>
            </a:pPr>
            <a:r>
              <a:rPr lang="en-US" dirty="0"/>
              <a:t>The lack of strong correlations suggests that substance usage patterns may be influenced more by other factors (e.g., social, economic, or environmental) than by age.</a:t>
            </a: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b="1" dirty="0"/>
              <a:t>Increasing Trend</a:t>
            </a:r>
            <a:r>
              <a:rPr lang="en-US" dirty="0"/>
              <a:t>:</a:t>
            </a:r>
          </a:p>
          <a:p>
            <a:pPr>
              <a:buFont typeface="Arial" panose="020B0604020202020204" pitchFamily="34" charset="0"/>
              <a:buChar char="•"/>
            </a:pPr>
            <a:r>
              <a:rPr lang="en-US" dirty="0"/>
              <a:t>The number of incidents has shown a sharp increase, especially between 2014 and 2020, indicating a worsening drug crisis.</a:t>
            </a:r>
          </a:p>
          <a:p>
            <a:pPr>
              <a:buFont typeface="Arial" panose="020B0604020202020204" pitchFamily="34" charset="0"/>
              <a:buChar char="•"/>
            </a:pPr>
            <a:r>
              <a:rPr lang="en-US" dirty="0"/>
              <a:t>This could be attributed to the rise of synthetic opioids like Fentanyl and increased substance availability.</a:t>
            </a:r>
          </a:p>
          <a:p>
            <a:r>
              <a:rPr lang="en-US" b="1" dirty="0"/>
              <a:t>Policy Implications</a:t>
            </a:r>
            <a:r>
              <a:rPr lang="en-US" dirty="0"/>
              <a:t>:</a:t>
            </a:r>
          </a:p>
          <a:p>
            <a:pPr>
              <a:buFont typeface="Arial" panose="020B0604020202020204" pitchFamily="34" charset="0"/>
              <a:buChar char="•"/>
            </a:pPr>
            <a:r>
              <a:rPr lang="en-US" dirty="0"/>
              <a:t>The decline observed after 2021 may indicate the impact of recent public health interventions, but sustained efforts are necessary.</a:t>
            </a:r>
          </a:p>
          <a:p>
            <a:pPr>
              <a:buFont typeface="Arial" panose="020B0604020202020204" pitchFamily="34" charset="0"/>
              <a:buChar char="•"/>
            </a:pPr>
            <a:r>
              <a:rPr lang="en-US" dirty="0"/>
              <a:t>Policymakers should prioritize expanding treatment access, education campaigns, and early intervention strategies to reverse this trend.</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23D9A-6411-4B36-2330-FA8FC073200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471E56D1-8366-2F9F-B323-38178562ECDD}"/>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61AE116-D45F-6123-7C55-FD9136D91DB3}"/>
              </a:ext>
            </a:extLst>
          </p:cNvPr>
          <p:cNvSpPr>
            <a:spLocks noGrp="1"/>
          </p:cNvSpPr>
          <p:nvPr>
            <p:ph type="dt" sz="half" idx="10"/>
          </p:nvPr>
        </p:nvSpPr>
        <p:spPr/>
        <p:txBody>
          <a:bodyPr/>
          <a:lstStyle/>
          <a:p>
            <a:fld id="{5BCAD085-E8A6-8845-BD4E-CB4CCA059FC4}" type="datetimeFigureOut">
              <a:rPr lang="en-US" smtClean="0"/>
              <a:t>1/17/2025</a:t>
            </a:fld>
            <a:endParaRPr lang="en-US"/>
          </a:p>
        </p:txBody>
      </p:sp>
      <p:sp>
        <p:nvSpPr>
          <p:cNvPr id="5" name="Footer Placeholder 4">
            <a:extLst>
              <a:ext uri="{FF2B5EF4-FFF2-40B4-BE49-F238E27FC236}">
                <a16:creationId xmlns:a16="http://schemas.microsoft.com/office/drawing/2014/main" id="{99E71F56-3A61-C3DB-93AD-FACE157D2E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DF7D38-6883-7761-375E-AC1E94B145D6}"/>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81686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5062-2958-4F85-83E1-0BB7C2AE417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9B5A25A-30F4-58BC-8CA9-14410CC474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6F206F-B19C-8099-B753-309C9EA35C06}"/>
              </a:ext>
            </a:extLst>
          </p:cNvPr>
          <p:cNvSpPr>
            <a:spLocks noGrp="1"/>
          </p:cNvSpPr>
          <p:nvPr>
            <p:ph type="dt" sz="half" idx="10"/>
          </p:nvPr>
        </p:nvSpPr>
        <p:spPr/>
        <p:txBody>
          <a:bodyPr/>
          <a:lstStyle/>
          <a:p>
            <a:fld id="{5BCAD085-E8A6-8845-BD4E-CB4CCA059FC4}" type="datetimeFigureOut">
              <a:rPr lang="en-US" smtClean="0"/>
              <a:t>1/17/2025</a:t>
            </a:fld>
            <a:endParaRPr lang="en-US"/>
          </a:p>
        </p:txBody>
      </p:sp>
      <p:sp>
        <p:nvSpPr>
          <p:cNvPr id="5" name="Footer Placeholder 4">
            <a:extLst>
              <a:ext uri="{FF2B5EF4-FFF2-40B4-BE49-F238E27FC236}">
                <a16:creationId xmlns:a16="http://schemas.microsoft.com/office/drawing/2014/main" id="{DEC25AA9-5AF1-3506-0393-69AA950091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626E5E-3D9F-C43D-8EDD-E6CA4A09666B}"/>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9972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1986BB-D1FB-7EC7-DD05-9234FF39BA44}"/>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82682F4-DFEE-2A92-590E-F60748BA7DE1}"/>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C8F9059-3A08-9789-9A74-3D5AB134017A}"/>
              </a:ext>
            </a:extLst>
          </p:cNvPr>
          <p:cNvSpPr>
            <a:spLocks noGrp="1"/>
          </p:cNvSpPr>
          <p:nvPr>
            <p:ph type="dt" sz="half" idx="10"/>
          </p:nvPr>
        </p:nvSpPr>
        <p:spPr/>
        <p:txBody>
          <a:bodyPr/>
          <a:lstStyle/>
          <a:p>
            <a:fld id="{5BCAD085-E8A6-8845-BD4E-CB4CCA059FC4}" type="datetimeFigureOut">
              <a:rPr lang="en-US" smtClean="0"/>
              <a:t>1/17/2025</a:t>
            </a:fld>
            <a:endParaRPr lang="en-US"/>
          </a:p>
        </p:txBody>
      </p:sp>
      <p:sp>
        <p:nvSpPr>
          <p:cNvPr id="5" name="Footer Placeholder 4">
            <a:extLst>
              <a:ext uri="{FF2B5EF4-FFF2-40B4-BE49-F238E27FC236}">
                <a16:creationId xmlns:a16="http://schemas.microsoft.com/office/drawing/2014/main" id="{BC8C2DC3-BA7B-9B14-1F4D-63D441D0E2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1F68DA-EE27-A122-4256-972DD1323D4D}"/>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32351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85A03-EEA1-6807-22CC-9888E7AA932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60B347B-B591-4574-BF23-2BD5B42436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BCAD4EA-5A17-20E5-D913-755478D94DA6}"/>
              </a:ext>
            </a:extLst>
          </p:cNvPr>
          <p:cNvSpPr>
            <a:spLocks noGrp="1"/>
          </p:cNvSpPr>
          <p:nvPr>
            <p:ph type="dt" sz="half" idx="10"/>
          </p:nvPr>
        </p:nvSpPr>
        <p:spPr/>
        <p:txBody>
          <a:bodyPr/>
          <a:lstStyle/>
          <a:p>
            <a:fld id="{5BCAD085-E8A6-8845-BD4E-CB4CCA059FC4}" type="datetimeFigureOut">
              <a:rPr lang="en-US" smtClean="0"/>
              <a:t>1/17/2025</a:t>
            </a:fld>
            <a:endParaRPr lang="en-US"/>
          </a:p>
        </p:txBody>
      </p:sp>
      <p:sp>
        <p:nvSpPr>
          <p:cNvPr id="5" name="Footer Placeholder 4">
            <a:extLst>
              <a:ext uri="{FF2B5EF4-FFF2-40B4-BE49-F238E27FC236}">
                <a16:creationId xmlns:a16="http://schemas.microsoft.com/office/drawing/2014/main" id="{05B92F9B-2176-981F-24A3-230B2C7A6B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E758D0-E526-D672-8D9D-E21CF097ACC5}"/>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82579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0D3AF-1287-0220-F303-909C4A2B5EB0}"/>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AE37510-D4C1-F2D0-C507-8786384F6F62}"/>
              </a:ext>
            </a:extLst>
          </p:cNvPr>
          <p:cNvSpPr>
            <a:spLocks noGrp="1"/>
          </p:cNvSpPr>
          <p:nvPr>
            <p:ph type="body" idx="1"/>
          </p:nvPr>
        </p:nvSpPr>
        <p:spPr>
          <a:xfrm>
            <a:off x="623888" y="4589464"/>
            <a:ext cx="78867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AEF437-83ED-4E6F-AD77-1F9BD883CE41}"/>
              </a:ext>
            </a:extLst>
          </p:cNvPr>
          <p:cNvSpPr>
            <a:spLocks noGrp="1"/>
          </p:cNvSpPr>
          <p:nvPr>
            <p:ph type="dt" sz="half" idx="10"/>
          </p:nvPr>
        </p:nvSpPr>
        <p:spPr/>
        <p:txBody>
          <a:bodyPr/>
          <a:lstStyle/>
          <a:p>
            <a:fld id="{5BCAD085-E8A6-8845-BD4E-CB4CCA059FC4}" type="datetimeFigureOut">
              <a:rPr lang="en-US" smtClean="0"/>
              <a:t>1/17/2025</a:t>
            </a:fld>
            <a:endParaRPr lang="en-US"/>
          </a:p>
        </p:txBody>
      </p:sp>
      <p:sp>
        <p:nvSpPr>
          <p:cNvPr id="5" name="Footer Placeholder 4">
            <a:extLst>
              <a:ext uri="{FF2B5EF4-FFF2-40B4-BE49-F238E27FC236}">
                <a16:creationId xmlns:a16="http://schemas.microsoft.com/office/drawing/2014/main" id="{04972CEE-A2DA-BE5C-7F26-CD98D064B8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553CB6-A211-DA2D-292D-F141349E99AB}"/>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97151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3FE1A-D815-FF7E-1986-5DC94910381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DB02D92-F45D-D217-7E7D-D05C1CF6648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4A68C49-E4FC-9936-0AF2-3CB1ACB51F6B}"/>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CADA3E1-009D-2D7B-6BB8-DFFB09325B59}"/>
              </a:ext>
            </a:extLst>
          </p:cNvPr>
          <p:cNvSpPr>
            <a:spLocks noGrp="1"/>
          </p:cNvSpPr>
          <p:nvPr>
            <p:ph type="dt" sz="half" idx="10"/>
          </p:nvPr>
        </p:nvSpPr>
        <p:spPr/>
        <p:txBody>
          <a:bodyPr/>
          <a:lstStyle/>
          <a:p>
            <a:fld id="{5BCAD085-E8A6-8845-BD4E-CB4CCA059FC4}" type="datetimeFigureOut">
              <a:rPr lang="en-US" smtClean="0"/>
              <a:t>1/17/2025</a:t>
            </a:fld>
            <a:endParaRPr lang="en-US"/>
          </a:p>
        </p:txBody>
      </p:sp>
      <p:sp>
        <p:nvSpPr>
          <p:cNvPr id="6" name="Footer Placeholder 5">
            <a:extLst>
              <a:ext uri="{FF2B5EF4-FFF2-40B4-BE49-F238E27FC236}">
                <a16:creationId xmlns:a16="http://schemas.microsoft.com/office/drawing/2014/main" id="{F1282349-7A8E-907A-E4EB-21306BC12D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10C6A5-CFCD-EDB0-0F26-FF0B22F1D8CA}"/>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99411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9D608-9125-C417-852C-77CA287F8BF7}"/>
              </a:ext>
            </a:extLst>
          </p:cNvPr>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956EEF5-430F-CAEE-9A85-31E71AA8E87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B593268-93E2-1CEA-6D98-9C7D8D6F9BE0}"/>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0AB0991-3E8D-1D44-62A3-7785878FF5B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AA96534-E1B0-3A18-D75A-EA5F08688ADC}"/>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914989F-4234-BACA-8DE2-52BF61E772F6}"/>
              </a:ext>
            </a:extLst>
          </p:cNvPr>
          <p:cNvSpPr>
            <a:spLocks noGrp="1"/>
          </p:cNvSpPr>
          <p:nvPr>
            <p:ph type="dt" sz="half" idx="10"/>
          </p:nvPr>
        </p:nvSpPr>
        <p:spPr/>
        <p:txBody>
          <a:bodyPr/>
          <a:lstStyle/>
          <a:p>
            <a:fld id="{5BCAD085-E8A6-8845-BD4E-CB4CCA059FC4}" type="datetimeFigureOut">
              <a:rPr lang="en-US" smtClean="0"/>
              <a:t>1/17/2025</a:t>
            </a:fld>
            <a:endParaRPr lang="en-US"/>
          </a:p>
        </p:txBody>
      </p:sp>
      <p:sp>
        <p:nvSpPr>
          <p:cNvPr id="8" name="Footer Placeholder 7">
            <a:extLst>
              <a:ext uri="{FF2B5EF4-FFF2-40B4-BE49-F238E27FC236}">
                <a16:creationId xmlns:a16="http://schemas.microsoft.com/office/drawing/2014/main" id="{699DF497-C403-DF95-D0D5-5132AC0488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D547FF-4FBC-7155-C534-74A68EC5577D}"/>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567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D248-BD19-DE6F-7A83-D12C388EEF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013ADA2-C00F-9239-D692-FB3CD08EAC5D}"/>
              </a:ext>
            </a:extLst>
          </p:cNvPr>
          <p:cNvSpPr>
            <a:spLocks noGrp="1"/>
          </p:cNvSpPr>
          <p:nvPr>
            <p:ph type="dt" sz="half" idx="10"/>
          </p:nvPr>
        </p:nvSpPr>
        <p:spPr/>
        <p:txBody>
          <a:bodyPr/>
          <a:lstStyle/>
          <a:p>
            <a:fld id="{5BCAD085-E8A6-8845-BD4E-CB4CCA059FC4}" type="datetimeFigureOut">
              <a:rPr lang="en-US" smtClean="0"/>
              <a:t>1/17/2025</a:t>
            </a:fld>
            <a:endParaRPr lang="en-US"/>
          </a:p>
        </p:txBody>
      </p:sp>
      <p:sp>
        <p:nvSpPr>
          <p:cNvPr id="4" name="Footer Placeholder 3">
            <a:extLst>
              <a:ext uri="{FF2B5EF4-FFF2-40B4-BE49-F238E27FC236}">
                <a16:creationId xmlns:a16="http://schemas.microsoft.com/office/drawing/2014/main" id="{B582C5CF-48ED-2084-23BA-1A4A0C6819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6A1130-C3F1-51F6-2409-26368CD6BBF9}"/>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52662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333909-7453-8C6F-9BFA-70365FB18BEE}"/>
              </a:ext>
            </a:extLst>
          </p:cNvPr>
          <p:cNvSpPr>
            <a:spLocks noGrp="1"/>
          </p:cNvSpPr>
          <p:nvPr>
            <p:ph type="dt" sz="half" idx="10"/>
          </p:nvPr>
        </p:nvSpPr>
        <p:spPr/>
        <p:txBody>
          <a:bodyPr/>
          <a:lstStyle/>
          <a:p>
            <a:fld id="{5BCAD085-E8A6-8845-BD4E-CB4CCA059FC4}" type="datetimeFigureOut">
              <a:rPr lang="en-US" smtClean="0"/>
              <a:t>1/17/2025</a:t>
            </a:fld>
            <a:endParaRPr lang="en-US"/>
          </a:p>
        </p:txBody>
      </p:sp>
      <p:sp>
        <p:nvSpPr>
          <p:cNvPr id="3" name="Footer Placeholder 2">
            <a:extLst>
              <a:ext uri="{FF2B5EF4-FFF2-40B4-BE49-F238E27FC236}">
                <a16:creationId xmlns:a16="http://schemas.microsoft.com/office/drawing/2014/main" id="{6F073E50-C034-FC00-CE69-FA3F563872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D70C4D-C0B8-0533-1BEF-262C755EB3B4}"/>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38155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998E9-B1F9-2059-B1E4-F44390588D8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22DB5A-4205-1197-4BC1-7759282F07E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FFE2949-1DC3-D2B1-4B79-174604EB954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9FAB577-AF68-0F63-ECA9-0A9071183A55}"/>
              </a:ext>
            </a:extLst>
          </p:cNvPr>
          <p:cNvSpPr>
            <a:spLocks noGrp="1"/>
          </p:cNvSpPr>
          <p:nvPr>
            <p:ph type="dt" sz="half" idx="10"/>
          </p:nvPr>
        </p:nvSpPr>
        <p:spPr/>
        <p:txBody>
          <a:bodyPr/>
          <a:lstStyle/>
          <a:p>
            <a:fld id="{5BCAD085-E8A6-8845-BD4E-CB4CCA059FC4}" type="datetimeFigureOut">
              <a:rPr lang="en-US" smtClean="0"/>
              <a:t>1/17/2025</a:t>
            </a:fld>
            <a:endParaRPr lang="en-US"/>
          </a:p>
        </p:txBody>
      </p:sp>
      <p:sp>
        <p:nvSpPr>
          <p:cNvPr id="6" name="Footer Placeholder 5">
            <a:extLst>
              <a:ext uri="{FF2B5EF4-FFF2-40B4-BE49-F238E27FC236}">
                <a16:creationId xmlns:a16="http://schemas.microsoft.com/office/drawing/2014/main" id="{2F3FC5F2-F3DB-7111-C1A5-4540E987DE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07524D-64A0-7B92-18D1-6925A4F4E461}"/>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11556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E577-1193-FE09-26BA-987DCEBC0FB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620023C-D064-B500-355F-32A251A5BC4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25BF8CBC-46C9-BC6C-0701-88268B042BD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19D65ED-094C-C561-650B-48A02A0D790F}"/>
              </a:ext>
            </a:extLst>
          </p:cNvPr>
          <p:cNvSpPr>
            <a:spLocks noGrp="1"/>
          </p:cNvSpPr>
          <p:nvPr>
            <p:ph type="dt" sz="half" idx="10"/>
          </p:nvPr>
        </p:nvSpPr>
        <p:spPr/>
        <p:txBody>
          <a:bodyPr/>
          <a:lstStyle/>
          <a:p>
            <a:fld id="{5BCAD085-E8A6-8845-BD4E-CB4CCA059FC4}" type="datetimeFigureOut">
              <a:rPr lang="en-US" smtClean="0"/>
              <a:t>1/17/2025</a:t>
            </a:fld>
            <a:endParaRPr lang="en-US"/>
          </a:p>
        </p:txBody>
      </p:sp>
      <p:sp>
        <p:nvSpPr>
          <p:cNvPr id="6" name="Footer Placeholder 5">
            <a:extLst>
              <a:ext uri="{FF2B5EF4-FFF2-40B4-BE49-F238E27FC236}">
                <a16:creationId xmlns:a16="http://schemas.microsoft.com/office/drawing/2014/main" id="{70D8C122-7465-AEF3-8CD9-C15A7EA94E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62BA46-1BC3-6077-1D21-B13DC436390B}"/>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29659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3978FB-BBC4-7207-72D0-5ACFBC43942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FA7470B-5C1E-760E-E4E8-DBCCF090BEA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61A1C4C-79D5-FD33-130D-C1B2ED52443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82000"/>
                  </a:schemeClr>
                </a:solidFill>
              </a:defRPr>
            </a:lvl1pPr>
          </a:lstStyle>
          <a:p>
            <a:fld id="{5BCAD085-E8A6-8845-BD4E-CB4CCA059FC4}" type="datetimeFigureOut">
              <a:rPr lang="en-US" smtClean="0"/>
              <a:t>1/17/2025</a:t>
            </a:fld>
            <a:endParaRPr lang="en-US"/>
          </a:p>
        </p:txBody>
      </p:sp>
      <p:sp>
        <p:nvSpPr>
          <p:cNvPr id="5" name="Footer Placeholder 4">
            <a:extLst>
              <a:ext uri="{FF2B5EF4-FFF2-40B4-BE49-F238E27FC236}">
                <a16:creationId xmlns:a16="http://schemas.microsoft.com/office/drawing/2014/main" id="{F418F2A5-2B26-6E3C-3A6F-D883D666EAA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0E7FD8F-F2A3-FCB9-FA40-1FCC2BDBFAF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82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5147858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80060" y="320040"/>
            <a:ext cx="5019620" cy="3892669"/>
          </a:xfrm>
        </p:spPr>
        <p:txBody>
          <a:bodyPr>
            <a:normAutofit/>
          </a:bodyPr>
          <a:lstStyle/>
          <a:p>
            <a:pPr algn="l"/>
            <a:r>
              <a:rPr lang="en-US" sz="5700" dirty="0"/>
              <a:t>Impact of Drug Usage on Population in the US</a:t>
            </a:r>
          </a:p>
        </p:txBody>
      </p:sp>
      <p:sp>
        <p:nvSpPr>
          <p:cNvPr id="3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5921" y="4409267"/>
            <a:ext cx="3182692" cy="18288"/>
          </a:xfrm>
          <a:custGeom>
            <a:avLst/>
            <a:gdLst>
              <a:gd name="connsiteX0" fmla="*/ 0 w 3182692"/>
              <a:gd name="connsiteY0" fmla="*/ 0 h 18288"/>
              <a:gd name="connsiteX1" fmla="*/ 604711 w 3182692"/>
              <a:gd name="connsiteY1" fmla="*/ 0 h 18288"/>
              <a:gd name="connsiteX2" fmla="*/ 1241250 w 3182692"/>
              <a:gd name="connsiteY2" fmla="*/ 0 h 18288"/>
              <a:gd name="connsiteX3" fmla="*/ 1909615 w 3182692"/>
              <a:gd name="connsiteY3" fmla="*/ 0 h 18288"/>
              <a:gd name="connsiteX4" fmla="*/ 2577981 w 3182692"/>
              <a:gd name="connsiteY4" fmla="*/ 0 h 18288"/>
              <a:gd name="connsiteX5" fmla="*/ 3182692 w 3182692"/>
              <a:gd name="connsiteY5" fmla="*/ 0 h 18288"/>
              <a:gd name="connsiteX6" fmla="*/ 3182692 w 3182692"/>
              <a:gd name="connsiteY6" fmla="*/ 18288 h 18288"/>
              <a:gd name="connsiteX7" fmla="*/ 2482500 w 3182692"/>
              <a:gd name="connsiteY7" fmla="*/ 18288 h 18288"/>
              <a:gd name="connsiteX8" fmla="*/ 1782308 w 3182692"/>
              <a:gd name="connsiteY8" fmla="*/ 18288 h 18288"/>
              <a:gd name="connsiteX9" fmla="*/ 1145769 w 3182692"/>
              <a:gd name="connsiteY9" fmla="*/ 18288 h 18288"/>
              <a:gd name="connsiteX10" fmla="*/ 0 w 3182692"/>
              <a:gd name="connsiteY10" fmla="*/ 18288 h 18288"/>
              <a:gd name="connsiteX11" fmla="*/ 0 w 3182692"/>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2692" h="18288" fill="none" extrusionOk="0">
                <a:moveTo>
                  <a:pt x="0" y="0"/>
                </a:moveTo>
                <a:cubicBezTo>
                  <a:pt x="126686" y="-21366"/>
                  <a:pt x="467788" y="9025"/>
                  <a:pt x="604711" y="0"/>
                </a:cubicBezTo>
                <a:cubicBezTo>
                  <a:pt x="741634" y="-9025"/>
                  <a:pt x="1061620" y="6814"/>
                  <a:pt x="1241250" y="0"/>
                </a:cubicBezTo>
                <a:cubicBezTo>
                  <a:pt x="1420880" y="-6814"/>
                  <a:pt x="1713773" y="13383"/>
                  <a:pt x="1909615" y="0"/>
                </a:cubicBezTo>
                <a:cubicBezTo>
                  <a:pt x="2105457" y="-13383"/>
                  <a:pt x="2257256" y="13567"/>
                  <a:pt x="2577981" y="0"/>
                </a:cubicBezTo>
                <a:cubicBezTo>
                  <a:pt x="2898706" y="-13567"/>
                  <a:pt x="3026063" y="6328"/>
                  <a:pt x="3182692" y="0"/>
                </a:cubicBezTo>
                <a:cubicBezTo>
                  <a:pt x="3181983" y="8157"/>
                  <a:pt x="3182279" y="12125"/>
                  <a:pt x="3182692" y="18288"/>
                </a:cubicBezTo>
                <a:cubicBezTo>
                  <a:pt x="2998421" y="21742"/>
                  <a:pt x="2675038" y="19014"/>
                  <a:pt x="2482500" y="18288"/>
                </a:cubicBezTo>
                <a:cubicBezTo>
                  <a:pt x="2289962" y="17562"/>
                  <a:pt x="1930644" y="6834"/>
                  <a:pt x="1782308" y="18288"/>
                </a:cubicBezTo>
                <a:cubicBezTo>
                  <a:pt x="1633972" y="29742"/>
                  <a:pt x="1287388" y="-1992"/>
                  <a:pt x="1145769" y="18288"/>
                </a:cubicBezTo>
                <a:cubicBezTo>
                  <a:pt x="1004150" y="38568"/>
                  <a:pt x="256377" y="-37438"/>
                  <a:pt x="0" y="18288"/>
                </a:cubicBezTo>
                <a:cubicBezTo>
                  <a:pt x="-46" y="12483"/>
                  <a:pt x="-203" y="6491"/>
                  <a:pt x="0" y="0"/>
                </a:cubicBezTo>
                <a:close/>
              </a:path>
              <a:path w="3182692" h="18288" stroke="0" extrusionOk="0">
                <a:moveTo>
                  <a:pt x="0" y="0"/>
                </a:moveTo>
                <a:cubicBezTo>
                  <a:pt x="283446" y="18201"/>
                  <a:pt x="432812" y="7290"/>
                  <a:pt x="604711" y="0"/>
                </a:cubicBezTo>
                <a:cubicBezTo>
                  <a:pt x="776610" y="-7290"/>
                  <a:pt x="982253" y="15478"/>
                  <a:pt x="1145769" y="0"/>
                </a:cubicBezTo>
                <a:cubicBezTo>
                  <a:pt x="1309285" y="-15478"/>
                  <a:pt x="1514247" y="-25520"/>
                  <a:pt x="1845961" y="0"/>
                </a:cubicBezTo>
                <a:cubicBezTo>
                  <a:pt x="2177675" y="25520"/>
                  <a:pt x="2297588" y="16646"/>
                  <a:pt x="2450673" y="0"/>
                </a:cubicBezTo>
                <a:cubicBezTo>
                  <a:pt x="2603758" y="-16646"/>
                  <a:pt x="3023048" y="-21196"/>
                  <a:pt x="3182692" y="0"/>
                </a:cubicBezTo>
                <a:cubicBezTo>
                  <a:pt x="3182428" y="4493"/>
                  <a:pt x="3183076" y="9472"/>
                  <a:pt x="3182692" y="18288"/>
                </a:cubicBezTo>
                <a:cubicBezTo>
                  <a:pt x="3039109" y="-12701"/>
                  <a:pt x="2823860" y="13848"/>
                  <a:pt x="2546154" y="18288"/>
                </a:cubicBezTo>
                <a:cubicBezTo>
                  <a:pt x="2268448" y="22728"/>
                  <a:pt x="2098674" y="5291"/>
                  <a:pt x="1845961" y="18288"/>
                </a:cubicBezTo>
                <a:cubicBezTo>
                  <a:pt x="1593248" y="31285"/>
                  <a:pt x="1456743" y="27560"/>
                  <a:pt x="1304904" y="18288"/>
                </a:cubicBezTo>
                <a:cubicBezTo>
                  <a:pt x="1153065" y="9016"/>
                  <a:pt x="947204" y="11126"/>
                  <a:pt x="668365" y="18288"/>
                </a:cubicBezTo>
                <a:cubicBezTo>
                  <a:pt x="389526" y="25450"/>
                  <a:pt x="288244" y="-4628"/>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Medicine">
            <a:extLst>
              <a:ext uri="{FF2B5EF4-FFF2-40B4-BE49-F238E27FC236}">
                <a16:creationId xmlns:a16="http://schemas.microsoft.com/office/drawing/2014/main" id="{656E24A9-EEB1-9B43-C23D-1B29F28C1D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36158" y="1778000"/>
            <a:ext cx="3065526" cy="306552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16" name="Rectangle 72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39520"/>
            <a:ext cx="2571750" cy="1719072"/>
          </a:xfrm>
        </p:spPr>
        <p:txBody>
          <a:bodyPr vert="horz" lIns="91440" tIns="45720" rIns="91440" bIns="45720" rtlCol="0" anchor="b">
            <a:normAutofit/>
          </a:bodyPr>
          <a:lstStyle/>
          <a:p>
            <a:pPr defTabSz="914400"/>
            <a:r>
              <a:rPr lang="en-US" sz="2200" kern="1200" dirty="0">
                <a:solidFill>
                  <a:schemeClr val="tx1"/>
                </a:solidFill>
                <a:latin typeface="+mj-lt"/>
                <a:ea typeface="+mj-ea"/>
                <a:cs typeface="+mj-cs"/>
              </a:rPr>
              <a:t>Proportion of Drug-Related Deaths Compared to Other Causes (2014–2018)</a:t>
            </a:r>
          </a:p>
        </p:txBody>
      </p:sp>
      <p:sp>
        <p:nvSpPr>
          <p:cNvPr id="721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3">
            <a:extLst>
              <a:ext uri="{FF2B5EF4-FFF2-40B4-BE49-F238E27FC236}">
                <a16:creationId xmlns:a16="http://schemas.microsoft.com/office/drawing/2014/main" id="{20C417A2-C064-FF71-018A-A00CD6B25AAD}"/>
              </a:ext>
            </a:extLst>
          </p:cNvPr>
          <p:cNvSpPr>
            <a:spLocks noChangeArrowheads="1"/>
          </p:cNvSpPr>
          <p:nvPr/>
        </p:nvSpPr>
        <p:spPr bwMode="auto">
          <a:xfrm>
            <a:off x="473202" y="2807208"/>
            <a:ext cx="2571750" cy="370056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17145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100" b="0" i="0" u="none" strike="noStrike" cap="none" normalizeH="0" baseline="0" dirty="0">
              <a:ln>
                <a:noFill/>
              </a:ln>
              <a:effectLst/>
            </a:endParaRPr>
          </a:p>
          <a:p>
            <a:pPr marL="1714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100" i="0" u="none" strike="noStrike" cap="none" normalizeH="0" baseline="0" dirty="0">
                <a:ln>
                  <a:noFill/>
                </a:ln>
                <a:effectLst/>
              </a:rPr>
              <a:t>Looking at the Drug Overdose column , we see a steep increase in deaths, especially from </a:t>
            </a:r>
            <a:r>
              <a:rPr kumimoji="0" lang="en-US" altLang="en-US" sz="1100" b="1" i="0" u="none" strike="noStrike" cap="none" normalizeH="0" baseline="0" dirty="0">
                <a:ln>
                  <a:noFill/>
                </a:ln>
                <a:effectLst/>
              </a:rPr>
              <a:t>2017</a:t>
            </a:r>
            <a:r>
              <a:rPr kumimoji="0" lang="en-US" altLang="en-US" sz="1100" i="0" u="none" strike="noStrike" cap="none" normalizeH="0" baseline="0" dirty="0">
                <a:ln>
                  <a:noFill/>
                </a:ln>
                <a:effectLst/>
              </a:rPr>
              <a:t> onward, indicating the growing opioid crisis in the country."</a:t>
            </a:r>
          </a:p>
          <a:p>
            <a:pPr marL="1714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100" i="0" u="none" strike="noStrike" cap="none" normalizeH="0" baseline="0" dirty="0">
                <a:ln>
                  <a:noFill/>
                </a:ln>
                <a:effectLst/>
              </a:rPr>
              <a:t>The Motor Vehicle Accidents column shows a steady decline in the number of deaths over the years, particularly after 2017, suggesting that road safety improvements and laws may be having a positive effect.</a:t>
            </a:r>
          </a:p>
          <a:p>
            <a:pPr marL="1714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100" i="0" u="none" strike="noStrike" cap="none" normalizeH="0" baseline="0" dirty="0">
                <a:ln>
                  <a:noFill/>
                </a:ln>
                <a:effectLst/>
              </a:rPr>
              <a:t>The Intentional Self-Harm (Suicide) row remains relatively stable, with a noticeable spike in 2017.</a:t>
            </a:r>
          </a:p>
          <a:p>
            <a:pPr marL="1714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100" i="0" u="none" strike="noStrike" cap="none" normalizeH="0" baseline="0" dirty="0">
                <a:ln>
                  <a:noFill/>
                </a:ln>
                <a:effectLst/>
              </a:rPr>
              <a:t>The Assault (Homicide) row shows an overall increase, with 2019 having the highest number of deaths in the period.</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100" b="0" i="0" u="none" strike="noStrike" cap="none" normalizeH="0" baseline="0" dirty="0">
              <a:ln>
                <a:noFill/>
              </a:ln>
              <a:effectLst/>
            </a:endParaRPr>
          </a:p>
        </p:txBody>
      </p:sp>
      <p:pic>
        <p:nvPicPr>
          <p:cNvPr id="2054" name="Picture 6">
            <a:extLst>
              <a:ext uri="{FF2B5EF4-FFF2-40B4-BE49-F238E27FC236}">
                <a16:creationId xmlns:a16="http://schemas.microsoft.com/office/drawing/2014/main" id="{81198A09-FFDD-4F9E-0F22-5F344AF0D04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0722" y="1804468"/>
            <a:ext cx="5177790" cy="32490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652C30-2BBD-20ED-E02F-E2F654AD6FD6}"/>
              </a:ext>
            </a:extLst>
          </p:cNvPr>
          <p:cNvSpPr>
            <a:spLocks noGrp="1"/>
          </p:cNvSpPr>
          <p:nvPr>
            <p:ph type="title"/>
          </p:nvPr>
        </p:nvSpPr>
        <p:spPr>
          <a:xfrm>
            <a:off x="628650" y="365125"/>
            <a:ext cx="7886700" cy="1325563"/>
          </a:xfrm>
        </p:spPr>
        <p:txBody>
          <a:bodyPr vert="horz" lIns="91440" tIns="45720" rIns="91440" bIns="45720" rtlCol="0" anchor="ctr">
            <a:normAutofit/>
          </a:bodyPr>
          <a:lstStyle/>
          <a:p>
            <a:pPr defTabSz="914400"/>
            <a:r>
              <a:rPr lang="en-US" sz="4700" kern="1200" dirty="0">
                <a:solidFill>
                  <a:schemeClr val="tx1"/>
                </a:solidFill>
                <a:latin typeface="+mj-lt"/>
                <a:ea typeface="+mj-ea"/>
                <a:cs typeface="+mj-cs"/>
              </a:rPr>
              <a:t>Challenges with the code</a:t>
            </a:r>
          </a:p>
        </p:txBody>
      </p:sp>
      <p:sp>
        <p:nvSpPr>
          <p:cNvPr id="1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A615592-E7B3-754E-B57F-8FB6B52383E8}"/>
              </a:ext>
            </a:extLst>
          </p:cNvPr>
          <p:cNvSpPr txBox="1"/>
          <p:nvPr/>
        </p:nvSpPr>
        <p:spPr>
          <a:xfrm>
            <a:off x="378279" y="1742671"/>
            <a:ext cx="7886700" cy="2130987"/>
          </a:xfrm>
          <a:prstGeom prst="rect">
            <a:avLst/>
          </a:prstGeom>
        </p:spPr>
        <p:txBody>
          <a:bodyPr vert="horz" lIns="91440" tIns="45720" rIns="91440" bIns="45720" rtlCol="0">
            <a:normAutofit fontScale="85000" lnSpcReduction="20000"/>
          </a:bodyPr>
          <a:lstStyle/>
          <a:p>
            <a:pPr>
              <a:lnSpc>
                <a:spcPct val="90000"/>
              </a:lnSpc>
              <a:spcAft>
                <a:spcPts val="600"/>
              </a:spcAft>
            </a:pPr>
            <a:r>
              <a:rPr lang="en-US" sz="1600" b="1" dirty="0"/>
              <a:t>1. Challenge</a:t>
            </a:r>
            <a:r>
              <a:rPr lang="en-US" sz="1600" dirty="0"/>
              <a:t>: Missing values in </a:t>
            </a:r>
            <a:r>
              <a:rPr lang="en-US" sz="1600" b="1" dirty="0"/>
              <a:t>critical columns</a:t>
            </a:r>
            <a:r>
              <a:rPr lang="en-US" sz="1600" dirty="0"/>
              <a:t> like </a:t>
            </a:r>
            <a:r>
              <a:rPr lang="en-US" sz="1600" b="1" dirty="0"/>
              <a:t>Age</a:t>
            </a:r>
            <a:r>
              <a:rPr lang="en-US" sz="1600" dirty="0"/>
              <a:t> and </a:t>
            </a:r>
            <a:r>
              <a:rPr lang="en-US" sz="1600" b="1" dirty="0"/>
              <a:t>Sex</a:t>
            </a:r>
            <a:r>
              <a:rPr lang="en-US" sz="1600" dirty="0"/>
              <a:t> could potentially hinder the analysis. Additionally, inconsistent formatting in categorical columns (e.g., </a:t>
            </a:r>
            <a:r>
              <a:rPr lang="en-US" sz="1600" b="1" dirty="0"/>
              <a:t>Sex</a:t>
            </a:r>
            <a:r>
              <a:rPr lang="en-US" sz="1600" dirty="0"/>
              <a:t> with different cases or spaces, </a:t>
            </a:r>
            <a:r>
              <a:rPr lang="en-US" sz="1600" b="1" dirty="0"/>
              <a:t>Fentanyl</a:t>
            </a:r>
            <a:r>
              <a:rPr lang="en-US" sz="1600" dirty="0"/>
              <a:t> with inconsistent naming conventions like 'Yes', 'No', 'Y', 'N') could cause incorrect grouping or visualizations.</a:t>
            </a:r>
          </a:p>
          <a:p>
            <a:pPr>
              <a:lnSpc>
                <a:spcPct val="90000"/>
              </a:lnSpc>
              <a:spcAft>
                <a:spcPts val="600"/>
              </a:spcAft>
            </a:pPr>
            <a:r>
              <a:rPr lang="en-US" sz="1600" b="1" dirty="0"/>
              <a:t>Solution Used</a:t>
            </a:r>
            <a:r>
              <a:rPr lang="en-US" sz="1600" dirty="0"/>
              <a:t>:</a:t>
            </a:r>
          </a:p>
          <a:p>
            <a:pPr marL="342900" indent="-285750">
              <a:lnSpc>
                <a:spcPct val="90000"/>
              </a:lnSpc>
              <a:spcAft>
                <a:spcPts val="600"/>
              </a:spcAft>
              <a:buFont typeface="Arial" panose="020B0604020202020204" pitchFamily="34" charset="0"/>
              <a:buChar char="•"/>
            </a:pPr>
            <a:r>
              <a:rPr lang="en-US" sz="1600" dirty="0"/>
              <a:t>For </a:t>
            </a:r>
            <a:r>
              <a:rPr lang="en-US" sz="1600" b="1" dirty="0"/>
              <a:t>Age</a:t>
            </a:r>
            <a:r>
              <a:rPr lang="en-US" sz="1600" dirty="0"/>
              <a:t>, missing values were imputed with the </a:t>
            </a:r>
            <a:r>
              <a:rPr lang="en-US" sz="1600" b="1" dirty="0"/>
              <a:t>median</a:t>
            </a:r>
            <a:r>
              <a:rPr lang="en-US" sz="1600" dirty="0"/>
              <a:t> to avoid bias and ensure consistent data for analysis.</a:t>
            </a:r>
          </a:p>
          <a:p>
            <a:pPr marL="342900" indent="-285750">
              <a:lnSpc>
                <a:spcPct val="90000"/>
              </a:lnSpc>
              <a:spcAft>
                <a:spcPts val="600"/>
              </a:spcAft>
              <a:buFont typeface="Arial" panose="020B0604020202020204" pitchFamily="34" charset="0"/>
              <a:buChar char="•"/>
            </a:pPr>
            <a:r>
              <a:rPr lang="en-US" sz="1600" dirty="0"/>
              <a:t>For </a:t>
            </a:r>
            <a:r>
              <a:rPr lang="en-US" sz="1600" b="1" dirty="0"/>
              <a:t>Sex</a:t>
            </a:r>
            <a:r>
              <a:rPr lang="en-US" sz="1600" dirty="0"/>
              <a:t>, the values were standardized by removing extra spaces and capitalizing the first letter, which helped in grouping and further analysis.</a:t>
            </a:r>
          </a:p>
          <a:p>
            <a:pPr marL="342900" indent="-285750">
              <a:lnSpc>
                <a:spcPct val="90000"/>
              </a:lnSpc>
              <a:spcAft>
                <a:spcPts val="600"/>
              </a:spcAft>
              <a:buFont typeface="Arial" panose="020B0604020202020204" pitchFamily="34" charset="0"/>
              <a:buChar char="•"/>
            </a:pPr>
            <a:r>
              <a:rPr lang="en-US" sz="1600" dirty="0"/>
              <a:t>For </a:t>
            </a:r>
            <a:r>
              <a:rPr lang="en-US" sz="1600" b="1" dirty="0"/>
              <a:t>Fentanyl</a:t>
            </a:r>
            <a:r>
              <a:rPr lang="en-US" sz="1600" dirty="0"/>
              <a:t>, extra spaces were removed, and all text was converted to uppercase to ensure consistency.</a:t>
            </a:r>
          </a:p>
        </p:txBody>
      </p:sp>
      <p:pic>
        <p:nvPicPr>
          <p:cNvPr id="13" name="Picture 12">
            <a:extLst>
              <a:ext uri="{FF2B5EF4-FFF2-40B4-BE49-F238E27FC236}">
                <a16:creationId xmlns:a16="http://schemas.microsoft.com/office/drawing/2014/main" id="{67EED34E-85AA-6C8D-A8DE-393A48D47BBE}"/>
              </a:ext>
            </a:extLst>
          </p:cNvPr>
          <p:cNvPicPr>
            <a:picLocks noChangeAspect="1"/>
          </p:cNvPicPr>
          <p:nvPr/>
        </p:nvPicPr>
        <p:blipFill>
          <a:blip r:embed="rId3"/>
          <a:stretch>
            <a:fillRect/>
          </a:stretch>
        </p:blipFill>
        <p:spPr>
          <a:xfrm>
            <a:off x="187071" y="3438332"/>
            <a:ext cx="8917686" cy="948364"/>
          </a:xfrm>
          <a:prstGeom prst="rect">
            <a:avLst/>
          </a:prstGeom>
        </p:spPr>
      </p:pic>
      <p:sp>
        <p:nvSpPr>
          <p:cNvPr id="19" name="TextBox 18">
            <a:extLst>
              <a:ext uri="{FF2B5EF4-FFF2-40B4-BE49-F238E27FC236}">
                <a16:creationId xmlns:a16="http://schemas.microsoft.com/office/drawing/2014/main" id="{D33C01FF-17A3-5A6F-2352-B3B6CF4C19D2}"/>
              </a:ext>
            </a:extLst>
          </p:cNvPr>
          <p:cNvSpPr txBox="1"/>
          <p:nvPr/>
        </p:nvSpPr>
        <p:spPr>
          <a:xfrm>
            <a:off x="324858" y="4491732"/>
            <a:ext cx="8708570" cy="1600438"/>
          </a:xfrm>
          <a:prstGeom prst="rect">
            <a:avLst/>
          </a:prstGeom>
          <a:noFill/>
        </p:spPr>
        <p:txBody>
          <a:bodyPr wrap="square">
            <a:spAutoFit/>
          </a:bodyPr>
          <a:lstStyle/>
          <a:p>
            <a:r>
              <a:rPr lang="en-US" sz="1400" b="1" dirty="0"/>
              <a:t>2. Challenge :  </a:t>
            </a:r>
            <a:r>
              <a:rPr lang="en-US" sz="1400" dirty="0"/>
              <a:t>While working with heatmaps in Python, I noticed that large numbers are often displayed in scientific notation (e.g., 1e+05 for 100,000). </a:t>
            </a:r>
          </a:p>
          <a:p>
            <a:endParaRPr lang="en-US" sz="1400" b="1" dirty="0"/>
          </a:p>
          <a:p>
            <a:r>
              <a:rPr lang="en-US" sz="1400" b="1" dirty="0"/>
              <a:t>Solutions Used : </a:t>
            </a:r>
            <a:r>
              <a:rPr lang="en-US" sz="1400" dirty="0"/>
              <a:t>To address this, I used </a:t>
            </a:r>
            <a:r>
              <a:rPr lang="en-US" sz="1400" dirty="0" err="1"/>
              <a:t>fmt</a:t>
            </a:r>
            <a:r>
              <a:rPr lang="en-US" sz="1400" dirty="0"/>
              <a:t>='g', which ensures numbers are displayed in full, either as integers or decimals, rather than in scientific notation. This enhances readability and makes it easier to interpret exact values in heatmaps</a:t>
            </a:r>
          </a:p>
          <a:p>
            <a:r>
              <a:rPr lang="en-US" sz="1400" b="1" dirty="0"/>
              <a:t> </a:t>
            </a:r>
            <a:endParaRPr lang="en-GB" sz="1400" b="1" dirty="0"/>
          </a:p>
        </p:txBody>
      </p:sp>
      <p:pic>
        <p:nvPicPr>
          <p:cNvPr id="21" name="Picture 20">
            <a:extLst>
              <a:ext uri="{FF2B5EF4-FFF2-40B4-BE49-F238E27FC236}">
                <a16:creationId xmlns:a16="http://schemas.microsoft.com/office/drawing/2014/main" id="{51AE0D7D-59B4-294E-E334-62E4BFE4595B}"/>
              </a:ext>
            </a:extLst>
          </p:cNvPr>
          <p:cNvPicPr>
            <a:picLocks noChangeAspect="1"/>
          </p:cNvPicPr>
          <p:nvPr/>
        </p:nvPicPr>
        <p:blipFill>
          <a:blip r:embed="rId4"/>
          <a:stretch>
            <a:fillRect/>
          </a:stretch>
        </p:blipFill>
        <p:spPr>
          <a:xfrm>
            <a:off x="253529" y="5607043"/>
            <a:ext cx="8851228" cy="1093991"/>
          </a:xfrm>
          <a:prstGeom prst="rect">
            <a:avLst/>
          </a:prstGeom>
        </p:spPr>
      </p:pic>
    </p:spTree>
    <p:extLst>
      <p:ext uri="{BB962C8B-B14F-4D97-AF65-F5344CB8AC3E}">
        <p14:creationId xmlns:p14="http://schemas.microsoft.com/office/powerpoint/2010/main" val="1583006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0D1856C-7F01-99CD-E9BB-883C5D8D810C}"/>
              </a:ext>
            </a:extLst>
          </p:cNvPr>
          <p:cNvSpPr>
            <a:spLocks noGrp="1"/>
          </p:cNvSpPr>
          <p:nvPr>
            <p:ph type="title"/>
          </p:nvPr>
        </p:nvSpPr>
        <p:spPr>
          <a:xfrm>
            <a:off x="836676" y="548640"/>
            <a:ext cx="7626096" cy="1179576"/>
          </a:xfrm>
        </p:spPr>
        <p:txBody>
          <a:bodyPr>
            <a:normAutofit/>
          </a:bodyPr>
          <a:lstStyle/>
          <a:p>
            <a:r>
              <a:rPr lang="en-US" sz="3500" b="1"/>
              <a:t>Content</a:t>
            </a:r>
            <a:endParaRPr lang="en-GB" sz="3500" b="1"/>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D8553D6-BA16-6729-2F39-C1B0D89F64B6}"/>
              </a:ext>
            </a:extLst>
          </p:cNvPr>
          <p:cNvSpPr>
            <a:spLocks noGrp="1"/>
          </p:cNvSpPr>
          <p:nvPr>
            <p:ph idx="1"/>
          </p:nvPr>
        </p:nvSpPr>
        <p:spPr>
          <a:xfrm>
            <a:off x="285750" y="2481943"/>
            <a:ext cx="8177022" cy="3695020"/>
          </a:xfrm>
        </p:spPr>
        <p:txBody>
          <a:bodyPr>
            <a:normAutofit/>
          </a:bodyPr>
          <a:lstStyle/>
          <a:p>
            <a:r>
              <a:rPr lang="en-US" sz="2000" dirty="0"/>
              <a:t>Data Overview</a:t>
            </a:r>
          </a:p>
          <a:p>
            <a:r>
              <a:rPr lang="en-US" sz="2000" kern="1200" dirty="0">
                <a:latin typeface="+mj-lt"/>
                <a:ea typeface="+mj-ea"/>
                <a:cs typeface="+mj-cs"/>
              </a:rPr>
              <a:t>The Alarming Rise of Drug-Related Deaths in the US.</a:t>
            </a:r>
          </a:p>
          <a:p>
            <a:r>
              <a:rPr lang="en-US" sz="2000" dirty="0">
                <a:ln w="0"/>
              </a:rPr>
              <a:t>Gender Distribution Across Top Counties.</a:t>
            </a:r>
          </a:p>
          <a:p>
            <a:r>
              <a:rPr lang="en-US" sz="2000" kern="1200" dirty="0">
                <a:latin typeface="+mj-lt"/>
                <a:ea typeface="+mj-ea"/>
                <a:cs typeface="+mj-cs"/>
              </a:rPr>
              <a:t>Drug Usage Trends Across Years (Parallel Coordinates).</a:t>
            </a:r>
          </a:p>
          <a:p>
            <a:r>
              <a:rPr lang="en-US" sz="2000" kern="1200" dirty="0">
                <a:latin typeface="+mj-lt"/>
                <a:ea typeface="+mj-ea"/>
                <a:cs typeface="+mj-cs"/>
              </a:rPr>
              <a:t>Age Distribution of Drug-Related Incidents.</a:t>
            </a:r>
          </a:p>
          <a:p>
            <a:r>
              <a:rPr lang="en-US" sz="2000" kern="1200" dirty="0">
                <a:latin typeface="+mj-lt"/>
                <a:ea typeface="+mj-ea"/>
                <a:cs typeface="+mj-cs"/>
              </a:rPr>
              <a:t>Correlation Matrix: Substances and Demographics.</a:t>
            </a:r>
          </a:p>
          <a:p>
            <a:r>
              <a:rPr lang="en-US" sz="2000" kern="1200" dirty="0">
                <a:latin typeface="+mj-lt"/>
                <a:ea typeface="+mj-ea"/>
                <a:cs typeface="+mj-cs"/>
              </a:rPr>
              <a:t>Drug-Related Incidents Over Time.</a:t>
            </a:r>
          </a:p>
          <a:p>
            <a:r>
              <a:rPr lang="en-US" sz="2000" kern="1200" dirty="0">
                <a:latin typeface="+mj-lt"/>
                <a:ea typeface="+mj-ea"/>
                <a:cs typeface="+mj-cs"/>
              </a:rPr>
              <a:t>Proportion of Drug-Related Deaths Compared to Other Causes (2014–2018)</a:t>
            </a:r>
            <a:r>
              <a:rPr lang="en-US" sz="2000" dirty="0">
                <a:latin typeface="+mj-lt"/>
                <a:ea typeface="+mj-ea"/>
                <a:cs typeface="+mj-cs"/>
              </a:rPr>
              <a:t>.</a:t>
            </a:r>
            <a:endParaRPr lang="en-US" sz="2000" kern="1200" dirty="0">
              <a:latin typeface="+mj-lt"/>
              <a:ea typeface="+mj-ea"/>
              <a:cs typeface="+mj-cs"/>
            </a:endParaRPr>
          </a:p>
          <a:p>
            <a:endParaRPr lang="en-GB" sz="2000" dirty="0"/>
          </a:p>
        </p:txBody>
      </p:sp>
    </p:spTree>
    <p:extLst>
      <p:ext uri="{BB962C8B-B14F-4D97-AF65-F5344CB8AC3E}">
        <p14:creationId xmlns:p14="http://schemas.microsoft.com/office/powerpoint/2010/main" val="3410423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14" name="Rectangle 8213">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F63368-ACCC-74D9-BC70-30BB70DC8E78}"/>
              </a:ext>
            </a:extLst>
          </p:cNvPr>
          <p:cNvSpPr>
            <a:spLocks noGrp="1"/>
          </p:cNvSpPr>
          <p:nvPr>
            <p:ph type="title"/>
          </p:nvPr>
        </p:nvSpPr>
        <p:spPr>
          <a:xfrm>
            <a:off x="630936" y="548640"/>
            <a:ext cx="2700645" cy="5431536"/>
          </a:xfrm>
        </p:spPr>
        <p:txBody>
          <a:bodyPr vert="horz" lIns="91440" tIns="45720" rIns="91440" bIns="45720" rtlCol="0" anchor="ctr">
            <a:normAutofit/>
          </a:bodyPr>
          <a:lstStyle/>
          <a:p>
            <a:pPr defTabSz="914400"/>
            <a:r>
              <a:rPr lang="en-US" sz="4700" kern="1200" dirty="0">
                <a:solidFill>
                  <a:schemeClr val="tx1"/>
                </a:solidFill>
                <a:latin typeface="+mj-lt"/>
                <a:ea typeface="+mj-ea"/>
                <a:cs typeface="+mj-cs"/>
              </a:rPr>
              <a:t>Dataset Overview</a:t>
            </a:r>
          </a:p>
        </p:txBody>
      </p:sp>
      <p:sp>
        <p:nvSpPr>
          <p:cNvPr id="8216"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3" name="Rectangle 158">
            <a:extLst>
              <a:ext uri="{FF2B5EF4-FFF2-40B4-BE49-F238E27FC236}">
                <a16:creationId xmlns:a16="http://schemas.microsoft.com/office/drawing/2014/main" id="{B17DF989-BB86-34B0-C8A2-D911F211EBA2}"/>
              </a:ext>
            </a:extLst>
          </p:cNvPr>
          <p:cNvSpPr>
            <a:spLocks noChangeArrowheads="1"/>
          </p:cNvSpPr>
          <p:nvPr/>
        </p:nvSpPr>
        <p:spPr bwMode="auto">
          <a:xfrm>
            <a:off x="3844813" y="552091"/>
            <a:ext cx="4768179" cy="594668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R="0" lvl="0" fontAlgn="base">
              <a:lnSpc>
                <a:spcPct val="90000"/>
              </a:lnSpc>
              <a:spcBef>
                <a:spcPct val="0"/>
              </a:spcBef>
              <a:spcAft>
                <a:spcPts val="600"/>
              </a:spcAft>
              <a:buClrTx/>
              <a:buSzTx/>
              <a:tabLst/>
            </a:pPr>
            <a:r>
              <a:rPr kumimoji="0" lang="en-US" altLang="en-US" sz="1900" b="1" i="0" u="none" strike="noStrike" cap="none" normalizeH="0" baseline="0" dirty="0">
                <a:ln>
                  <a:noFill/>
                </a:ln>
                <a:effectLst/>
              </a:rPr>
              <a:t>Two Datasets Used</a:t>
            </a:r>
            <a:r>
              <a:rPr kumimoji="0" lang="en-US" altLang="en-US" sz="1900" b="0" i="0" u="none" strike="noStrike" cap="none" normalizeH="0" baseline="0" dirty="0">
                <a:ln>
                  <a:noFill/>
                </a:ln>
                <a:effectLst/>
              </a:rPr>
              <a:t>:</a:t>
            </a:r>
          </a:p>
          <a:p>
            <a:pPr marL="34290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1" i="0" u="none" strike="noStrike" cap="none" normalizeH="0" baseline="0" dirty="0">
                <a:ln>
                  <a:noFill/>
                </a:ln>
                <a:effectLst/>
              </a:rPr>
              <a:t>Accidental Drug-Related Deaths (2012-2023)</a:t>
            </a:r>
            <a:r>
              <a:rPr kumimoji="0" lang="en-US" altLang="en-US" sz="1900" b="0" i="0" u="none" strike="noStrike" cap="none" normalizeH="0" baseline="0" dirty="0">
                <a:ln>
                  <a:noFill/>
                </a:ln>
                <a:effectLst/>
              </a:rPr>
              <a:t>:</a:t>
            </a:r>
          </a:p>
          <a:p>
            <a:pPr marL="742950" marR="0" lvl="1"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0" i="0" u="none" strike="noStrike" cap="none" normalizeH="0" baseline="0" dirty="0">
                <a:ln>
                  <a:noFill/>
                </a:ln>
                <a:effectLst/>
              </a:rPr>
              <a:t>Contains over 11,000 records of drug-related deaths across the United States.</a:t>
            </a:r>
          </a:p>
          <a:p>
            <a:pPr marL="742950" marR="0" lvl="1"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0" i="0" u="none" strike="noStrike" cap="none" normalizeH="0" baseline="0" dirty="0">
                <a:ln>
                  <a:noFill/>
                </a:ln>
                <a:effectLst/>
              </a:rPr>
              <a:t>Key attributes include Age, Gender, Substances (e.g., Fentanyl, Heroin), and Location (County and State).</a:t>
            </a:r>
          </a:p>
          <a:p>
            <a:pPr marL="114300" marR="0" lvl="0" fontAlgn="base">
              <a:lnSpc>
                <a:spcPct val="90000"/>
              </a:lnSpc>
              <a:spcBef>
                <a:spcPct val="0"/>
              </a:spcBef>
              <a:spcAft>
                <a:spcPts val="600"/>
              </a:spcAft>
              <a:buClrTx/>
              <a:buSzTx/>
              <a:tabLst/>
            </a:pPr>
            <a:r>
              <a:rPr kumimoji="0" lang="en-US" altLang="en-US" sz="1900" b="1" i="0" u="none" strike="noStrike" cap="none" normalizeH="0" baseline="0" dirty="0">
                <a:ln>
                  <a:noFill/>
                </a:ln>
                <a:effectLst/>
              </a:rPr>
              <a:t>Monthly Death Counts by Cause (2014-2018)</a:t>
            </a:r>
            <a:r>
              <a:rPr kumimoji="0" lang="en-US" altLang="en-US" sz="1900" b="0" i="0" u="none" strike="noStrike" cap="none" normalizeH="0" baseline="0" dirty="0">
                <a:ln>
                  <a:noFill/>
                </a:ln>
                <a:effectLst/>
              </a:rPr>
              <a:t>:</a:t>
            </a:r>
          </a:p>
          <a:p>
            <a:pPr marL="742950" marR="0" lvl="1"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0" i="0" u="none" strike="noStrike" cap="none" normalizeH="0" baseline="0" dirty="0">
                <a:ln>
                  <a:noFill/>
                </a:ln>
                <a:effectLst/>
              </a:rPr>
              <a:t>Includes data on deaths categorized by cause (e.g., Drug Overdose, Accidents, Suicide, Natural Causes).</a:t>
            </a:r>
          </a:p>
          <a:p>
            <a:pPr marL="742950" marR="0" lvl="1"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0" i="0" u="none" strike="noStrike" cap="none" normalizeH="0" baseline="0" dirty="0">
                <a:ln>
                  <a:noFill/>
                </a:ln>
                <a:effectLst/>
              </a:rPr>
              <a:t>Allows comparison of drug-related deaths with other leading causes of mortality.</a:t>
            </a:r>
            <a:endParaRPr kumimoji="0" lang="en-US" altLang="en-US" sz="1600" b="0" i="0" u="none" strike="noStrike" cap="none" normalizeH="0" baseline="0" dirty="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600" b="0" i="0" u="none" strike="noStrike" cap="none" normalizeH="0" baseline="0" dirty="0">
              <a:ln>
                <a:noFill/>
              </a:ln>
              <a:effectLst/>
            </a:endParaRPr>
          </a:p>
        </p:txBody>
      </p:sp>
    </p:spTree>
    <p:extLst>
      <p:ext uri="{BB962C8B-B14F-4D97-AF65-F5344CB8AC3E}">
        <p14:creationId xmlns:p14="http://schemas.microsoft.com/office/powerpoint/2010/main" val="328013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CA413D-412B-30F3-0CAD-64B7D1E4DC97}"/>
              </a:ext>
            </a:extLst>
          </p:cNvPr>
          <p:cNvSpPr>
            <a:spLocks noGrp="1"/>
          </p:cNvSpPr>
          <p:nvPr>
            <p:ph type="title"/>
          </p:nvPr>
        </p:nvSpPr>
        <p:spPr>
          <a:xfrm>
            <a:off x="630936" y="548640"/>
            <a:ext cx="2700645" cy="5431536"/>
          </a:xfrm>
        </p:spPr>
        <p:txBody>
          <a:bodyPr vert="horz" lIns="91440" tIns="45720" rIns="91440" bIns="45720" rtlCol="0" anchor="ctr">
            <a:normAutofit/>
          </a:bodyPr>
          <a:lstStyle/>
          <a:p>
            <a:pPr defTabSz="914400"/>
            <a:r>
              <a:rPr lang="en-US" sz="4700" kern="1200" dirty="0">
                <a:solidFill>
                  <a:schemeClr val="tx1"/>
                </a:solidFill>
                <a:latin typeface="+mj-lt"/>
                <a:ea typeface="+mj-ea"/>
                <a:cs typeface="+mj-cs"/>
              </a:rPr>
              <a:t>The Alarming Rise of Drug-Related Deaths in the US</a:t>
            </a:r>
          </a:p>
        </p:txBody>
      </p:sp>
      <p:sp>
        <p:nvSpPr>
          <p:cNvPr id="14"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F624036-A2C5-A82D-495E-A8D3A7FA93C2}"/>
              </a:ext>
            </a:extLst>
          </p:cNvPr>
          <p:cNvSpPr txBox="1"/>
          <p:nvPr/>
        </p:nvSpPr>
        <p:spPr>
          <a:xfrm>
            <a:off x="3844813" y="552091"/>
            <a:ext cx="4668251" cy="5431536"/>
          </a:xfrm>
          <a:prstGeom prst="rect">
            <a:avLst/>
          </a:prstGeom>
        </p:spPr>
        <p:txBody>
          <a:bodyPr vert="horz" lIns="91440" tIns="45720" rIns="91440" bIns="45720" rtlCol="0" anchor="ctr">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1" i="0" u="none" strike="noStrike" cap="none" normalizeH="0" baseline="0" dirty="0">
                <a:ln>
                  <a:noFill/>
                </a:ln>
                <a:effectLst/>
              </a:rPr>
              <a:t>A Growing Public Health Crisis</a:t>
            </a:r>
            <a:r>
              <a:rPr kumimoji="0" lang="en-US" altLang="en-US" b="0" i="0" u="none" strike="noStrike" cap="none" normalizeH="0" baseline="0" dirty="0">
                <a:ln>
                  <a:noFill/>
                </a:ln>
                <a:effectLst/>
              </a:rPr>
              <a:t>:</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b="0" i="0" u="none" strike="noStrike" cap="none" normalizeH="0" baseline="0" dirty="0">
              <a:ln>
                <a:noFill/>
              </a:ln>
              <a:effectLst/>
            </a:endParaRPr>
          </a:p>
          <a:p>
            <a:pPr marL="2857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effectLst/>
              </a:rPr>
              <a:t>Drug-related deaths in the United States have been increasing dramatically over the past decade.</a:t>
            </a:r>
          </a:p>
          <a:p>
            <a:pPr marL="2857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effectLst/>
              </a:rPr>
              <a:t>In 2021 alone, over 100,000 deaths were reported due to drug overdoses.</a:t>
            </a:r>
          </a:p>
          <a:p>
            <a:pPr marL="2857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effectLst/>
              </a:rPr>
              <a:t>Synthetic opioids like Fentanyl are major contributors to this trend.</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b="0" i="0" u="none" strike="noStrike" cap="none" normalizeH="0" baseline="0" dirty="0">
              <a:ln>
                <a:noFill/>
              </a:ln>
              <a:effectLst/>
            </a:endParaRPr>
          </a:p>
          <a:p>
            <a:pPr indent="-228600">
              <a:lnSpc>
                <a:spcPct val="90000"/>
              </a:lnSpc>
              <a:spcAft>
                <a:spcPts val="600"/>
              </a:spcAft>
              <a:buFont typeface="Arial" panose="020B0604020202020204" pitchFamily="34" charset="0"/>
              <a:buChar char="•"/>
            </a:pPr>
            <a:r>
              <a:rPr lang="en-US" b="1" dirty="0"/>
              <a:t>Why This Matters</a:t>
            </a:r>
            <a:r>
              <a:rPr lang="en-US" dirty="0"/>
              <a:t>:</a:t>
            </a:r>
          </a:p>
          <a:p>
            <a:pPr indent="-228600">
              <a:lnSpc>
                <a:spcPct val="90000"/>
              </a:lnSpc>
              <a:spcAft>
                <a:spcPts val="600"/>
              </a:spcAft>
              <a:buFont typeface="Arial" panose="020B0604020202020204" pitchFamily="34" charset="0"/>
              <a:buChar char="•"/>
            </a:pPr>
            <a:endParaRPr lang="en-US" dirty="0"/>
          </a:p>
          <a:p>
            <a:pPr marL="285750" indent="-228600">
              <a:lnSpc>
                <a:spcPct val="90000"/>
              </a:lnSpc>
              <a:spcAft>
                <a:spcPts val="600"/>
              </a:spcAft>
              <a:buFont typeface="Arial" panose="020B0604020202020204" pitchFamily="34" charset="0"/>
              <a:buChar char="•"/>
            </a:pPr>
            <a:r>
              <a:rPr lang="en-US" dirty="0"/>
              <a:t>Drug-related deaths are preventable, yet they remain a leading cause of accidental mortality in the US.</a:t>
            </a:r>
          </a:p>
          <a:p>
            <a:pPr marL="285750" indent="-228600">
              <a:lnSpc>
                <a:spcPct val="90000"/>
              </a:lnSpc>
              <a:spcAft>
                <a:spcPts val="600"/>
              </a:spcAft>
              <a:buFont typeface="Arial" panose="020B0604020202020204" pitchFamily="34" charset="0"/>
              <a:buChar char="•"/>
            </a:pPr>
            <a:r>
              <a:rPr lang="en-US" dirty="0"/>
              <a:t>Understanding patterns and trends is essential for targeted interventions and public health strategies.</a:t>
            </a:r>
          </a:p>
        </p:txBody>
      </p:sp>
    </p:spTree>
    <p:extLst>
      <p:ext uri="{BB962C8B-B14F-4D97-AF65-F5344CB8AC3E}">
        <p14:creationId xmlns:p14="http://schemas.microsoft.com/office/powerpoint/2010/main" val="285660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8434" y="-136574"/>
            <a:ext cx="3113772" cy="2625633"/>
          </a:xfrm>
        </p:spPr>
        <p:txBody>
          <a:bodyPr vert="horz" lIns="91440" tIns="45720" rIns="91440" bIns="45720" rtlCol="0" anchor="b">
            <a:normAutofit/>
          </a:bodyPr>
          <a:lstStyle/>
          <a:p>
            <a:r>
              <a:rPr lang="en-US" sz="2400" dirty="0">
                <a:solidFill>
                  <a:schemeClr val="bg1"/>
                </a:solidFill>
              </a:rPr>
              <a:t>Gender Distribution Across Top Counties</a:t>
            </a:r>
            <a:r>
              <a:rPr lang="en-US" sz="3800" dirty="0">
                <a:solidFill>
                  <a:srgbClr val="FFFFFF"/>
                </a:solidFill>
              </a:rPr>
              <a:t>(Male vs Female)</a:t>
            </a:r>
          </a:p>
        </p:txBody>
      </p:sp>
      <p:pic>
        <p:nvPicPr>
          <p:cNvPr id="1028" name="Picture 4">
            <a:extLst>
              <a:ext uri="{FF2B5EF4-FFF2-40B4-BE49-F238E27FC236}">
                <a16:creationId xmlns:a16="http://schemas.microsoft.com/office/drawing/2014/main" id="{4FC03B71-94CB-4357-AE63-55CC53AD9F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1495" y="1432657"/>
            <a:ext cx="5243855" cy="42234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538177C-B66C-6597-E779-451C55C1E4E0}"/>
              </a:ext>
            </a:extLst>
          </p:cNvPr>
          <p:cNvSpPr txBox="1"/>
          <p:nvPr/>
        </p:nvSpPr>
        <p:spPr>
          <a:xfrm>
            <a:off x="298464" y="914632"/>
            <a:ext cx="2499164" cy="1815882"/>
          </a:xfrm>
          <a:prstGeom prst="rect">
            <a:avLst/>
          </a:prstGeom>
          <a:noFill/>
        </p:spPr>
        <p:txBody>
          <a:bodyPr wrap="square">
            <a:spAutoFit/>
          </a:bodyPr>
          <a:lstStyle/>
          <a:p>
            <a:r>
              <a:rPr lang="en-US" sz="2800" dirty="0">
                <a:ln w="0"/>
                <a:effectLst>
                  <a:outerShdw blurRad="38100" dist="19050" dir="2700000" algn="tl" rotWithShape="0">
                    <a:schemeClr val="dk1">
                      <a:alpha val="40000"/>
                    </a:schemeClr>
                  </a:outerShdw>
                </a:effectLst>
              </a:rPr>
              <a:t>Gender Distribution Across Top Counties</a:t>
            </a:r>
            <a:endParaRPr lang="en-GB" sz="2800" dirty="0">
              <a:ln w="0"/>
              <a:effectLst>
                <a:outerShdw blurRad="38100" dist="19050" dir="2700000" algn="tl" rotWithShape="0">
                  <a:schemeClr val="dk1">
                    <a:alpha val="40000"/>
                  </a:schemeClr>
                </a:outerShdw>
              </a:effectLst>
            </a:endParaRPr>
          </a:p>
        </p:txBody>
      </p:sp>
      <p:sp>
        <p:nvSpPr>
          <p:cNvPr id="6" name="Rectangle 6">
            <a:extLst>
              <a:ext uri="{FF2B5EF4-FFF2-40B4-BE49-F238E27FC236}">
                <a16:creationId xmlns:a16="http://schemas.microsoft.com/office/drawing/2014/main" id="{30348402-013F-AB97-FC31-20E8A242BF96}"/>
              </a:ext>
            </a:extLst>
          </p:cNvPr>
          <p:cNvSpPr>
            <a:spLocks noChangeArrowheads="1"/>
          </p:cNvSpPr>
          <p:nvPr/>
        </p:nvSpPr>
        <p:spPr bwMode="auto">
          <a:xfrm>
            <a:off x="219551" y="2770136"/>
            <a:ext cx="2578077"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masis MT Pro Medium" panose="020F0502020204030204" pitchFamily="18" charset="0"/>
              </a:rPr>
              <a:t>Males consistently account for most drug-related incidents across all top 10 counties.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masis MT Pro Medium" panose="020F0502020204030204" pitchFamily="18" charset="0"/>
              </a:rPr>
              <a:t>Counties like New Haven and Hartford show particularly high numbers of incidents for both genders.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8" name="Straight Connector 7">
            <a:extLst>
              <a:ext uri="{FF2B5EF4-FFF2-40B4-BE49-F238E27FC236}">
                <a16:creationId xmlns:a16="http://schemas.microsoft.com/office/drawing/2014/main" id="{91EE545C-CAF2-FB93-46C9-2BDD0EFA1BF9}"/>
              </a:ext>
            </a:extLst>
          </p:cNvPr>
          <p:cNvCxnSpPr/>
          <p:nvPr/>
        </p:nvCxnSpPr>
        <p:spPr>
          <a:xfrm>
            <a:off x="298464" y="2862943"/>
            <a:ext cx="2129050" cy="0"/>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23" name="Rectangle 312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39520"/>
            <a:ext cx="2571750" cy="1719072"/>
          </a:xfrm>
        </p:spPr>
        <p:txBody>
          <a:bodyPr vert="horz" lIns="91440" tIns="45720" rIns="91440" bIns="45720" rtlCol="0" anchor="b">
            <a:normAutofit/>
          </a:bodyPr>
          <a:lstStyle/>
          <a:p>
            <a:pPr defTabSz="914400"/>
            <a:r>
              <a:rPr lang="en-US" sz="2900" b="1" kern="1200" dirty="0">
                <a:solidFill>
                  <a:schemeClr val="tx1"/>
                </a:solidFill>
                <a:latin typeface="+mj-lt"/>
                <a:ea typeface="+mj-ea"/>
                <a:cs typeface="+mj-cs"/>
              </a:rPr>
              <a:t>Drug Usage Trends Across Years (Parallel Coordinates)</a:t>
            </a:r>
          </a:p>
        </p:txBody>
      </p:sp>
      <p:sp>
        <p:nvSpPr>
          <p:cNvPr id="312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2753DB3-BE95-5308-5B59-F59E40CB37B2}"/>
              </a:ext>
            </a:extLst>
          </p:cNvPr>
          <p:cNvSpPr txBox="1"/>
          <p:nvPr/>
        </p:nvSpPr>
        <p:spPr>
          <a:xfrm>
            <a:off x="473202" y="2807208"/>
            <a:ext cx="2681478" cy="4265956"/>
          </a:xfrm>
          <a:prstGeom prst="rect">
            <a:avLst/>
          </a:prstGeom>
        </p:spPr>
        <p:txBody>
          <a:bodyPr vert="horz" lIns="91440" tIns="45720" rIns="91440" bIns="45720" rtlCol="0" anchor="t">
            <a:normAutofit/>
          </a:bodyPr>
          <a:lstStyle/>
          <a:p>
            <a:pPr marL="171450" indent="-228600">
              <a:lnSpc>
                <a:spcPct val="90000"/>
              </a:lnSpc>
              <a:spcAft>
                <a:spcPts val="600"/>
              </a:spcAft>
              <a:buFont typeface="Arial" panose="020B0604020202020204" pitchFamily="34" charset="0"/>
              <a:buChar char="•"/>
            </a:pPr>
            <a:r>
              <a:rPr lang="en-US" sz="1200" dirty="0"/>
              <a:t>This graph shows normalized drug usage trends from 2012 to 2023, focusing on Fentanyl, Cocaine, Heroin, Benzodiazepine, and Methadone.</a:t>
            </a:r>
          </a:p>
          <a:p>
            <a:pPr marL="171450" indent="-228600">
              <a:lnSpc>
                <a:spcPct val="90000"/>
              </a:lnSpc>
              <a:spcAft>
                <a:spcPts val="600"/>
              </a:spcAft>
              <a:buFont typeface="Arial" panose="020B0604020202020204" pitchFamily="34" charset="0"/>
              <a:buChar char="•"/>
            </a:pPr>
            <a:r>
              <a:rPr lang="en-US" sz="1200" dirty="0"/>
              <a:t>Fentanyl shows a dramatic increase from 2016 to 2023, highlighting the growing opioid crisis. Cocaine has a steady rise but shows a slight decline after 2020.Heroin continues to rise, especially around 2017, reflecting the opioid epidemic. Benzodiazepine fluctuates, likely due to its use in addiction treatment. Methadone shows some fluctuation, reflecting its role in opioid dependency treatment.</a:t>
            </a:r>
          </a:p>
          <a:p>
            <a:pPr marL="171450" indent="-228600">
              <a:lnSpc>
                <a:spcPct val="90000"/>
              </a:lnSpc>
              <a:spcAft>
                <a:spcPts val="600"/>
              </a:spcAft>
              <a:buFont typeface="Arial" panose="020B0604020202020204" pitchFamily="34" charset="0"/>
              <a:buChar char="•"/>
            </a:pPr>
            <a:r>
              <a:rPr lang="en-US" sz="1200" dirty="0"/>
              <a:t>The sharp rise in Fentanyl usage emphasizes the need for targeted interventions in the opioid crisis.</a:t>
            </a:r>
          </a:p>
        </p:txBody>
      </p:sp>
      <p:pic>
        <p:nvPicPr>
          <p:cNvPr id="4" name="Picture 2" descr="A graph of different colored lines&#10;&#10;Description automatically generated">
            <a:extLst>
              <a:ext uri="{FF2B5EF4-FFF2-40B4-BE49-F238E27FC236}">
                <a16:creationId xmlns:a16="http://schemas.microsoft.com/office/drawing/2014/main" id="{B5C1405D-C636-F623-AA10-DA7521D9ABB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0722" y="2141024"/>
            <a:ext cx="5177790" cy="2575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7" name="Rectangle 41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39520"/>
            <a:ext cx="2571750" cy="1719072"/>
          </a:xfrm>
        </p:spPr>
        <p:txBody>
          <a:bodyPr vert="horz" lIns="91440" tIns="45720" rIns="91440" bIns="45720" rtlCol="0" anchor="b">
            <a:normAutofit/>
          </a:bodyPr>
          <a:lstStyle/>
          <a:p>
            <a:pPr defTabSz="914400"/>
            <a:r>
              <a:rPr lang="en-US" sz="2900" kern="1200" dirty="0">
                <a:solidFill>
                  <a:schemeClr val="tx1"/>
                </a:solidFill>
                <a:latin typeface="+mj-lt"/>
                <a:ea typeface="+mj-ea"/>
                <a:cs typeface="+mj-cs"/>
              </a:rPr>
              <a:t>Age Distribution of Drug-Related Incidents</a:t>
            </a:r>
          </a:p>
        </p:txBody>
      </p:sp>
      <p:sp>
        <p:nvSpPr>
          <p:cNvPr id="41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3">
            <a:extLst>
              <a:ext uri="{FF2B5EF4-FFF2-40B4-BE49-F238E27FC236}">
                <a16:creationId xmlns:a16="http://schemas.microsoft.com/office/drawing/2014/main" id="{83E0BBB0-C15C-CFBA-B94E-06ECF5003037}"/>
              </a:ext>
            </a:extLst>
          </p:cNvPr>
          <p:cNvSpPr>
            <a:spLocks noChangeArrowheads="1"/>
          </p:cNvSpPr>
          <p:nvPr/>
        </p:nvSpPr>
        <p:spPr bwMode="auto">
          <a:xfrm>
            <a:off x="473202" y="2807208"/>
            <a:ext cx="2571750" cy="3410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28575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b="0" i="0" u="none" strike="noStrike" cap="none" normalizeH="0" baseline="0">
              <a:ln>
                <a:noFill/>
              </a:ln>
              <a:effectLst/>
            </a:endParaRPr>
          </a:p>
          <a:p>
            <a:pPr marL="2857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a:ln>
                  <a:noFill/>
                </a:ln>
                <a:effectLst/>
              </a:rPr>
              <a:t>Most incidents are concentrated in the 40–60 age group.</a:t>
            </a:r>
          </a:p>
          <a:p>
            <a:pPr marL="2857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a:ln>
                  <a:noFill/>
                </a:ln>
                <a:effectLst/>
              </a:rPr>
              <a:t>Individuals aged 20–40 also represent a significant proportion.</a:t>
            </a:r>
          </a:p>
          <a:p>
            <a:pPr marL="2857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a:ln>
                  <a:noFill/>
                </a:ln>
                <a:effectLst/>
              </a:rPr>
              <a:t>Incidents decline sharply for individuals over 60 years of age. </a:t>
            </a:r>
          </a:p>
          <a:p>
            <a:pPr marL="28575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b="0" i="0" u="none" strike="noStrike" cap="none" normalizeH="0" baseline="0">
              <a:ln>
                <a:noFill/>
              </a:ln>
              <a:effectLst/>
            </a:endParaRPr>
          </a:p>
        </p:txBody>
      </p:sp>
      <p:pic>
        <p:nvPicPr>
          <p:cNvPr id="4098" name="Picture 2">
            <a:extLst>
              <a:ext uri="{FF2B5EF4-FFF2-40B4-BE49-F238E27FC236}">
                <a16:creationId xmlns:a16="http://schemas.microsoft.com/office/drawing/2014/main" id="{130FE5C9-70E6-9C06-5886-FF9A0963EA5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98371" y="1110343"/>
            <a:ext cx="5649685" cy="39223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8" name="Rectangle 513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39520"/>
            <a:ext cx="2571750" cy="1719072"/>
          </a:xfrm>
        </p:spPr>
        <p:txBody>
          <a:bodyPr vert="horz" lIns="91440" tIns="45720" rIns="91440" bIns="45720" rtlCol="0" anchor="b">
            <a:normAutofit/>
          </a:bodyPr>
          <a:lstStyle/>
          <a:p>
            <a:pPr defTabSz="914400"/>
            <a:r>
              <a:rPr lang="en-US" sz="2900" kern="1200" dirty="0">
                <a:solidFill>
                  <a:schemeClr val="tx1"/>
                </a:solidFill>
                <a:latin typeface="+mj-lt"/>
                <a:ea typeface="+mj-ea"/>
                <a:cs typeface="+mj-cs"/>
              </a:rPr>
              <a:t>Correlation Matrix: Substances and Demographics</a:t>
            </a:r>
          </a:p>
        </p:txBody>
      </p:sp>
      <p:sp>
        <p:nvSpPr>
          <p:cNvPr id="514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
            <a:extLst>
              <a:ext uri="{FF2B5EF4-FFF2-40B4-BE49-F238E27FC236}">
                <a16:creationId xmlns:a16="http://schemas.microsoft.com/office/drawing/2014/main" id="{8802808C-E84A-458A-29B4-E07AF039F28E}"/>
              </a:ext>
            </a:extLst>
          </p:cNvPr>
          <p:cNvSpPr>
            <a:spLocks noChangeArrowheads="1"/>
          </p:cNvSpPr>
          <p:nvPr/>
        </p:nvSpPr>
        <p:spPr bwMode="auto">
          <a:xfrm>
            <a:off x="473202" y="2807208"/>
            <a:ext cx="2571750" cy="3410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R="0" lvl="0" fontAlgn="base">
              <a:lnSpc>
                <a:spcPct val="90000"/>
              </a:lnSpc>
              <a:spcBef>
                <a:spcPct val="0"/>
              </a:spcBef>
              <a:spcAft>
                <a:spcPts val="600"/>
              </a:spcAft>
              <a:buClrTx/>
              <a:buSzTx/>
              <a:tabLst/>
            </a:pPr>
            <a:r>
              <a:rPr kumimoji="0" lang="en-US" altLang="en-US" sz="1500" b="1" i="0" u="none" strike="noStrike" cap="none" normalizeH="0" baseline="0" dirty="0">
                <a:ln>
                  <a:noFill/>
                </a:ln>
                <a:effectLst/>
              </a:rPr>
              <a:t>Key Observations</a:t>
            </a:r>
            <a:r>
              <a:rPr kumimoji="0" lang="en-US" altLang="en-US" sz="1500" b="0" i="0" u="none" strike="noStrike" cap="none" normalizeH="0" baseline="0" dirty="0">
                <a:ln>
                  <a:noFill/>
                </a:ln>
                <a:effectLst/>
              </a:rPr>
              <a:t>:</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500" b="0" i="0" u="none" strike="noStrike" cap="none" normalizeH="0" baseline="0" dirty="0">
              <a:ln>
                <a:noFill/>
              </a:ln>
              <a:effectLst/>
            </a:endParaRPr>
          </a:p>
          <a:p>
            <a:pPr marL="34290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500" b="0" i="0" u="none" strike="noStrike" cap="none" normalizeH="0" baseline="0" dirty="0">
                <a:ln>
                  <a:noFill/>
                </a:ln>
                <a:effectLst/>
              </a:rPr>
              <a:t>Weak or negligible correlations between Age and substance usage (e.g., Fentanyl, Heroin, Cocaine).</a:t>
            </a:r>
          </a:p>
          <a:p>
            <a:pPr marL="34290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500" b="0" i="0" u="none" strike="noStrike" cap="none" normalizeH="0" baseline="0" dirty="0">
                <a:ln>
                  <a:noFill/>
                </a:ln>
                <a:effectLst/>
              </a:rPr>
              <a:t>Some minor correlations observed between certain substances, such as Fentanyl and Cocaine, but overall values are low.</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500" b="0" i="0" u="none" strike="noStrike" cap="none" normalizeH="0" baseline="0" dirty="0">
              <a:ln>
                <a:noFill/>
              </a:ln>
              <a:effectLst/>
            </a:endParaRPr>
          </a:p>
        </p:txBody>
      </p:sp>
      <p:pic>
        <p:nvPicPr>
          <p:cNvPr id="4098" name="Picture 2">
            <a:extLst>
              <a:ext uri="{FF2B5EF4-FFF2-40B4-BE49-F238E27FC236}">
                <a16:creationId xmlns:a16="http://schemas.microsoft.com/office/drawing/2014/main" id="{76919BD0-7C39-B059-0A4A-3D711DC738E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44952" y="639520"/>
            <a:ext cx="5623560" cy="49706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8" name="Rectangle 615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39520"/>
            <a:ext cx="2571750" cy="1719072"/>
          </a:xfrm>
        </p:spPr>
        <p:txBody>
          <a:bodyPr vert="horz" lIns="91440" tIns="45720" rIns="91440" bIns="45720" rtlCol="0" anchor="b">
            <a:normAutofit/>
          </a:bodyPr>
          <a:lstStyle/>
          <a:p>
            <a:pPr defTabSz="914400"/>
            <a:r>
              <a:rPr lang="en-US" kern="1200" dirty="0">
                <a:solidFill>
                  <a:schemeClr val="tx1"/>
                </a:solidFill>
                <a:latin typeface="+mj-lt"/>
                <a:ea typeface="+mj-ea"/>
                <a:cs typeface="+mj-cs"/>
              </a:rPr>
              <a:t>Drug-Related Incidents Over Time</a:t>
            </a:r>
          </a:p>
        </p:txBody>
      </p:sp>
      <p:sp>
        <p:nvSpPr>
          <p:cNvPr id="616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3">
            <a:extLst>
              <a:ext uri="{FF2B5EF4-FFF2-40B4-BE49-F238E27FC236}">
                <a16:creationId xmlns:a16="http://schemas.microsoft.com/office/drawing/2014/main" id="{D2E5F490-EE4F-A809-7B9A-872DDCCC2B61}"/>
              </a:ext>
            </a:extLst>
          </p:cNvPr>
          <p:cNvSpPr>
            <a:spLocks noChangeArrowheads="1"/>
          </p:cNvSpPr>
          <p:nvPr/>
        </p:nvSpPr>
        <p:spPr bwMode="auto">
          <a:xfrm>
            <a:off x="473202" y="2807208"/>
            <a:ext cx="2571750" cy="3410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28575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b="0" i="0" u="none" strike="noStrike" cap="none" normalizeH="0" baseline="0" dirty="0">
              <a:ln>
                <a:noFill/>
              </a:ln>
              <a:effectLst/>
            </a:endParaRPr>
          </a:p>
          <a:p>
            <a:pPr marL="2857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effectLst/>
              </a:rPr>
              <a:t>A clear upward trend in drug-related incidents from 2012 to 2020, with incidents nearly tripling over this period.</a:t>
            </a:r>
          </a:p>
          <a:p>
            <a:pPr marL="2857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effectLst/>
              </a:rPr>
              <a:t>A slight decline is observed after 2021, though the overall rate remains high. </a:t>
            </a:r>
          </a:p>
          <a:p>
            <a:pPr marL="28575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b="0" i="0" u="none" strike="noStrike" cap="none" normalizeH="0" baseline="0" dirty="0">
              <a:ln>
                <a:noFill/>
              </a:ln>
              <a:effectLst/>
            </a:endParaRPr>
          </a:p>
        </p:txBody>
      </p:sp>
      <p:pic>
        <p:nvPicPr>
          <p:cNvPr id="6146" name="Picture 2">
            <a:extLst>
              <a:ext uri="{FF2B5EF4-FFF2-40B4-BE49-F238E27FC236}">
                <a16:creationId xmlns:a16="http://schemas.microsoft.com/office/drawing/2014/main" id="{7DF8FEE1-AC47-025A-B959-FCD8B53669C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44952" y="1153886"/>
            <a:ext cx="5990191" cy="36650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843</TotalTime>
  <Words>1622</Words>
  <Application>Microsoft Office PowerPoint</Application>
  <PresentationFormat>On-screen Show (4:3)</PresentationFormat>
  <Paragraphs>116</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Amasis MT Pro Medium</vt:lpstr>
      <vt:lpstr>Aptos</vt:lpstr>
      <vt:lpstr>Aptos Display</vt:lpstr>
      <vt:lpstr>Arial</vt:lpstr>
      <vt:lpstr>Calibri</vt:lpstr>
      <vt:lpstr>Office Theme</vt:lpstr>
      <vt:lpstr>Impact of Drug Usage on Population in the US</vt:lpstr>
      <vt:lpstr>Content</vt:lpstr>
      <vt:lpstr>Dataset Overview</vt:lpstr>
      <vt:lpstr>The Alarming Rise of Drug-Related Deaths in the US</vt:lpstr>
      <vt:lpstr>Gender Distribution Across Top Counties(Male vs Female)</vt:lpstr>
      <vt:lpstr>Drug Usage Trends Across Years (Parallel Coordinates)</vt:lpstr>
      <vt:lpstr>Age Distribution of Drug-Related Incidents</vt:lpstr>
      <vt:lpstr>Correlation Matrix: Substances and Demographics</vt:lpstr>
      <vt:lpstr>Drug-Related Incidents Over Time</vt:lpstr>
      <vt:lpstr>Proportion of Drug-Related Deaths Compared to Other Causes (2014–2018)</vt:lpstr>
      <vt:lpstr>Challenges with the code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Rictabrity Prasad</dc:creator>
  <cp:keywords/>
  <dc:description>generated using python-pptx</dc:description>
  <cp:lastModifiedBy>Rictabrity Prasad</cp:lastModifiedBy>
  <cp:revision>2</cp:revision>
  <dcterms:created xsi:type="dcterms:W3CDTF">2013-01-27T09:14:16Z</dcterms:created>
  <dcterms:modified xsi:type="dcterms:W3CDTF">2025-01-17T07:47:59Z</dcterms:modified>
  <cp:category/>
</cp:coreProperties>
</file>