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 id="2147483697" r:id="rId3"/>
  </p:sldMasterIdLst>
  <p:notesMasterIdLst>
    <p:notesMasterId r:id="rId20"/>
  </p:notesMasterIdLst>
  <p:sldIdLst>
    <p:sldId id="256" r:id="rId4"/>
    <p:sldId id="279" r:id="rId5"/>
    <p:sldId id="264" r:id="rId6"/>
    <p:sldId id="289" r:id="rId7"/>
    <p:sldId id="260" r:id="rId8"/>
    <p:sldId id="257" r:id="rId9"/>
    <p:sldId id="261" r:id="rId10"/>
    <p:sldId id="266" r:id="rId11"/>
    <p:sldId id="273" r:id="rId12"/>
    <p:sldId id="262" r:id="rId13"/>
    <p:sldId id="275" r:id="rId14"/>
    <p:sldId id="274" r:id="rId15"/>
    <p:sldId id="263" r:id="rId16"/>
    <p:sldId id="284" r:id="rId17"/>
    <p:sldId id="28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6406D"/>
    <a:srgbClr val="6E9FC9"/>
    <a:srgbClr val="0E6DC3"/>
    <a:srgbClr val="143860"/>
    <a:srgbClr val="ADBACA"/>
    <a:srgbClr val="9BBDCE"/>
    <a:srgbClr val="0DCF9B"/>
    <a:srgbClr val="9FC0DE"/>
    <a:srgbClr val="6A9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C59C4-77C3-2E4B-9880-ED83171A7533}" v="307" dt="2022-12-14T17:31:59.079"/>
    <p1510:client id="{17EE70EA-3840-8043-36B4-A69C74037825}" v="504" dt="2022-12-14T13:41:02.246"/>
    <p1510:client id="{3279CD03-17B8-A687-71A9-09DCA80AE2CE}" v="360" dt="2022-12-14T21:14:24.977"/>
    <p1510:client id="{3AE57C47-BF53-99F2-3BC4-34047D9EBBD3}" v="286" dt="2022-12-14T17:46:09.466"/>
    <p1510:client id="{5EAC569A-059E-C6EE-A5AA-410E4F0FC686}" v="9" dt="2022-12-14T13:56:13.616"/>
    <p1510:client id="{611FD19C-CC01-D943-AB24-9E780CC6AB87}" v="3891" dt="2022-12-15T11:51:13.070"/>
    <p1510:client id="{AA8956E9-5850-ED41-6E1A-7F7FA7F787D5}" v="104" dt="2022-12-15T12:11:01.433"/>
    <p1510:client id="{AB78A012-BEF4-3F1A-57CC-0E109D78A281}" v="908" dt="2022-12-14T17:03:12.543"/>
    <p1510:client id="{B2DD05EE-E484-45AD-890C-26ABF44F48BD}" v="20" dt="2022-12-15T11:51:19.712"/>
    <p1510:client id="{F51A57DD-E2FB-4845-AE52-09237D2B2936}" v="5037" dt="2022-12-15T12:01:52.159"/>
    <p1510:client id="{FFAC5BA5-0A28-40D7-B1DC-CB3C43B8F340}" v="3713" dt="2022-12-14T21:28:41.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BFD36-531C-F942-A8ED-3F1A6681C2D6}"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1CF88-AB89-0441-AB73-30CF386BFF5F}" type="slidenum">
              <a:rPr lang="en-US" smtClean="0"/>
              <a:t>‹#›</a:t>
            </a:fld>
            <a:endParaRPr lang="en-US"/>
          </a:p>
        </p:txBody>
      </p:sp>
    </p:spTree>
    <p:extLst>
      <p:ext uri="{BB962C8B-B14F-4D97-AF65-F5344CB8AC3E}">
        <p14:creationId xmlns:p14="http://schemas.microsoft.com/office/powerpoint/2010/main" val="129721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do:</a:t>
            </a:r>
          </a:p>
          <a:p>
            <a:r>
              <a:rPr lang="en-US"/>
              <a:t>Add modules</a:t>
            </a:r>
          </a:p>
          <a:p>
            <a:r>
              <a:rPr lang="en-US"/>
              <a:t>Fix refs</a:t>
            </a:r>
          </a:p>
          <a:p>
            <a:endParaRPr lang="en-US"/>
          </a:p>
          <a:p>
            <a:endParaRPr lang="en-US"/>
          </a:p>
          <a:p>
            <a:r>
              <a:rPr lang="en-US"/>
              <a:t>Maybe future perspectives and conclusions slides?</a:t>
            </a:r>
          </a:p>
        </p:txBody>
      </p:sp>
      <p:sp>
        <p:nvSpPr>
          <p:cNvPr id="4" name="Slide Number Placeholder 3"/>
          <p:cNvSpPr>
            <a:spLocks noGrp="1"/>
          </p:cNvSpPr>
          <p:nvPr>
            <p:ph type="sldNum" sz="quarter" idx="5"/>
          </p:nvPr>
        </p:nvSpPr>
        <p:spPr/>
        <p:txBody>
          <a:bodyPr/>
          <a:lstStyle/>
          <a:p>
            <a:fld id="{DD41CF88-AB89-0441-AB73-30CF386BFF5F}" type="slidenum">
              <a:rPr lang="en-US" smtClean="0"/>
              <a:t>1</a:t>
            </a:fld>
            <a:endParaRPr lang="en-US"/>
          </a:p>
        </p:txBody>
      </p:sp>
    </p:spTree>
    <p:extLst>
      <p:ext uri="{BB962C8B-B14F-4D97-AF65-F5344CB8AC3E}">
        <p14:creationId xmlns:p14="http://schemas.microsoft.com/office/powerpoint/2010/main" val="3001825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aircconline.com</a:t>
            </a:r>
            <a:r>
              <a:rPr lang="en-US"/>
              <a:t>/</a:t>
            </a:r>
            <a:r>
              <a:rPr lang="en-US" err="1"/>
              <a:t>ijdkp</a:t>
            </a:r>
            <a:r>
              <a:rPr lang="en-US"/>
              <a:t>/V4N3/4314ijdkp03.pdf</a:t>
            </a:r>
          </a:p>
        </p:txBody>
      </p:sp>
      <p:sp>
        <p:nvSpPr>
          <p:cNvPr id="4" name="Slide Number Placeholder 3"/>
          <p:cNvSpPr>
            <a:spLocks noGrp="1"/>
          </p:cNvSpPr>
          <p:nvPr>
            <p:ph type="sldNum" sz="quarter" idx="5"/>
          </p:nvPr>
        </p:nvSpPr>
        <p:spPr/>
        <p:txBody>
          <a:bodyPr/>
          <a:lstStyle/>
          <a:p>
            <a:fld id="{DD41CF88-AB89-0441-AB73-30CF386BFF5F}" type="slidenum">
              <a:rPr lang="en-US" smtClean="0"/>
              <a:t>10</a:t>
            </a:fld>
            <a:endParaRPr lang="en-US"/>
          </a:p>
        </p:txBody>
      </p:sp>
    </p:spTree>
    <p:extLst>
      <p:ext uri="{BB962C8B-B14F-4D97-AF65-F5344CB8AC3E}">
        <p14:creationId xmlns:p14="http://schemas.microsoft.com/office/powerpoint/2010/main" val="382313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14</a:t>
            </a:fld>
            <a:endParaRPr lang="en-US"/>
          </a:p>
        </p:txBody>
      </p:sp>
    </p:spTree>
    <p:extLst>
      <p:ext uri="{BB962C8B-B14F-4D97-AF65-F5344CB8AC3E}">
        <p14:creationId xmlns:p14="http://schemas.microsoft.com/office/powerpoint/2010/main" val="337018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a:t>
            </a:r>
            <a:r>
              <a:rPr lang="en-US" err="1"/>
              <a:t>www.wired.com</a:t>
            </a:r>
            <a:r>
              <a:rPr lang="en-US"/>
              <a:t>/2007/12/why-anonymous-data-sometimes-</a:t>
            </a:r>
            <a:r>
              <a:rPr lang="en-US" err="1"/>
              <a:t>isnt</a:t>
            </a:r>
            <a:r>
              <a:rPr lang="en-US"/>
              <a:t>/</a:t>
            </a:r>
          </a:p>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2</a:t>
            </a:fld>
            <a:endParaRPr lang="en-US"/>
          </a:p>
        </p:txBody>
      </p:sp>
    </p:spTree>
    <p:extLst>
      <p:ext uri="{BB962C8B-B14F-4D97-AF65-F5344CB8AC3E}">
        <p14:creationId xmlns:p14="http://schemas.microsoft.com/office/powerpoint/2010/main" val="3038883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3</a:t>
            </a:fld>
            <a:endParaRPr lang="en-US"/>
          </a:p>
        </p:txBody>
      </p:sp>
    </p:spTree>
    <p:extLst>
      <p:ext uri="{BB962C8B-B14F-4D97-AF65-F5344CB8AC3E}">
        <p14:creationId xmlns:p14="http://schemas.microsoft.com/office/powerpoint/2010/main" val="180666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then classified the variables within this dataset.</a:t>
            </a:r>
          </a:p>
          <a:p>
            <a:endParaRPr lang="en-US"/>
          </a:p>
          <a:p>
            <a:r>
              <a:rPr lang="en-US" sz="1200" b="1"/>
              <a:t>Within our dataset, the direct identifiers were .. While </a:t>
            </a:r>
            <a:endParaRPr lang="en-US" sz="1200"/>
          </a:p>
          <a:p>
            <a:r>
              <a:rPr lang="en-US" sz="1200" b="1"/>
              <a:t>Quasi-identifiers that</a:t>
            </a:r>
            <a:r>
              <a:rPr lang="en-US" sz="1200"/>
              <a:t> do not identify the subject by themselves, but can be used to identify a subject in combination with other data are the following variables and finally </a:t>
            </a:r>
          </a:p>
          <a:p>
            <a:r>
              <a:rPr lang="en-US" sz="1200" b="1"/>
              <a:t>Sensitive identifiers were : </a:t>
            </a:r>
            <a:r>
              <a:rPr lang="en-US" sz="1200"/>
              <a:t>may not identify the users directly, but might be personal information which users may not be comfortable sharing are .. But since this data was anonymised with the intent of being shared publicly, other direct/quasi </a:t>
            </a:r>
            <a:r>
              <a:rPr lang="en-US" sz="1200" err="1"/>
              <a:t>identfiers</a:t>
            </a:r>
            <a:r>
              <a:rPr lang="en-US" sz="1200"/>
              <a:t> such as names, phone number and postcode can be sensitive too.</a:t>
            </a:r>
            <a:endParaRPr lang="en-US" sz="1200" b="1"/>
          </a:p>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4</a:t>
            </a:fld>
            <a:endParaRPr lang="en-US"/>
          </a:p>
        </p:txBody>
      </p:sp>
    </p:spTree>
    <p:extLst>
      <p:ext uri="{BB962C8B-B14F-4D97-AF65-F5344CB8AC3E}">
        <p14:creationId xmlns:p14="http://schemas.microsoft.com/office/powerpoint/2010/main" val="48554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unique identifier, we used the national insurance number in SHA-2 hash function using a common key (16 bites) and unique salt (16 bites) for each row. This was stored as a column sample ID in the anonymised dataset such that both original and anonymised dataset are linked to a reference table containing the NIN, hashed NIN/sample ID with the key and salt.</a:t>
            </a:r>
          </a:p>
          <a:p>
            <a:endParaRPr lang="en-US"/>
          </a:p>
          <a:p>
            <a:r>
              <a:rPr lang="en-US"/>
              <a:t>Extra notes - </a:t>
            </a:r>
          </a:p>
          <a:p>
            <a:r>
              <a:rPr lang="en-US"/>
              <a:t>16 * 8 = 128 bits </a:t>
            </a:r>
          </a:p>
          <a:p>
            <a:endParaRPr lang="en-US"/>
          </a:p>
          <a:p>
            <a:r>
              <a:rPr lang="en-US"/>
              <a:t>Converted NIN into the correct format back into the reference table.</a:t>
            </a:r>
          </a:p>
        </p:txBody>
      </p:sp>
      <p:sp>
        <p:nvSpPr>
          <p:cNvPr id="4" name="Slide Number Placeholder 3"/>
          <p:cNvSpPr>
            <a:spLocks noGrp="1"/>
          </p:cNvSpPr>
          <p:nvPr>
            <p:ph type="sldNum" sz="quarter" idx="5"/>
          </p:nvPr>
        </p:nvSpPr>
        <p:spPr/>
        <p:txBody>
          <a:bodyPr/>
          <a:lstStyle/>
          <a:p>
            <a:fld id="{DD41CF88-AB89-0441-AB73-30CF386BFF5F}" type="slidenum">
              <a:rPr lang="en-US" smtClean="0"/>
              <a:t>5</a:t>
            </a:fld>
            <a:endParaRPr lang="en-US"/>
          </a:p>
        </p:txBody>
      </p:sp>
    </p:spTree>
    <p:extLst>
      <p:ext uri="{BB962C8B-B14F-4D97-AF65-F5344CB8AC3E}">
        <p14:creationId xmlns:p14="http://schemas.microsoft.com/office/powerpoint/2010/main" val="360900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Next, we decided to drop variables that were direct identifiers and unnecessary for the analysis by both parties. We also removed blood group for the same reason and current country since this was common for all individuals in the dataset.</a:t>
            </a:r>
          </a:p>
        </p:txBody>
      </p:sp>
      <p:sp>
        <p:nvSpPr>
          <p:cNvPr id="4" name="Slide Number Placeholder 3"/>
          <p:cNvSpPr>
            <a:spLocks noGrp="1"/>
          </p:cNvSpPr>
          <p:nvPr>
            <p:ph type="sldNum" sz="quarter" idx="5"/>
          </p:nvPr>
        </p:nvSpPr>
        <p:spPr/>
        <p:txBody>
          <a:bodyPr/>
          <a:lstStyle/>
          <a:p>
            <a:fld id="{DD41CF88-AB89-0441-AB73-30CF386BFF5F}" type="slidenum">
              <a:rPr lang="en-US" smtClean="0"/>
              <a:t>6</a:t>
            </a:fld>
            <a:endParaRPr lang="en-US"/>
          </a:p>
        </p:txBody>
      </p:sp>
    </p:spTree>
    <p:extLst>
      <p:ext uri="{BB962C8B-B14F-4D97-AF65-F5344CB8AC3E}">
        <p14:creationId xmlns:p14="http://schemas.microsoft.com/office/powerpoint/2010/main" val="408041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Convert, remove month and day, band (5, 10 then 20) as we checked k-anonymity</a:t>
            </a:r>
          </a:p>
        </p:txBody>
      </p:sp>
      <p:sp>
        <p:nvSpPr>
          <p:cNvPr id="4" name="Slide Number Placeholder 3"/>
          <p:cNvSpPr>
            <a:spLocks noGrp="1"/>
          </p:cNvSpPr>
          <p:nvPr>
            <p:ph type="sldNum" sz="quarter" idx="5"/>
          </p:nvPr>
        </p:nvSpPr>
        <p:spPr/>
        <p:txBody>
          <a:bodyPr/>
          <a:lstStyle/>
          <a:p>
            <a:fld id="{DD41CF88-AB89-0441-AB73-30CF386BFF5F}" type="slidenum">
              <a:rPr lang="en-US" smtClean="0"/>
              <a:t>7</a:t>
            </a:fld>
            <a:endParaRPr lang="en-US"/>
          </a:p>
        </p:txBody>
      </p:sp>
    </p:spTree>
    <p:extLst>
      <p:ext uri="{BB962C8B-B14F-4D97-AF65-F5344CB8AC3E}">
        <p14:creationId xmlns:p14="http://schemas.microsoft.com/office/powerpoint/2010/main" val="358460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for postcode to region resource - https://ideal-</a:t>
            </a:r>
            <a:r>
              <a:rPr lang="en-US" err="1"/>
              <a:t>postcodes.co.uk</a:t>
            </a:r>
            <a:r>
              <a:rPr lang="en-US"/>
              <a:t>/guides/postcode-areas</a:t>
            </a:r>
          </a:p>
          <a:p>
            <a:endParaRPr lang="en-US"/>
          </a:p>
          <a:p>
            <a:r>
              <a:rPr lang="en-GB">
                <a:effectLst/>
                <a:latin typeface="ui-monospace"/>
              </a:rPr>
              <a:t># Reading in </a:t>
            </a:r>
            <a:r>
              <a:rPr lang="en-GB" err="1">
                <a:effectLst/>
                <a:latin typeface="ui-monospace"/>
              </a:rPr>
              <a:t>postcode_region.csv</a:t>
            </a:r>
            <a:r>
              <a:rPr lang="en-GB">
                <a:effectLst/>
                <a:latin typeface="ui-monospace"/>
              </a:rPr>
              <a:t> to map given postcode to countries in the UK - 'England' and 'Other'(includes Wales, Scotland, Northern Ireland)</a:t>
            </a:r>
          </a:p>
          <a:p>
            <a:r>
              <a:rPr lang="en-GB" err="1">
                <a:effectLst/>
                <a:latin typeface="ui-monospace"/>
              </a:rPr>
              <a:t>postcode_dictionary</a:t>
            </a:r>
            <a:r>
              <a:rPr lang="en-GB">
                <a:effectLst/>
                <a:latin typeface="ui-monospace"/>
              </a:rPr>
              <a:t> = </a:t>
            </a:r>
            <a:r>
              <a:rPr lang="en-GB" err="1">
                <a:effectLst/>
                <a:latin typeface="ui-monospace"/>
              </a:rPr>
              <a:t>pd.read_csv</a:t>
            </a:r>
            <a:r>
              <a:rPr lang="en-GB">
                <a:effectLst/>
                <a:latin typeface="ui-monospace"/>
              </a:rPr>
              <a:t>('Data/</a:t>
            </a:r>
            <a:r>
              <a:rPr lang="en-GB" err="1">
                <a:effectLst/>
                <a:latin typeface="ui-monospace"/>
              </a:rPr>
              <a:t>postcode_region.csv</a:t>
            </a:r>
            <a:r>
              <a:rPr lang="en-GB">
                <a:effectLst/>
                <a:latin typeface="ui-monospace"/>
              </a:rPr>
              <a:t>')</a:t>
            </a:r>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8</a:t>
            </a:fld>
            <a:endParaRPr lang="en-US"/>
          </a:p>
        </p:txBody>
      </p:sp>
    </p:spTree>
    <p:extLst>
      <p:ext uri="{BB962C8B-B14F-4D97-AF65-F5344CB8AC3E}">
        <p14:creationId xmlns:p14="http://schemas.microsoft.com/office/powerpoint/2010/main" val="113662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4EB474-4500-4CA8-A4FE-2423436EBB0B}" type="slidenum">
              <a:rPr lang="en-GB" noProof="0" smtClean="0"/>
              <a:t>9</a:t>
            </a:fld>
            <a:endParaRPr lang="en-GB" noProof="0"/>
          </a:p>
        </p:txBody>
      </p:sp>
    </p:spTree>
    <p:extLst>
      <p:ext uri="{BB962C8B-B14F-4D97-AF65-F5344CB8AC3E}">
        <p14:creationId xmlns:p14="http://schemas.microsoft.com/office/powerpoint/2010/main" val="56505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738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033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499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58605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8322F6-1C60-46CF-968C-BC20E470F44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4954586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8322F6-1C60-46CF-968C-BC20E470F44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4408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8322F6-1C60-46CF-968C-BC20E470F44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5042658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1C8322F6-1C60-46CF-968C-BC20E470F443}" type="datetimeFigureOut">
              <a:rPr lang="en-US" smtClean="0"/>
              <a:t>12/15/2022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61476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C8322F6-1C60-46CF-968C-BC20E470F44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9702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8322F6-1C60-46CF-968C-BC20E470F443}"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71246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5810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4205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C8322F6-1C60-46CF-968C-BC20E470F443}" type="datetimeFigureOut">
              <a:rPr lang="en-US" smtClean="0"/>
              <a:t>12/15/2022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21237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C8322F6-1C60-46CF-968C-BC20E470F443}" type="datetimeFigureOut">
              <a:rPr lang="en-US" smtClean="0"/>
              <a:t>12/15/2022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87447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22F6-1C60-46CF-968C-BC20E470F44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8415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22F6-1C60-46CF-968C-BC20E470F44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4231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8196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3169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7379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6316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1049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953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6408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0592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8624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993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6394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5366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544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040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797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200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16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75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534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79370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C8322F6-1C60-46CF-968C-BC20E470F443}" type="datetimeFigureOut">
              <a:rPr lang="en-US" smtClean="0"/>
              <a:t>12/15/2022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135763734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306623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09EF-339C-5E7D-4249-EF32EC13DBEF}"/>
              </a:ext>
            </a:extLst>
          </p:cNvPr>
          <p:cNvSpPr>
            <a:spLocks noGrp="1"/>
          </p:cNvSpPr>
          <p:nvPr>
            <p:ph type="ctrTitle"/>
          </p:nvPr>
        </p:nvSpPr>
        <p:spPr>
          <a:xfrm>
            <a:off x="5458969" y="2386744"/>
            <a:ext cx="5928358" cy="1645920"/>
          </a:xfrm>
        </p:spPr>
        <p:txBody>
          <a:bodyPr>
            <a:normAutofit/>
          </a:bodyPr>
          <a:lstStyle/>
          <a:p>
            <a:r>
              <a:rPr lang="en-US" sz="3200" b="1">
                <a:latin typeface="Avenir Next LT Pro Light"/>
                <a:ea typeface="Batang"/>
                <a:cs typeface="Calibri"/>
              </a:rPr>
              <a:t>Data </a:t>
            </a:r>
            <a:r>
              <a:rPr lang="en-US" sz="3200" b="1" err="1">
                <a:latin typeface="Avenir Next LT Pro Light"/>
                <a:ea typeface="Batang"/>
                <a:cs typeface="Calibri"/>
              </a:rPr>
              <a:t>Anonymisation</a:t>
            </a:r>
            <a:r>
              <a:rPr lang="en-US" sz="3200" b="1">
                <a:latin typeface="Avenir Next LT Pro Light"/>
                <a:ea typeface="Batang"/>
                <a:cs typeface="Calibri"/>
              </a:rPr>
              <a:t> </a:t>
            </a:r>
            <a:br>
              <a:rPr lang="en-US" sz="3200">
                <a:latin typeface="Avenir Next LT Pro Light"/>
              </a:rPr>
            </a:br>
            <a:r>
              <a:rPr lang="en-US" sz="3200">
                <a:latin typeface="Avenir Next LT Pro Light"/>
                <a:ea typeface="Batang"/>
                <a:cs typeface="Calibri"/>
              </a:rPr>
              <a:t>CDM Coursework 2</a:t>
            </a:r>
          </a:p>
        </p:txBody>
      </p:sp>
      <p:sp>
        <p:nvSpPr>
          <p:cNvPr id="3" name="Subtitle 2">
            <a:extLst>
              <a:ext uri="{FF2B5EF4-FFF2-40B4-BE49-F238E27FC236}">
                <a16:creationId xmlns:a16="http://schemas.microsoft.com/office/drawing/2014/main" id="{80C26D0A-3384-8F6B-C0E5-8502A87D52A9}"/>
              </a:ext>
            </a:extLst>
          </p:cNvPr>
          <p:cNvSpPr>
            <a:spLocks noGrp="1"/>
          </p:cNvSpPr>
          <p:nvPr>
            <p:ph type="subTitle" idx="1"/>
          </p:nvPr>
        </p:nvSpPr>
        <p:spPr>
          <a:xfrm>
            <a:off x="5458969" y="4352544"/>
            <a:ext cx="5928358" cy="1239894"/>
          </a:xfrm>
        </p:spPr>
        <p:txBody>
          <a:bodyPr>
            <a:normAutofit/>
          </a:bodyPr>
          <a:lstStyle/>
          <a:p>
            <a:r>
              <a:rPr lang="en-US"/>
              <a:t>Group 1</a:t>
            </a:r>
          </a:p>
          <a:p>
            <a:r>
              <a:rPr lang="en-US"/>
              <a:t>Anu,  Alex, Emily, Daniel, Mehak</a:t>
            </a:r>
          </a:p>
        </p:txBody>
      </p:sp>
      <p:pic>
        <p:nvPicPr>
          <p:cNvPr id="6" name="Picture 4" descr="Chart, radar chart&#10;&#10;Description automatically generated">
            <a:extLst>
              <a:ext uri="{FF2B5EF4-FFF2-40B4-BE49-F238E27FC236}">
                <a16:creationId xmlns:a16="http://schemas.microsoft.com/office/drawing/2014/main" id="{925D17FA-481A-820F-8C4F-61F1CD493D8F}"/>
              </a:ext>
            </a:extLst>
          </p:cNvPr>
          <p:cNvPicPr>
            <a:picLocks noChangeAspect="1"/>
          </p:cNvPicPr>
          <p:nvPr/>
        </p:nvPicPr>
        <p:blipFill rotWithShape="1">
          <a:blip r:embed="rId3"/>
          <a:srcRect l="9880" r="46516" b="1"/>
          <a:stretch/>
        </p:blipFill>
        <p:spPr>
          <a:xfrm>
            <a:off x="20" y="10"/>
            <a:ext cx="4654277" cy="6857990"/>
          </a:xfrm>
          <a:prstGeom prst="rect">
            <a:avLst/>
          </a:prstGeom>
        </p:spPr>
      </p:pic>
      <p:pic>
        <p:nvPicPr>
          <p:cNvPr id="4" name="Graphic 4">
            <a:extLst>
              <a:ext uri="{FF2B5EF4-FFF2-40B4-BE49-F238E27FC236}">
                <a16:creationId xmlns:a16="http://schemas.microsoft.com/office/drawing/2014/main" id="{6879BB1D-3468-E928-0EF0-795C857BB6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8483" y="1238002"/>
            <a:ext cx="938150" cy="957942"/>
          </a:xfrm>
          <a:prstGeom prst="rect">
            <a:avLst/>
          </a:prstGeom>
        </p:spPr>
      </p:pic>
    </p:spTree>
    <p:extLst>
      <p:ext uri="{BB962C8B-B14F-4D97-AF65-F5344CB8AC3E}">
        <p14:creationId xmlns:p14="http://schemas.microsoft.com/office/powerpoint/2010/main" val="189750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2407A-712A-35A1-3BD3-A6573DED3958}"/>
              </a:ext>
            </a:extLst>
          </p:cNvPr>
          <p:cNvSpPr>
            <a:spLocks noGrp="1"/>
          </p:cNvSpPr>
          <p:nvPr>
            <p:ph idx="1"/>
          </p:nvPr>
        </p:nvSpPr>
        <p:spPr>
          <a:xfrm>
            <a:off x="7134224" y="2355287"/>
            <a:ext cx="4486276" cy="2596325"/>
          </a:xfrm>
        </p:spPr>
        <p:txBody>
          <a:bodyPr vert="horz" lIns="91440" tIns="45720" rIns="91440" bIns="45720" rtlCol="0" anchor="t">
            <a:normAutofit lnSpcReduction="10000"/>
          </a:bodyPr>
          <a:lstStyle/>
          <a:p>
            <a:pPr marL="0" indent="0">
              <a:lnSpc>
                <a:spcPct val="100000"/>
              </a:lnSpc>
              <a:buNone/>
            </a:pPr>
            <a:r>
              <a:rPr lang="en-US" sz="1800" b="1">
                <a:latin typeface="Avenir Next LT Pro" panose="020B0504020202020204" pitchFamily="34" charset="77"/>
              </a:rPr>
              <a:t>Gaussian noise added to the following variables: </a:t>
            </a:r>
          </a:p>
          <a:p>
            <a:pPr>
              <a:lnSpc>
                <a:spcPct val="100000"/>
              </a:lnSpc>
            </a:pPr>
            <a:r>
              <a:rPr lang="en-US" sz="1800">
                <a:latin typeface="Avenir Next LT Pro" panose="020B0504020202020204" pitchFamily="34" charset="77"/>
              </a:rPr>
              <a:t>Weight </a:t>
            </a:r>
          </a:p>
          <a:p>
            <a:pPr>
              <a:lnSpc>
                <a:spcPct val="100000"/>
              </a:lnSpc>
            </a:pPr>
            <a:r>
              <a:rPr lang="en-US" sz="1800">
                <a:latin typeface="Avenir Next LT Pro" panose="020B0504020202020204" pitchFamily="34" charset="77"/>
              </a:rPr>
              <a:t>Height </a:t>
            </a:r>
          </a:p>
          <a:p>
            <a:pPr>
              <a:lnSpc>
                <a:spcPct val="100000"/>
              </a:lnSpc>
            </a:pPr>
            <a:r>
              <a:rPr lang="en-US" sz="1800">
                <a:latin typeface="Avenir Next LT Pro" panose="020B0504020202020204" pitchFamily="34" charset="77"/>
              </a:rPr>
              <a:t>Average alcohol intake per week</a:t>
            </a:r>
          </a:p>
          <a:p>
            <a:pPr>
              <a:lnSpc>
                <a:spcPct val="100000"/>
              </a:lnSpc>
            </a:pPr>
            <a:r>
              <a:rPr lang="en-US" sz="1800">
                <a:latin typeface="Avenir Next LT Pro" panose="020B0504020202020204" pitchFamily="34" charset="77"/>
              </a:rPr>
              <a:t>Average cigarettes smoked per week </a:t>
            </a:r>
          </a:p>
          <a:p>
            <a:pPr>
              <a:lnSpc>
                <a:spcPct val="100000"/>
              </a:lnSpc>
            </a:pPr>
            <a:r>
              <a:rPr lang="en-US" sz="1800">
                <a:latin typeface="Avenir Next LT Pro" panose="020B0504020202020204" pitchFamily="34" charset="77"/>
              </a:rPr>
              <a:t>Number of countries visited</a:t>
            </a:r>
          </a:p>
        </p:txBody>
      </p:sp>
      <p:sp>
        <p:nvSpPr>
          <p:cNvPr id="5" name="TextBox 4">
            <a:extLst>
              <a:ext uri="{FF2B5EF4-FFF2-40B4-BE49-F238E27FC236}">
                <a16:creationId xmlns:a16="http://schemas.microsoft.com/office/drawing/2014/main" id="{667A977C-9AAB-1D82-89C6-1AE1D26F7AA6}"/>
              </a:ext>
            </a:extLst>
          </p:cNvPr>
          <p:cNvSpPr txBox="1"/>
          <p:nvPr/>
        </p:nvSpPr>
        <p:spPr>
          <a:xfrm>
            <a:off x="685801" y="2401947"/>
            <a:ext cx="6086475" cy="2862322"/>
          </a:xfrm>
          <a:prstGeom prst="rect">
            <a:avLst/>
          </a:prstGeom>
          <a:ln>
            <a:solidFill>
              <a:srgbClr val="154F79"/>
            </a:solidFill>
          </a:ln>
        </p:spPr>
        <p:style>
          <a:lnRef idx="2">
            <a:schemeClr val="accent4"/>
          </a:lnRef>
          <a:fillRef idx="1">
            <a:schemeClr val="lt1"/>
          </a:fillRef>
          <a:effectRef idx="0">
            <a:schemeClr val="accent4"/>
          </a:effectRef>
          <a:fontRef idx="minor">
            <a:schemeClr val="dk1"/>
          </a:fontRef>
        </p:style>
        <p:txBody>
          <a:bodyPr wrap="square" lIns="91440" tIns="45720" rIns="91440" bIns="45720" anchor="t">
            <a:spAutoFit/>
          </a:bodyPr>
          <a:lstStyle/>
          <a:p>
            <a:r>
              <a:rPr lang="en-US" b="1">
                <a:latin typeface="Avenir Next LT Pro"/>
              </a:rPr>
              <a:t>Rationale</a:t>
            </a:r>
            <a:r>
              <a:rPr lang="en-US">
                <a:latin typeface="Avenir Next LT Pro"/>
              </a:rPr>
              <a:t>: </a:t>
            </a:r>
            <a:endParaRPr lang="en-US">
              <a:latin typeface="Avenir Next LT Pro" panose="020B0504020202020204" pitchFamily="34" charset="77"/>
            </a:endParaRPr>
          </a:p>
          <a:p>
            <a:pPr marL="285750" indent="-285750">
              <a:buFont typeface="Arial" panose="020B0604020202020204" pitchFamily="34" charset="0"/>
              <a:buChar char="•"/>
            </a:pPr>
            <a:r>
              <a:rPr lang="en-US">
                <a:latin typeface="Avenir Next LT Pro"/>
              </a:rPr>
              <a:t>Modifies values by a certain fraction </a:t>
            </a:r>
            <a:endParaRPr lang="en-US">
              <a:latin typeface="Avenir Next LT Pro" panose="020B0504020202020204" pitchFamily="34" charset="77"/>
            </a:endParaRPr>
          </a:p>
          <a:p>
            <a:pPr marL="285750" indent="-285750">
              <a:buFont typeface="Arial" panose="020B0604020202020204" pitchFamily="34" charset="0"/>
              <a:buChar char="•"/>
            </a:pPr>
            <a:r>
              <a:rPr lang="en-US">
                <a:latin typeface="Avenir Next LT Pro"/>
              </a:rPr>
              <a:t>Protects original sensitive data whilst maintaining population-level statistical properties</a:t>
            </a:r>
          </a:p>
          <a:p>
            <a:endParaRPr lang="en-US">
              <a:latin typeface="Avenir Next LT Pro" panose="020B0504020202020204" pitchFamily="34" charset="77"/>
            </a:endParaRPr>
          </a:p>
          <a:p>
            <a:r>
              <a:rPr lang="en-US" b="1">
                <a:latin typeface="Avenir Next LT Pro"/>
              </a:rPr>
              <a:t>Method</a:t>
            </a:r>
            <a:r>
              <a:rPr lang="en-US">
                <a:latin typeface="Avenir Next LT Pro"/>
              </a:rPr>
              <a:t>: add randomized number (chosen from normal distribution with mean 0, SD 1) </a:t>
            </a:r>
            <a:endParaRPr lang="en-US">
              <a:latin typeface="Avenir Next LT Pro" panose="020B0504020202020204" pitchFamily="34" charset="77"/>
            </a:endParaRPr>
          </a:p>
          <a:p>
            <a:endParaRPr lang="en-US">
              <a:latin typeface="Avenir Next LT Pro" panose="020B0504020202020204" pitchFamily="34" charset="77"/>
            </a:endParaRPr>
          </a:p>
          <a:p>
            <a:r>
              <a:rPr lang="en-US" b="1">
                <a:solidFill>
                  <a:srgbClr val="9CDCFE"/>
                </a:solidFill>
                <a:effectLst/>
                <a:latin typeface="Avenir Next LT Pro"/>
              </a:rPr>
              <a:t>data</a:t>
            </a:r>
            <a:r>
              <a:rPr lang="en-US" b="1">
                <a:solidFill>
                  <a:srgbClr val="D4D4D4"/>
                </a:solidFill>
                <a:effectLst/>
                <a:latin typeface="Avenir Next LT Pro"/>
              </a:rPr>
              <a:t>[</a:t>
            </a:r>
            <a:r>
              <a:rPr lang="en-US" b="1">
                <a:solidFill>
                  <a:srgbClr val="CE9178"/>
                </a:solidFill>
                <a:effectLst/>
                <a:latin typeface="Avenir Next LT Pro"/>
              </a:rPr>
              <a:t>'weight’</a:t>
            </a:r>
            <a:r>
              <a:rPr lang="en-US" b="1">
                <a:solidFill>
                  <a:srgbClr val="D4D4D4"/>
                </a:solidFill>
                <a:effectLst/>
                <a:latin typeface="Avenir Next LT Pro"/>
              </a:rPr>
              <a:t>] + </a:t>
            </a:r>
            <a:r>
              <a:rPr lang="en-US" b="1" err="1">
                <a:solidFill>
                  <a:srgbClr val="4EC9B0"/>
                </a:solidFill>
                <a:effectLst/>
                <a:latin typeface="Avenir Next LT Pro"/>
              </a:rPr>
              <a:t>np</a:t>
            </a:r>
            <a:r>
              <a:rPr lang="en-US" b="1" err="1">
                <a:solidFill>
                  <a:srgbClr val="D4D4D4"/>
                </a:solidFill>
                <a:effectLst/>
                <a:latin typeface="Avenir Next LT Pro"/>
              </a:rPr>
              <a:t>.</a:t>
            </a:r>
            <a:r>
              <a:rPr lang="en-US" b="1" err="1">
                <a:solidFill>
                  <a:srgbClr val="4EC9B0"/>
                </a:solidFill>
                <a:effectLst/>
                <a:latin typeface="Avenir Next LT Pro"/>
              </a:rPr>
              <a:t>random</a:t>
            </a:r>
            <a:r>
              <a:rPr lang="en-US" b="1" err="1">
                <a:solidFill>
                  <a:srgbClr val="D4D4D4"/>
                </a:solidFill>
                <a:effectLst/>
                <a:latin typeface="Avenir Next LT Pro"/>
              </a:rPr>
              <a:t>.</a:t>
            </a:r>
            <a:r>
              <a:rPr lang="en-US" b="1" err="1">
                <a:solidFill>
                  <a:srgbClr val="DCDCAA"/>
                </a:solidFill>
                <a:effectLst/>
                <a:latin typeface="Avenir Next LT Pro"/>
              </a:rPr>
              <a:t>normal</a:t>
            </a:r>
            <a:r>
              <a:rPr lang="en-US" b="1">
                <a:solidFill>
                  <a:srgbClr val="D4D4D4"/>
                </a:solidFill>
                <a:effectLst/>
                <a:latin typeface="Avenir Next LT Pro"/>
              </a:rPr>
              <a:t>(</a:t>
            </a:r>
            <a:r>
              <a:rPr lang="en-US" b="1">
                <a:solidFill>
                  <a:srgbClr val="B5CEA8"/>
                </a:solidFill>
                <a:latin typeface="Avenir Next LT Pro"/>
              </a:rPr>
              <a:t>0</a:t>
            </a:r>
            <a:r>
              <a:rPr lang="en-US" b="1">
                <a:solidFill>
                  <a:srgbClr val="D4D4D4"/>
                </a:solidFill>
                <a:latin typeface="Avenir Next LT Pro"/>
              </a:rPr>
              <a:t>,</a:t>
            </a:r>
            <a:r>
              <a:rPr lang="en-US" b="1">
                <a:solidFill>
                  <a:srgbClr val="B5CEA8"/>
                </a:solidFill>
                <a:latin typeface="Avenir Next LT Pro"/>
              </a:rPr>
              <a:t>1</a:t>
            </a:r>
            <a:r>
              <a:rPr lang="en-US" b="1">
                <a:solidFill>
                  <a:srgbClr val="D4D4D4"/>
                </a:solidFill>
                <a:latin typeface="Avenir Next LT Pro"/>
              </a:rPr>
              <a:t>,</a:t>
            </a:r>
            <a:r>
              <a:rPr lang="en-US" b="1">
                <a:solidFill>
                  <a:srgbClr val="B5CEA8"/>
                </a:solidFill>
                <a:latin typeface="Avenir Next LT Pro"/>
              </a:rPr>
              <a:t>1000</a:t>
            </a:r>
            <a:r>
              <a:rPr lang="en-US" b="1">
                <a:solidFill>
                  <a:srgbClr val="D4D4D4"/>
                </a:solidFill>
                <a:effectLst/>
                <a:latin typeface="Avenir Next LT Pro"/>
              </a:rPr>
              <a:t>)*</a:t>
            </a:r>
            <a:r>
              <a:rPr lang="en-US" b="1">
                <a:solidFill>
                  <a:schemeClr val="tx2">
                    <a:lumMod val="60000"/>
                    <a:lumOff val="40000"/>
                  </a:schemeClr>
                </a:solidFill>
                <a:effectLst/>
                <a:latin typeface="Avenir Next LT Pro"/>
              </a:rPr>
              <a:t>5</a:t>
            </a:r>
          </a:p>
          <a:p>
            <a:endParaRPr lang="en-US">
              <a:latin typeface="Avenir Next LT Pro" panose="020B0504020202020204" pitchFamily="34" charset="77"/>
            </a:endParaRPr>
          </a:p>
        </p:txBody>
      </p:sp>
      <p:sp>
        <p:nvSpPr>
          <p:cNvPr id="4" name="Title 1">
            <a:extLst>
              <a:ext uri="{FF2B5EF4-FFF2-40B4-BE49-F238E27FC236}">
                <a16:creationId xmlns:a16="http://schemas.microsoft.com/office/drawing/2014/main" id="{40AC40FC-66EE-5448-4971-71C9568981FD}"/>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data perturbation</a:t>
            </a:r>
            <a:endParaRPr lang="en-US" b="1" baseline="30000">
              <a:latin typeface="Avenir Next LT Pro Light"/>
              <a:ea typeface="Batang"/>
            </a:endParaRPr>
          </a:p>
        </p:txBody>
      </p:sp>
    </p:spTree>
    <p:extLst>
      <p:ext uri="{BB962C8B-B14F-4D97-AF65-F5344CB8AC3E}">
        <p14:creationId xmlns:p14="http://schemas.microsoft.com/office/powerpoint/2010/main" val="16227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FD5DD5-9EAD-A589-95BE-DD0AD55BEFC1}"/>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Final dataset</a:t>
            </a:r>
            <a:endParaRPr lang="en-US" b="1" baseline="30000">
              <a:latin typeface="Avenir Next LT Pro Light"/>
              <a:ea typeface="Batang"/>
            </a:endParaRPr>
          </a:p>
        </p:txBody>
      </p:sp>
      <p:grpSp>
        <p:nvGrpSpPr>
          <p:cNvPr id="31" name="Group 30">
            <a:extLst>
              <a:ext uri="{FF2B5EF4-FFF2-40B4-BE49-F238E27FC236}">
                <a16:creationId xmlns:a16="http://schemas.microsoft.com/office/drawing/2014/main" id="{A50728FB-BF58-706D-3707-AA8362DD273D}"/>
              </a:ext>
            </a:extLst>
          </p:cNvPr>
          <p:cNvGrpSpPr/>
          <p:nvPr/>
        </p:nvGrpSpPr>
        <p:grpSpPr>
          <a:xfrm>
            <a:off x="718566" y="1713456"/>
            <a:ext cx="10753786" cy="1902502"/>
            <a:chOff x="718566" y="1713456"/>
            <a:chExt cx="10753786" cy="1902502"/>
          </a:xfrm>
        </p:grpSpPr>
        <p:grpSp>
          <p:nvGrpSpPr>
            <p:cNvPr id="15" name="Group 14">
              <a:extLst>
                <a:ext uri="{FF2B5EF4-FFF2-40B4-BE49-F238E27FC236}">
                  <a16:creationId xmlns:a16="http://schemas.microsoft.com/office/drawing/2014/main" id="{BD5D3A1A-4540-3367-ED72-6516515C89A2}"/>
                </a:ext>
              </a:extLst>
            </p:cNvPr>
            <p:cNvGrpSpPr/>
            <p:nvPr/>
          </p:nvGrpSpPr>
          <p:grpSpPr>
            <a:xfrm>
              <a:off x="718567" y="1713456"/>
              <a:ext cx="10753785" cy="422849"/>
              <a:chOff x="125151" y="1713456"/>
              <a:chExt cx="10753785" cy="422849"/>
            </a:xfrm>
          </p:grpSpPr>
          <p:sp>
            <p:nvSpPr>
              <p:cNvPr id="3" name="Rounded Rectangle 14">
                <a:extLst>
                  <a:ext uri="{FF2B5EF4-FFF2-40B4-BE49-F238E27FC236}">
                    <a16:creationId xmlns:a16="http://schemas.microsoft.com/office/drawing/2014/main" id="{60F3714A-074A-77B9-CBF8-1757BA796F58}"/>
                  </a:ext>
                </a:extLst>
              </p:cNvPr>
              <p:cNvSpPr/>
              <p:nvPr/>
            </p:nvSpPr>
            <p:spPr>
              <a:xfrm>
                <a:off x="125151"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err="1">
                    <a:latin typeface="Avenir Next LT Pro"/>
                  </a:rPr>
                  <a:t>given_name</a:t>
                </a:r>
                <a:endParaRPr lang="en-US" b="1" err="1">
                  <a:latin typeface="Avenir Next LT Pro" panose="020B0504020202020204" pitchFamily="34" charset="77"/>
                </a:endParaRPr>
              </a:p>
            </p:txBody>
          </p:sp>
          <p:sp>
            <p:nvSpPr>
              <p:cNvPr id="7" name="Rounded Rectangle 14">
                <a:extLst>
                  <a:ext uri="{FF2B5EF4-FFF2-40B4-BE49-F238E27FC236}">
                    <a16:creationId xmlns:a16="http://schemas.microsoft.com/office/drawing/2014/main" id="{B793DE14-4ADB-296F-F1FD-5F982D8A3805}"/>
                  </a:ext>
                </a:extLst>
              </p:cNvPr>
              <p:cNvSpPr/>
              <p:nvPr/>
            </p:nvSpPr>
            <p:spPr>
              <a:xfrm>
                <a:off x="1945858"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surname</a:t>
                </a:r>
                <a:endParaRPr lang="en-US" b="1">
                  <a:latin typeface="Avenir Next LT Pro" panose="020B0504020202020204" pitchFamily="34" charset="77"/>
                </a:endParaRPr>
              </a:p>
            </p:txBody>
          </p:sp>
          <p:sp>
            <p:nvSpPr>
              <p:cNvPr id="9" name="Rounded Rectangle 14">
                <a:extLst>
                  <a:ext uri="{FF2B5EF4-FFF2-40B4-BE49-F238E27FC236}">
                    <a16:creationId xmlns:a16="http://schemas.microsoft.com/office/drawing/2014/main" id="{FF272ED9-B7AB-2666-894D-D63A9F545EF3}"/>
                  </a:ext>
                </a:extLst>
              </p:cNvPr>
              <p:cNvSpPr/>
              <p:nvPr/>
            </p:nvSpPr>
            <p:spPr>
              <a:xfrm>
                <a:off x="3766566"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gender</a:t>
                </a:r>
                <a:endParaRPr lang="en-US" b="1">
                  <a:latin typeface="Avenir Next LT Pro" panose="020B0504020202020204" pitchFamily="34" charset="77"/>
                </a:endParaRPr>
              </a:p>
            </p:txBody>
          </p:sp>
          <p:sp>
            <p:nvSpPr>
              <p:cNvPr id="11" name="Rounded Rectangle 14">
                <a:extLst>
                  <a:ext uri="{FF2B5EF4-FFF2-40B4-BE49-F238E27FC236}">
                    <a16:creationId xmlns:a16="http://schemas.microsoft.com/office/drawing/2014/main" id="{ABC4BAE0-4E16-AF38-9BE0-6661E975762F}"/>
                  </a:ext>
                </a:extLst>
              </p:cNvPr>
              <p:cNvSpPr/>
              <p:nvPr/>
            </p:nvSpPr>
            <p:spPr>
              <a:xfrm>
                <a:off x="5587274" y="171345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birthdate</a:t>
                </a:r>
                <a:endParaRPr lang="en-US" b="1">
                  <a:latin typeface="Avenir Next LT Pro" panose="020B0504020202020204" pitchFamily="34" charset="77"/>
                </a:endParaRPr>
              </a:p>
            </p:txBody>
          </p:sp>
          <p:sp>
            <p:nvSpPr>
              <p:cNvPr id="13" name="Rounded Rectangle 14">
                <a:extLst>
                  <a:ext uri="{FF2B5EF4-FFF2-40B4-BE49-F238E27FC236}">
                    <a16:creationId xmlns:a16="http://schemas.microsoft.com/office/drawing/2014/main" id="{B0EC5DF5-3F78-FD3B-4027-29544866ED0C}"/>
                  </a:ext>
                </a:extLst>
              </p:cNvPr>
              <p:cNvSpPr/>
              <p:nvPr/>
            </p:nvSpPr>
            <p:spPr>
              <a:xfrm>
                <a:off x="7407982" y="171345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200" b="1" err="1">
                    <a:latin typeface="Avenir Next LT Pro"/>
                  </a:rPr>
                  <a:t>country_of_birth</a:t>
                </a:r>
                <a:endParaRPr lang="en-US" sz="1200" b="1" err="1">
                  <a:latin typeface="Avenir Next LT Pro" panose="020B0504020202020204" pitchFamily="34" charset="77"/>
                </a:endParaRPr>
              </a:p>
            </p:txBody>
          </p:sp>
          <p:sp>
            <p:nvSpPr>
              <p:cNvPr id="14" name="Rounded Rectangle 14">
                <a:extLst>
                  <a:ext uri="{FF2B5EF4-FFF2-40B4-BE49-F238E27FC236}">
                    <a16:creationId xmlns:a16="http://schemas.microsoft.com/office/drawing/2014/main" id="{9FA684B5-C859-4CD6-F3C3-0C2BBDE8E54B}"/>
                  </a:ext>
                </a:extLst>
              </p:cNvPr>
              <p:cNvSpPr/>
              <p:nvPr/>
            </p:nvSpPr>
            <p:spPr>
              <a:xfrm>
                <a:off x="9248919" y="171345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400" b="1" err="1">
                    <a:latin typeface="Avenir Next LT Pro"/>
                  </a:rPr>
                  <a:t>current_country</a:t>
                </a:r>
                <a:endParaRPr lang="en-US" sz="1400" b="1" err="1">
                  <a:latin typeface="Avenir Next LT Pro" panose="020B0504020202020204" pitchFamily="34" charset="77"/>
                </a:endParaRPr>
              </a:p>
            </p:txBody>
          </p:sp>
        </p:grpSp>
        <p:sp>
          <p:nvSpPr>
            <p:cNvPr id="16" name="Rounded Rectangle 14">
              <a:extLst>
                <a:ext uri="{FF2B5EF4-FFF2-40B4-BE49-F238E27FC236}">
                  <a16:creationId xmlns:a16="http://schemas.microsoft.com/office/drawing/2014/main" id="{454F9661-D90D-E1BE-70F2-497FF91794D6}"/>
                </a:ext>
              </a:extLst>
            </p:cNvPr>
            <p:cNvSpPr/>
            <p:nvPr/>
          </p:nvSpPr>
          <p:spPr>
            <a:xfrm>
              <a:off x="718566" y="245522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err="1">
                  <a:latin typeface="Avenir Next LT Pro"/>
                </a:rPr>
                <a:t>phone_number</a:t>
              </a:r>
              <a:endParaRPr lang="en-US" sz="1400" err="1"/>
            </a:p>
          </p:txBody>
        </p:sp>
        <p:sp>
          <p:nvSpPr>
            <p:cNvPr id="17" name="Rounded Rectangle 14">
              <a:extLst>
                <a:ext uri="{FF2B5EF4-FFF2-40B4-BE49-F238E27FC236}">
                  <a16:creationId xmlns:a16="http://schemas.microsoft.com/office/drawing/2014/main" id="{13D1AB24-46BA-C692-8326-8EDBC2D3E580}"/>
                </a:ext>
              </a:extLst>
            </p:cNvPr>
            <p:cNvSpPr/>
            <p:nvPr/>
          </p:nvSpPr>
          <p:spPr>
            <a:xfrm>
              <a:off x="2546017" y="245522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NIN</a:t>
              </a:r>
            </a:p>
          </p:txBody>
        </p:sp>
        <p:sp>
          <p:nvSpPr>
            <p:cNvPr id="18" name="Rounded Rectangle 14">
              <a:extLst>
                <a:ext uri="{FF2B5EF4-FFF2-40B4-BE49-F238E27FC236}">
                  <a16:creationId xmlns:a16="http://schemas.microsoft.com/office/drawing/2014/main" id="{06403D9E-C8AD-5F9D-50F3-1428A798D716}"/>
                </a:ext>
              </a:extLst>
            </p:cNvPr>
            <p:cNvSpPr/>
            <p:nvPr/>
          </p:nvSpPr>
          <p:spPr>
            <a:xfrm>
              <a:off x="4373468"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bank_account</a:t>
              </a:r>
            </a:p>
          </p:txBody>
        </p:sp>
        <p:sp>
          <p:nvSpPr>
            <p:cNvPr id="19" name="Rounded Rectangle 14">
              <a:extLst>
                <a:ext uri="{FF2B5EF4-FFF2-40B4-BE49-F238E27FC236}">
                  <a16:creationId xmlns:a16="http://schemas.microsoft.com/office/drawing/2014/main" id="{2555D3A0-9794-2DD5-C164-4CD3833E00D3}"/>
                </a:ext>
              </a:extLst>
            </p:cNvPr>
            <p:cNvSpPr/>
            <p:nvPr/>
          </p:nvSpPr>
          <p:spPr>
            <a:xfrm>
              <a:off x="6200919" y="245522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err="1">
                  <a:latin typeface="Avenir Next LT Pro"/>
                </a:rPr>
                <a:t>cc_status</a:t>
              </a:r>
            </a:p>
          </p:txBody>
        </p:sp>
        <p:sp>
          <p:nvSpPr>
            <p:cNvPr id="20" name="Rounded Rectangle 14">
              <a:extLst>
                <a:ext uri="{FF2B5EF4-FFF2-40B4-BE49-F238E27FC236}">
                  <a16:creationId xmlns:a16="http://schemas.microsoft.com/office/drawing/2014/main" id="{5A95D4AF-FE48-8FE2-A2E1-6C270881E4E2}"/>
                </a:ext>
              </a:extLst>
            </p:cNvPr>
            <p:cNvSpPr/>
            <p:nvPr/>
          </p:nvSpPr>
          <p:spPr>
            <a:xfrm>
              <a:off x="8028370"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weight</a:t>
              </a:r>
              <a:endParaRPr lang="en-US"/>
            </a:p>
          </p:txBody>
        </p:sp>
        <p:sp>
          <p:nvSpPr>
            <p:cNvPr id="21" name="Rounded Rectangle 14">
              <a:extLst>
                <a:ext uri="{FF2B5EF4-FFF2-40B4-BE49-F238E27FC236}">
                  <a16:creationId xmlns:a16="http://schemas.microsoft.com/office/drawing/2014/main" id="{5F6CFEAD-BB0E-FDE8-75E6-6C0FB723B914}"/>
                </a:ext>
              </a:extLst>
            </p:cNvPr>
            <p:cNvSpPr/>
            <p:nvPr/>
          </p:nvSpPr>
          <p:spPr>
            <a:xfrm>
              <a:off x="9842335"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height</a:t>
              </a:r>
              <a:endParaRPr lang="en-US"/>
            </a:p>
          </p:txBody>
        </p:sp>
        <p:sp>
          <p:nvSpPr>
            <p:cNvPr id="22" name="Rounded Rectangle 14">
              <a:extLst>
                <a:ext uri="{FF2B5EF4-FFF2-40B4-BE49-F238E27FC236}">
                  <a16:creationId xmlns:a16="http://schemas.microsoft.com/office/drawing/2014/main" id="{85FBAFC9-4834-AF33-CD63-6D9ECB819ABD}"/>
                </a:ext>
              </a:extLst>
            </p:cNvPr>
            <p:cNvSpPr/>
            <p:nvPr/>
          </p:nvSpPr>
          <p:spPr>
            <a:xfrm>
              <a:off x="1068346" y="318740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blood_group</a:t>
              </a:r>
              <a:endParaRPr lang="en-US" sz="1600" b="1">
                <a:latin typeface="Avenir Next LT Pro"/>
              </a:endParaRPr>
            </a:p>
          </p:txBody>
        </p:sp>
        <p:sp>
          <p:nvSpPr>
            <p:cNvPr id="23" name="Rounded Rectangle 14">
              <a:extLst>
                <a:ext uri="{FF2B5EF4-FFF2-40B4-BE49-F238E27FC236}">
                  <a16:creationId xmlns:a16="http://schemas.microsoft.com/office/drawing/2014/main" id="{AB360E34-2805-1F0E-81EF-DEA741148F28}"/>
                </a:ext>
              </a:extLst>
            </p:cNvPr>
            <p:cNvSpPr/>
            <p:nvPr/>
          </p:nvSpPr>
          <p:spPr>
            <a:xfrm>
              <a:off x="3047990" y="31858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avg_n_drinks</a:t>
              </a:r>
            </a:p>
          </p:txBody>
        </p:sp>
        <p:sp>
          <p:nvSpPr>
            <p:cNvPr id="28" name="Rounded Rectangle 14">
              <a:extLst>
                <a:ext uri="{FF2B5EF4-FFF2-40B4-BE49-F238E27FC236}">
                  <a16:creationId xmlns:a16="http://schemas.microsoft.com/office/drawing/2014/main" id="{846A5550-455F-5925-19AE-9F2F5E63EC63}"/>
                </a:ext>
              </a:extLst>
            </p:cNvPr>
            <p:cNvSpPr/>
            <p:nvPr/>
          </p:nvSpPr>
          <p:spPr>
            <a:xfrm>
              <a:off x="5195219" y="3185824"/>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avg_n_cigret</a:t>
              </a:r>
            </a:p>
          </p:txBody>
        </p:sp>
        <p:sp>
          <p:nvSpPr>
            <p:cNvPr id="29" name="Rounded Rectangle 14">
              <a:extLst>
                <a:ext uri="{FF2B5EF4-FFF2-40B4-BE49-F238E27FC236}">
                  <a16:creationId xmlns:a16="http://schemas.microsoft.com/office/drawing/2014/main" id="{C3ED8B44-E040-1E77-5E82-2D4CCA4531B5}"/>
                </a:ext>
              </a:extLst>
            </p:cNvPr>
            <p:cNvSpPr/>
            <p:nvPr/>
          </p:nvSpPr>
          <p:spPr>
            <a:xfrm>
              <a:off x="7259479" y="3185823"/>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err="1">
                  <a:latin typeface="Avenir Next LT Pro"/>
                </a:rPr>
                <a:t>education_level</a:t>
              </a:r>
              <a:endParaRPr lang="en-US" sz="1400" b="1">
                <a:latin typeface="Avenir Next LT Pro"/>
              </a:endParaRPr>
            </a:p>
          </p:txBody>
        </p:sp>
        <p:sp>
          <p:nvSpPr>
            <p:cNvPr id="30" name="Rounded Rectangle 14">
              <a:extLst>
                <a:ext uri="{FF2B5EF4-FFF2-40B4-BE49-F238E27FC236}">
                  <a16:creationId xmlns:a16="http://schemas.microsoft.com/office/drawing/2014/main" id="{52A5E77A-8212-7F91-83DA-2778433CC1CA}"/>
                </a:ext>
              </a:extLst>
            </p:cNvPr>
            <p:cNvSpPr/>
            <p:nvPr/>
          </p:nvSpPr>
          <p:spPr>
            <a:xfrm>
              <a:off x="9187307" y="3193111"/>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n_countries</a:t>
              </a:r>
              <a:endParaRPr lang="en-US"/>
            </a:p>
          </p:txBody>
        </p:sp>
      </p:grpSp>
      <p:sp>
        <p:nvSpPr>
          <p:cNvPr id="32" name="Arrow: Down 31">
            <a:extLst>
              <a:ext uri="{FF2B5EF4-FFF2-40B4-BE49-F238E27FC236}">
                <a16:creationId xmlns:a16="http://schemas.microsoft.com/office/drawing/2014/main" id="{43BF3C4F-86F6-5383-5DF2-FC23C9B13652}"/>
              </a:ext>
            </a:extLst>
          </p:cNvPr>
          <p:cNvSpPr/>
          <p:nvPr/>
        </p:nvSpPr>
        <p:spPr>
          <a:xfrm>
            <a:off x="5873469" y="3729079"/>
            <a:ext cx="445061" cy="1213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F1FB0294-11D8-0CA1-7AE8-7B2417C3BAA2}"/>
              </a:ext>
            </a:extLst>
          </p:cNvPr>
          <p:cNvPicPr>
            <a:picLocks noGrp="1" noChangeAspect="1"/>
          </p:cNvPicPr>
          <p:nvPr>
            <p:ph idx="1"/>
          </p:nvPr>
        </p:nvPicPr>
        <p:blipFill>
          <a:blip r:embed="rId2"/>
          <a:stretch>
            <a:fillRect/>
          </a:stretch>
        </p:blipFill>
        <p:spPr>
          <a:xfrm>
            <a:off x="435094" y="5041157"/>
            <a:ext cx="11321811" cy="1144098"/>
          </a:xfrm>
        </p:spPr>
      </p:pic>
    </p:spTree>
    <p:extLst>
      <p:ext uri="{BB962C8B-B14F-4D97-AF65-F5344CB8AC3E}">
        <p14:creationId xmlns:p14="http://schemas.microsoft.com/office/powerpoint/2010/main" val="4207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43E5C-7AEF-7A73-59F1-66A9C1266A9C}"/>
              </a:ext>
            </a:extLst>
          </p:cNvPr>
          <p:cNvSpPr>
            <a:spLocks noGrp="1"/>
          </p:cNvSpPr>
          <p:nvPr>
            <p:ph idx="1"/>
          </p:nvPr>
        </p:nvSpPr>
        <p:spPr>
          <a:xfrm>
            <a:off x="1359345" y="1882945"/>
            <a:ext cx="10226884" cy="3101983"/>
          </a:xfrm>
        </p:spPr>
        <p:txBody>
          <a:bodyPr vert="horz" lIns="91440" tIns="45720" rIns="91440" bIns="45720" rtlCol="0" anchor="t">
            <a:normAutofit/>
          </a:bodyPr>
          <a:lstStyle/>
          <a:p>
            <a:pPr>
              <a:buClr>
                <a:schemeClr val="tx1"/>
              </a:buClr>
            </a:pPr>
            <a:r>
              <a:rPr lang="en-US">
                <a:latin typeface="Avenir Next LT Pro"/>
              </a:rPr>
              <a:t>Anonymity can be breached by linking together quasi-identifiers between datasets</a:t>
            </a:r>
          </a:p>
          <a:p>
            <a:pPr>
              <a:buClr>
                <a:srgbClr val="000000"/>
              </a:buClr>
            </a:pPr>
            <a:r>
              <a:rPr lang="en-US">
                <a:latin typeface="Avenir Next LT Pro"/>
              </a:rPr>
              <a:t>If K &gt; 1, definite identification cannot occur</a:t>
            </a:r>
            <a:endParaRPr lang="en-US"/>
          </a:p>
        </p:txBody>
      </p:sp>
      <p:sp>
        <p:nvSpPr>
          <p:cNvPr id="6" name="TextBox 5">
            <a:extLst>
              <a:ext uri="{FF2B5EF4-FFF2-40B4-BE49-F238E27FC236}">
                <a16:creationId xmlns:a16="http://schemas.microsoft.com/office/drawing/2014/main" id="{FF75AE7E-1C65-DAB8-5AAB-D1ECC1E51823}"/>
              </a:ext>
            </a:extLst>
          </p:cNvPr>
          <p:cNvSpPr txBox="1"/>
          <p:nvPr/>
        </p:nvSpPr>
        <p:spPr>
          <a:xfrm>
            <a:off x="2648247" y="2807684"/>
            <a:ext cx="2229455" cy="175432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algn="ctr"/>
            <a:r>
              <a:rPr lang="en-GB" b="1" u="sng">
                <a:latin typeface="Avenir Next LT Pro"/>
              </a:rPr>
              <a:t>Quasi-identifiers:</a:t>
            </a:r>
            <a:endParaRPr lang="en-GB">
              <a:latin typeface="Avenir Next LT Pro"/>
            </a:endParaRPr>
          </a:p>
          <a:p>
            <a:pPr algn="ctr"/>
            <a:r>
              <a:rPr lang="en-GB">
                <a:latin typeface="Avenir Next LT Pro"/>
              </a:rPr>
              <a:t>Gender</a:t>
            </a:r>
          </a:p>
          <a:p>
            <a:pPr algn="ctr"/>
            <a:r>
              <a:rPr lang="en-GB">
                <a:latin typeface="Avenir Next LT Pro"/>
              </a:rPr>
              <a:t>Birth year</a:t>
            </a:r>
          </a:p>
          <a:p>
            <a:pPr algn="ctr"/>
            <a:r>
              <a:rPr lang="en-GB">
                <a:latin typeface="Avenir Next LT Pro"/>
              </a:rPr>
              <a:t>Location of birth</a:t>
            </a:r>
          </a:p>
          <a:p>
            <a:pPr algn="ctr"/>
            <a:r>
              <a:rPr lang="en-GB">
                <a:latin typeface="Avenir Next LT Pro"/>
              </a:rPr>
              <a:t>Education level</a:t>
            </a:r>
            <a:endParaRPr lang="en-GB" err="1">
              <a:latin typeface="Avenir Next LT Pro" panose="020B0504020202020204" pitchFamily="34" charset="77"/>
            </a:endParaRPr>
          </a:p>
          <a:p>
            <a:pPr algn="ctr"/>
            <a:r>
              <a:rPr lang="en-GB">
                <a:latin typeface="Avenir Next LT Pro"/>
              </a:rPr>
              <a:t>UK Country</a:t>
            </a:r>
            <a:endParaRPr lang="en-GB">
              <a:latin typeface="Avenir Next LT Pro" panose="020B0504020202020204" pitchFamily="34" charset="77"/>
            </a:endParaRPr>
          </a:p>
        </p:txBody>
      </p:sp>
      <p:sp>
        <p:nvSpPr>
          <p:cNvPr id="7" name="Right Brace 6">
            <a:extLst>
              <a:ext uri="{FF2B5EF4-FFF2-40B4-BE49-F238E27FC236}">
                <a16:creationId xmlns:a16="http://schemas.microsoft.com/office/drawing/2014/main" id="{CFECC74C-83C6-F2DB-D454-A5578D7EB80A}"/>
              </a:ext>
            </a:extLst>
          </p:cNvPr>
          <p:cNvSpPr/>
          <p:nvPr/>
        </p:nvSpPr>
        <p:spPr>
          <a:xfrm>
            <a:off x="5069443" y="3053544"/>
            <a:ext cx="214312" cy="125625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Avenir Next LT Pro" panose="020B0504020202020204" pitchFamily="34" charset="77"/>
            </a:endParaRPr>
          </a:p>
        </p:txBody>
      </p:sp>
      <p:sp>
        <p:nvSpPr>
          <p:cNvPr id="8" name="TextBox 7">
            <a:extLst>
              <a:ext uri="{FF2B5EF4-FFF2-40B4-BE49-F238E27FC236}">
                <a16:creationId xmlns:a16="http://schemas.microsoft.com/office/drawing/2014/main" id="{961E5712-5B5E-20C5-0C1A-698F4F59F54A}"/>
              </a:ext>
            </a:extLst>
          </p:cNvPr>
          <p:cNvSpPr txBox="1"/>
          <p:nvPr/>
        </p:nvSpPr>
        <p:spPr>
          <a:xfrm>
            <a:off x="5441472" y="3359292"/>
            <a:ext cx="4762714" cy="646331"/>
          </a:xfrm>
          <a:prstGeom prst="rect">
            <a:avLst/>
          </a:prstGeom>
          <a:noFill/>
        </p:spPr>
        <p:txBody>
          <a:bodyPr wrap="none" lIns="91440" tIns="45720" rIns="91440" bIns="45720" rtlCol="0" anchor="t">
            <a:spAutoFit/>
          </a:bodyPr>
          <a:lstStyle/>
          <a:p>
            <a:r>
              <a:rPr lang="en-GB">
                <a:latin typeface="Avenir Next LT Pro"/>
              </a:rPr>
              <a:t>Using </a:t>
            </a:r>
            <a:r>
              <a:rPr lang="en-GB" err="1">
                <a:latin typeface="Avenir Next LT Pro"/>
              </a:rPr>
              <a:t>pandas.groupby</a:t>
            </a:r>
            <a:r>
              <a:rPr lang="en-GB">
                <a:latin typeface="Avenir Next LT Pro"/>
              </a:rPr>
              <a:t> () to count the </a:t>
            </a:r>
            <a:endParaRPr lang="en-GB">
              <a:latin typeface="Avenir Next LT Pro" panose="020B0504020202020204" pitchFamily="34" charset="77"/>
            </a:endParaRPr>
          </a:p>
          <a:p>
            <a:r>
              <a:rPr lang="en-GB">
                <a:latin typeface="Avenir Next LT Pro"/>
              </a:rPr>
              <a:t>number of individuals in each permutation. </a:t>
            </a:r>
            <a:endParaRPr lang="en-GB">
              <a:latin typeface="Avenir Next LT Pro" panose="020B0504020202020204" pitchFamily="34" charset="77"/>
            </a:endParaRPr>
          </a:p>
        </p:txBody>
      </p:sp>
      <p:grpSp>
        <p:nvGrpSpPr>
          <p:cNvPr id="10" name="Group 9">
            <a:extLst>
              <a:ext uri="{FF2B5EF4-FFF2-40B4-BE49-F238E27FC236}">
                <a16:creationId xmlns:a16="http://schemas.microsoft.com/office/drawing/2014/main" id="{9946F691-0174-3DFC-871C-096BB6A7A416}"/>
              </a:ext>
            </a:extLst>
          </p:cNvPr>
          <p:cNvGrpSpPr/>
          <p:nvPr/>
        </p:nvGrpSpPr>
        <p:grpSpPr>
          <a:xfrm>
            <a:off x="9351733" y="4306163"/>
            <a:ext cx="2120349" cy="2104490"/>
            <a:chOff x="9057859" y="3871564"/>
            <a:chExt cx="2120349" cy="2104490"/>
          </a:xfrm>
        </p:grpSpPr>
        <p:sp>
          <p:nvSpPr>
            <p:cNvPr id="4" name="Oval 3">
              <a:extLst>
                <a:ext uri="{FF2B5EF4-FFF2-40B4-BE49-F238E27FC236}">
                  <a16:creationId xmlns:a16="http://schemas.microsoft.com/office/drawing/2014/main" id="{97F681AA-31AA-4940-9ABF-A27C53ED6209}"/>
                </a:ext>
              </a:extLst>
            </p:cNvPr>
            <p:cNvSpPr/>
            <p:nvPr/>
          </p:nvSpPr>
          <p:spPr>
            <a:xfrm>
              <a:off x="9210260" y="4014141"/>
              <a:ext cx="1815548" cy="1819336"/>
            </a:xfrm>
            <a:prstGeom prst="ellipse">
              <a:avLst/>
            </a:prstGeom>
            <a:solidFill>
              <a:srgbClr val="4E8BBF">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venir Next LT Pro" panose="020B0504020202020204" pitchFamily="34" charset="77"/>
                </a:rPr>
                <a:t>Final</a:t>
              </a:r>
            </a:p>
            <a:p>
              <a:pPr algn="ctr"/>
              <a:r>
                <a:rPr lang="en-US" sz="2800" b="1">
                  <a:latin typeface="Avenir Next LT Pro" panose="020B0504020202020204" pitchFamily="34" charset="77"/>
                </a:rPr>
                <a:t>K = 2</a:t>
              </a:r>
            </a:p>
          </p:txBody>
        </p:sp>
        <p:sp>
          <p:nvSpPr>
            <p:cNvPr id="9" name="Oval 8">
              <a:extLst>
                <a:ext uri="{FF2B5EF4-FFF2-40B4-BE49-F238E27FC236}">
                  <a16:creationId xmlns:a16="http://schemas.microsoft.com/office/drawing/2014/main" id="{77E4ACBD-9056-11AB-E40B-A1F3AC8637B9}"/>
                </a:ext>
              </a:extLst>
            </p:cNvPr>
            <p:cNvSpPr/>
            <p:nvPr/>
          </p:nvSpPr>
          <p:spPr>
            <a:xfrm>
              <a:off x="9057859" y="3871564"/>
              <a:ext cx="2120349" cy="2104490"/>
            </a:xfrm>
            <a:prstGeom prst="ellipse">
              <a:avLst/>
            </a:prstGeom>
            <a:noFill/>
            <a:ln>
              <a:solidFill>
                <a:srgbClr val="154F7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grpSp>
      <p:sp>
        <p:nvSpPr>
          <p:cNvPr id="11" name="Title 1">
            <a:extLst>
              <a:ext uri="{FF2B5EF4-FFF2-40B4-BE49-F238E27FC236}">
                <a16:creationId xmlns:a16="http://schemas.microsoft.com/office/drawing/2014/main" id="{F7603B0A-C466-02E2-5145-8A011EA3725A}"/>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Calculation of k-anonymity</a:t>
            </a:r>
            <a:endParaRPr lang="en-US" b="1" baseline="30000">
              <a:latin typeface="Avenir Next LT Pro Light"/>
              <a:ea typeface="Batang"/>
            </a:endParaRPr>
          </a:p>
        </p:txBody>
      </p:sp>
      <p:sp>
        <p:nvSpPr>
          <p:cNvPr id="14" name="TextBox 13">
            <a:extLst>
              <a:ext uri="{FF2B5EF4-FFF2-40B4-BE49-F238E27FC236}">
                <a16:creationId xmlns:a16="http://schemas.microsoft.com/office/drawing/2014/main" id="{6F54FF74-A344-48FB-874D-9992E8F9CDCE}"/>
              </a:ext>
            </a:extLst>
          </p:cNvPr>
          <p:cNvSpPr txBox="1"/>
          <p:nvPr/>
        </p:nvSpPr>
        <p:spPr>
          <a:xfrm>
            <a:off x="435124" y="4459561"/>
            <a:ext cx="816249" cy="369332"/>
          </a:xfrm>
          <a:prstGeom prst="rect">
            <a:avLst/>
          </a:prstGeom>
          <a:noFill/>
        </p:spPr>
        <p:txBody>
          <a:bodyPr wrap="none" rtlCol="0">
            <a:spAutoFit/>
          </a:bodyPr>
          <a:lstStyle/>
          <a:p>
            <a:r>
              <a:rPr lang="en-US" u="sng">
                <a:latin typeface="Avenir Book" panose="02000503020000020003" pitchFamily="2" charset="0"/>
              </a:rPr>
              <a:t>Code</a:t>
            </a:r>
            <a:r>
              <a:rPr lang="en-US">
                <a:latin typeface="Avenir Book" panose="02000503020000020003" pitchFamily="2" charset="0"/>
              </a:rPr>
              <a:t>:</a:t>
            </a:r>
          </a:p>
        </p:txBody>
      </p:sp>
      <p:sp>
        <p:nvSpPr>
          <p:cNvPr id="12" name="TextBox 11">
            <a:extLst>
              <a:ext uri="{FF2B5EF4-FFF2-40B4-BE49-F238E27FC236}">
                <a16:creationId xmlns:a16="http://schemas.microsoft.com/office/drawing/2014/main" id="{35AED63D-B5D3-908C-CE2D-0A2E77289ADD}"/>
              </a:ext>
            </a:extLst>
          </p:cNvPr>
          <p:cNvSpPr txBox="1"/>
          <p:nvPr/>
        </p:nvSpPr>
        <p:spPr>
          <a:xfrm>
            <a:off x="565334" y="5033899"/>
            <a:ext cx="8083843" cy="1384995"/>
          </a:xfrm>
          <a:prstGeom prst="rect">
            <a:avLst/>
          </a:prstGeom>
          <a:solidFill>
            <a:schemeClr val="bg1"/>
          </a:solidFill>
          <a:ln>
            <a:solidFill>
              <a:schemeClr val="tx1"/>
            </a:solidFill>
          </a:ln>
        </p:spPr>
        <p:txBody>
          <a:bodyPr wrap="square" lIns="91440" tIns="45720" rIns="91440" bIns="45720" anchor="t">
            <a:spAutoFit/>
          </a:bodyPr>
          <a:lstStyle/>
          <a:p>
            <a:r>
              <a:rPr lang="en-US" sz="1400">
                <a:solidFill>
                  <a:srgbClr val="008000"/>
                </a:solidFill>
                <a:effectLst/>
                <a:latin typeface="Courier New"/>
                <a:cs typeface="Courier New"/>
              </a:rPr>
              <a:t># Checking k-anonymity for quasi-identifiers</a:t>
            </a:r>
            <a:endParaRPr lang="en-US" sz="1400">
              <a:solidFill>
                <a:srgbClr val="000000"/>
              </a:solidFill>
              <a:latin typeface="Courier New"/>
              <a:cs typeface="Courier New"/>
            </a:endParaRPr>
          </a:p>
          <a:p>
            <a:r>
              <a:rPr lang="en-US" sz="1400" err="1">
                <a:solidFill>
                  <a:srgbClr val="000000"/>
                </a:solidFill>
                <a:effectLst/>
                <a:latin typeface="Courier New"/>
                <a:cs typeface="Courier New"/>
              </a:rPr>
              <a:t>df_count</a:t>
            </a:r>
            <a:r>
              <a:rPr lang="en-US" sz="1400">
                <a:solidFill>
                  <a:srgbClr val="000000"/>
                </a:solidFill>
                <a:effectLst/>
                <a:latin typeface="Courier New"/>
                <a:cs typeface="Courier New"/>
              </a:rPr>
              <a:t> </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err="1">
                <a:solidFill>
                  <a:srgbClr val="000000"/>
                </a:solidFill>
                <a:effectLst/>
                <a:latin typeface="Courier New"/>
                <a:cs typeface="Courier New"/>
              </a:rPr>
              <a:t>anon_data</a:t>
            </a:r>
            <a:r>
              <a:rPr lang="en-US" sz="1400" b="1" err="1">
                <a:solidFill>
                  <a:srgbClr val="000080"/>
                </a:solidFill>
                <a:effectLst/>
                <a:latin typeface="Courier New"/>
                <a:cs typeface="Courier New"/>
              </a:rPr>
              <a:t>.</a:t>
            </a:r>
            <a:r>
              <a:rPr lang="en-US" sz="1400" err="1">
                <a:solidFill>
                  <a:srgbClr val="000000"/>
                </a:solidFill>
                <a:effectLst/>
                <a:latin typeface="Courier New"/>
                <a:cs typeface="Courier New"/>
              </a:rPr>
              <a:t>groupby</a:t>
            </a:r>
            <a:r>
              <a:rPr lang="en-US" sz="1400" b="1">
                <a:solidFill>
                  <a:srgbClr val="000080"/>
                </a:solidFill>
                <a:effectLst/>
                <a:latin typeface="Courier New"/>
                <a:cs typeface="Courier New"/>
              </a:rPr>
              <a:t>([</a:t>
            </a:r>
            <a:r>
              <a:rPr lang="en-US" sz="1400">
                <a:solidFill>
                  <a:srgbClr val="808080"/>
                </a:solidFill>
                <a:effectLst/>
                <a:latin typeface="Courier New"/>
                <a:cs typeface="Courier New"/>
              </a:rPr>
              <a:t>'Gender'</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'Birthyear'</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Location.of.Birth</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UK.Country</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Education.Level</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size</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reset_index</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name </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'Count</a:t>
            </a:r>
            <a:r>
              <a:rPr lang="en-US" sz="1400">
                <a:solidFill>
                  <a:srgbClr val="808080"/>
                </a:solidFill>
                <a:latin typeface="Courier New"/>
                <a:cs typeface="Courier New"/>
              </a:rPr>
              <a:t>'</a:t>
            </a:r>
            <a:r>
              <a:rPr lang="en-US" sz="1400" b="1">
                <a:solidFill>
                  <a:srgbClr val="000080"/>
                </a:solidFill>
                <a:latin typeface="Courier New"/>
                <a:cs typeface="Courier New"/>
              </a:rPr>
              <a:t>)</a:t>
            </a:r>
            <a:endParaRPr lang="en-US" sz="1400" b="1">
              <a:solidFill>
                <a:srgbClr val="000000"/>
              </a:solidFill>
              <a:latin typeface="Courier New" panose="02070309020205020404" pitchFamily="49" charset="0"/>
            </a:endParaRPr>
          </a:p>
          <a:p>
            <a:endParaRPr lang="en-US" sz="1400" b="1">
              <a:solidFill>
                <a:srgbClr val="000000"/>
              </a:solidFill>
              <a:effectLst/>
              <a:latin typeface="Courier New" panose="02070309020205020404" pitchFamily="49" charset="0"/>
            </a:endParaRPr>
          </a:p>
          <a:p>
            <a:r>
              <a:rPr lang="en-US" sz="1400">
                <a:solidFill>
                  <a:srgbClr val="008000"/>
                </a:solidFill>
                <a:effectLst/>
                <a:latin typeface="Courier New"/>
                <a:cs typeface="Courier New"/>
              </a:rPr>
              <a:t># Print rows where k-anonymity is 1</a:t>
            </a:r>
            <a:endParaRPr lang="en-US" sz="1400">
              <a:solidFill>
                <a:srgbClr val="000000"/>
              </a:solidFill>
              <a:latin typeface="Courier New"/>
              <a:cs typeface="Courier New"/>
            </a:endParaRPr>
          </a:p>
          <a:p>
            <a:r>
              <a:rPr lang="en-US" sz="1400" b="1">
                <a:solidFill>
                  <a:srgbClr val="880088"/>
                </a:solidFill>
                <a:effectLst/>
                <a:latin typeface="Courier New"/>
                <a:cs typeface="Courier New"/>
              </a:rPr>
              <a:t>print</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df_count</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df_count</a:t>
            </a:r>
            <a:r>
              <a:rPr lang="en-US" sz="1400" b="1">
                <a:solidFill>
                  <a:srgbClr val="000080"/>
                </a:solidFill>
                <a:effectLst/>
                <a:latin typeface="Courier New"/>
                <a:cs typeface="Courier New"/>
              </a:rPr>
              <a:t>[</a:t>
            </a:r>
            <a:r>
              <a:rPr lang="en-US" sz="1400">
                <a:solidFill>
                  <a:srgbClr val="808080"/>
                </a:solidFill>
                <a:effectLst/>
                <a:latin typeface="Courier New"/>
                <a:cs typeface="Courier New"/>
              </a:rPr>
              <a:t>'Count'</a:t>
            </a:r>
            <a:r>
              <a:rPr lang="en-US" sz="1400" b="1">
                <a:solidFill>
                  <a:srgbClr val="000080"/>
                </a:solidFill>
                <a:effectLst/>
                <a:latin typeface="Courier New"/>
                <a:cs typeface="Courier New"/>
              </a:rPr>
              <a:t>]==</a:t>
            </a:r>
            <a:r>
              <a:rPr lang="en-US" sz="1400">
                <a:solidFill>
                  <a:srgbClr val="FF0000"/>
                </a:solidFill>
                <a:effectLst/>
                <a:latin typeface="Courier New"/>
                <a:cs typeface="Courier New"/>
              </a:rPr>
              <a:t>1</a:t>
            </a:r>
            <a:r>
              <a:rPr lang="en-US" sz="1400" b="1">
                <a:solidFill>
                  <a:srgbClr val="000080"/>
                </a:solidFill>
                <a:effectLst/>
                <a:latin typeface="Courier New"/>
                <a:cs typeface="Courier New"/>
              </a:rPr>
              <a:t>])</a:t>
            </a:r>
            <a:r>
              <a:rPr lang="en-US" sz="1400">
                <a:solidFill>
                  <a:srgbClr val="000000"/>
                </a:solidFill>
                <a:latin typeface="Courier New"/>
                <a:cs typeface="Courier New"/>
              </a:rPr>
              <a:t> </a:t>
            </a:r>
            <a:endParaRPr lang="en-US" sz="1400">
              <a:effectLst/>
            </a:endParaRPr>
          </a:p>
        </p:txBody>
      </p:sp>
      <p:sp>
        <p:nvSpPr>
          <p:cNvPr id="2" name="TextBox 1">
            <a:extLst>
              <a:ext uri="{FF2B5EF4-FFF2-40B4-BE49-F238E27FC236}">
                <a16:creationId xmlns:a16="http://schemas.microsoft.com/office/drawing/2014/main" id="{22FCCDA6-367C-6F2B-F04B-A12A3078030C}"/>
              </a:ext>
            </a:extLst>
          </p:cNvPr>
          <p:cNvSpPr txBox="1"/>
          <p:nvPr/>
        </p:nvSpPr>
        <p:spPr>
          <a:xfrm>
            <a:off x="142425" y="6482053"/>
            <a:ext cx="1035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a:t>
            </a:r>
          </a:p>
        </p:txBody>
      </p:sp>
    </p:spTree>
    <p:extLst>
      <p:ext uri="{BB962C8B-B14F-4D97-AF65-F5344CB8AC3E}">
        <p14:creationId xmlns:p14="http://schemas.microsoft.com/office/powerpoint/2010/main" val="15968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F2AE38-CBD3-6F5C-585B-8318B63213B4}"/>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Data encryption and data sharing</a:t>
            </a:r>
            <a:endParaRPr lang="en-US" b="1" baseline="30000">
              <a:latin typeface="Avenir Next LT Pro Light"/>
              <a:ea typeface="Batang"/>
            </a:endParaRPr>
          </a:p>
        </p:txBody>
      </p:sp>
      <p:sp>
        <p:nvSpPr>
          <p:cNvPr id="5" name="Content Placeholder 2">
            <a:extLst>
              <a:ext uri="{FF2B5EF4-FFF2-40B4-BE49-F238E27FC236}">
                <a16:creationId xmlns:a16="http://schemas.microsoft.com/office/drawing/2014/main" id="{E511EAE1-20E8-11BC-6222-72B58AEE234D}"/>
              </a:ext>
            </a:extLst>
          </p:cNvPr>
          <p:cNvSpPr txBox="1">
            <a:spLocks/>
          </p:cNvSpPr>
          <p:nvPr/>
        </p:nvSpPr>
        <p:spPr>
          <a:xfrm>
            <a:off x="419100" y="2075688"/>
            <a:ext cx="11357838" cy="42919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Clr>
                <a:srgbClr val="009DD9"/>
              </a:buClr>
            </a:pPr>
            <a:r>
              <a:rPr lang="en-US" sz="2000" err="1">
                <a:latin typeface="Avenir Next LT Pro" panose="020B0504020202020204" pitchFamily="34" charset="0"/>
                <a:ea typeface="+mn-lt"/>
                <a:cs typeface="+mn-lt"/>
              </a:rPr>
              <a:t>Anonymised</a:t>
            </a:r>
            <a:r>
              <a:rPr lang="en-US" sz="2000">
                <a:latin typeface="Avenir Next LT Pro" panose="020B0504020202020204" pitchFamily="34" charset="0"/>
                <a:ea typeface="+mn-lt"/>
                <a:cs typeface="+mn-lt"/>
              </a:rPr>
              <a:t> dataset encrypted with AES (Advanced Encryption Standard)</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AES is a </a:t>
            </a:r>
            <a:r>
              <a:rPr lang="en-US" sz="2000" b="1">
                <a:latin typeface="Avenir Next LT Pro" panose="020B0504020202020204" pitchFamily="34" charset="0"/>
                <a:ea typeface="+mn-lt"/>
                <a:cs typeface="+mn-lt"/>
              </a:rPr>
              <a:t>symmetric</a:t>
            </a:r>
            <a:r>
              <a:rPr lang="en-US" sz="2000">
                <a:latin typeface="Avenir Next LT Pro" panose="020B0504020202020204" pitchFamily="34" charset="0"/>
                <a:ea typeface="+mn-lt"/>
                <a:cs typeface="+mn-lt"/>
              </a:rPr>
              <a:t> type of encryption, as it uses the same key to both encrypt and decrypt data.</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Performed with the 'Fernet' module under the 'Cryptography' package</a:t>
            </a:r>
          </a:p>
          <a:p>
            <a:pPr lvl="1">
              <a:buClr>
                <a:srgbClr val="009DD9"/>
              </a:buClr>
            </a:pPr>
            <a:r>
              <a:rPr lang="en-US" sz="1800">
                <a:latin typeface="Avenir Next LT Pro" panose="020B0504020202020204" pitchFamily="34" charset="0"/>
                <a:ea typeface="+mn-lt"/>
                <a:cs typeface="+mn-lt"/>
              </a:rPr>
              <a:t>AES in CBC (block cipher) mode with a 128-bit key</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Wrapper function 'encrypt' outputs e</a:t>
            </a:r>
            <a:r>
              <a:rPr lang="en-US">
                <a:latin typeface="Avenir Next LT Pro" panose="020B0504020202020204" pitchFamily="34" charset="0"/>
                <a:ea typeface="+mn-lt"/>
                <a:cs typeface="+mn-lt"/>
              </a:rPr>
              <a:t>ncrypted</a:t>
            </a:r>
            <a:r>
              <a:rPr lang="en-US" sz="1800">
                <a:latin typeface="Avenir Next LT Pro" panose="020B0504020202020204" pitchFamily="34" charset="0"/>
                <a:ea typeface="+mn-lt"/>
                <a:cs typeface="+mn-lt"/>
              </a:rPr>
              <a:t> file </a:t>
            </a:r>
            <a:r>
              <a:rPr lang="en-US">
                <a:latin typeface="Avenir Next LT Pro" panose="020B0504020202020204" pitchFamily="34" charset="0"/>
                <a:ea typeface="+mn-lt"/>
                <a:cs typeface="+mn-lt"/>
              </a:rPr>
              <a:t>and key to</a:t>
            </a:r>
            <a:r>
              <a:rPr lang="en-US" sz="1800">
                <a:latin typeface="Avenir Next LT Pro" panose="020B0504020202020204" pitchFamily="34" charset="0"/>
                <a:ea typeface="+mn-lt"/>
                <a:cs typeface="+mn-lt"/>
              </a:rPr>
              <a:t> specified destination</a:t>
            </a:r>
          </a:p>
          <a:p>
            <a:pPr>
              <a:buClr>
                <a:srgbClr val="009DD9"/>
              </a:buClr>
            </a:pPr>
            <a:endParaRPr lang="en-US">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Wrapper function 'decrypt' outputs decrypted file using key from specified location</a:t>
            </a:r>
          </a:p>
        </p:txBody>
      </p:sp>
      <p:pic>
        <p:nvPicPr>
          <p:cNvPr id="8" name="Graphic 8">
            <a:extLst>
              <a:ext uri="{FF2B5EF4-FFF2-40B4-BE49-F238E27FC236}">
                <a16:creationId xmlns:a16="http://schemas.microsoft.com/office/drawing/2014/main" id="{84A98C9A-4028-7D4E-EEE6-D5FFD98A9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8217" y="5595347"/>
            <a:ext cx="1171575" cy="1047750"/>
          </a:xfrm>
          <a:prstGeom prst="rect">
            <a:avLst/>
          </a:prstGeom>
        </p:spPr>
      </p:pic>
    </p:spTree>
    <p:extLst>
      <p:ext uri="{BB962C8B-B14F-4D97-AF65-F5344CB8AC3E}">
        <p14:creationId xmlns:p14="http://schemas.microsoft.com/office/powerpoint/2010/main" val="271346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114;p56">
            <a:extLst>
              <a:ext uri="{FF2B5EF4-FFF2-40B4-BE49-F238E27FC236}">
                <a16:creationId xmlns:a16="http://schemas.microsoft.com/office/drawing/2014/main" id="{1F8C9346-0DDD-1153-A722-EB95630345BE}"/>
              </a:ext>
            </a:extLst>
          </p:cNvPr>
          <p:cNvCxnSpPr>
            <a:cxnSpLocks/>
            <a:stCxn id="21" idx="6"/>
            <a:endCxn id="22" idx="2"/>
          </p:cNvCxnSpPr>
          <p:nvPr/>
        </p:nvCxnSpPr>
        <p:spPr>
          <a:xfrm>
            <a:off x="7800941" y="4435544"/>
            <a:ext cx="1633378" cy="1653"/>
          </a:xfrm>
          <a:prstGeom prst="straightConnector1">
            <a:avLst/>
          </a:prstGeom>
          <a:noFill/>
          <a:ln w="19050" cap="flat" cmpd="sng">
            <a:solidFill>
              <a:schemeClr val="dk1"/>
            </a:solidFill>
            <a:prstDash val="solid"/>
            <a:round/>
            <a:headEnd type="none" w="med" len="med"/>
            <a:tailEnd type="none" w="med" len="med"/>
          </a:ln>
        </p:spPr>
      </p:cxnSp>
      <p:cxnSp>
        <p:nvCxnSpPr>
          <p:cNvPr id="5" name="Google Shape;1114;p56">
            <a:extLst>
              <a:ext uri="{FF2B5EF4-FFF2-40B4-BE49-F238E27FC236}">
                <a16:creationId xmlns:a16="http://schemas.microsoft.com/office/drawing/2014/main" id="{7BE0DDA4-94E9-4DDD-4CBE-276C16A396F2}"/>
              </a:ext>
            </a:extLst>
          </p:cNvPr>
          <p:cNvCxnSpPr>
            <a:cxnSpLocks/>
            <a:stCxn id="15" idx="6"/>
            <a:endCxn id="21" idx="2"/>
          </p:cNvCxnSpPr>
          <p:nvPr/>
        </p:nvCxnSpPr>
        <p:spPr>
          <a:xfrm flipV="1">
            <a:off x="5078641" y="4435544"/>
            <a:ext cx="1661598" cy="2782"/>
          </a:xfrm>
          <a:prstGeom prst="straightConnector1">
            <a:avLst/>
          </a:prstGeom>
          <a:noFill/>
          <a:ln w="19050" cap="flat" cmpd="sng">
            <a:solidFill>
              <a:schemeClr val="dk1"/>
            </a:solidFill>
            <a:prstDash val="solid"/>
            <a:round/>
            <a:headEnd type="none" w="med" len="med"/>
            <a:tailEnd type="none" w="med" len="med"/>
          </a:ln>
        </p:spPr>
      </p:cxnSp>
      <p:cxnSp>
        <p:nvCxnSpPr>
          <p:cNvPr id="6" name="Google Shape;1108;p56">
            <a:extLst>
              <a:ext uri="{FF2B5EF4-FFF2-40B4-BE49-F238E27FC236}">
                <a16:creationId xmlns:a16="http://schemas.microsoft.com/office/drawing/2014/main" id="{5744947F-3024-599A-1CD5-10A6743164C5}"/>
              </a:ext>
            </a:extLst>
          </p:cNvPr>
          <p:cNvCxnSpPr>
            <a:cxnSpLocks/>
            <a:stCxn id="21" idx="0"/>
          </p:cNvCxnSpPr>
          <p:nvPr/>
        </p:nvCxnSpPr>
        <p:spPr>
          <a:xfrm flipH="1" flipV="1">
            <a:off x="7267004" y="2750716"/>
            <a:ext cx="3586" cy="1155327"/>
          </a:xfrm>
          <a:prstGeom prst="straightConnector1">
            <a:avLst/>
          </a:prstGeom>
          <a:noFill/>
          <a:ln w="19050" cap="flat" cmpd="sng">
            <a:solidFill>
              <a:schemeClr val="dk1"/>
            </a:solidFill>
            <a:prstDash val="solid"/>
            <a:round/>
            <a:headEnd type="none" w="med" len="med"/>
            <a:tailEnd type="oval" w="med" len="med"/>
          </a:ln>
        </p:spPr>
      </p:cxnSp>
      <p:cxnSp>
        <p:nvCxnSpPr>
          <p:cNvPr id="7" name="Google Shape;1110;p56">
            <a:extLst>
              <a:ext uri="{FF2B5EF4-FFF2-40B4-BE49-F238E27FC236}">
                <a16:creationId xmlns:a16="http://schemas.microsoft.com/office/drawing/2014/main" id="{643B9C67-9150-CB4A-D18A-7750ECE5B2FE}"/>
              </a:ext>
            </a:extLst>
          </p:cNvPr>
          <p:cNvCxnSpPr>
            <a:cxnSpLocks/>
          </p:cNvCxnSpPr>
          <p:nvPr/>
        </p:nvCxnSpPr>
        <p:spPr>
          <a:xfrm flipH="1">
            <a:off x="9970008" y="4947725"/>
            <a:ext cx="2664" cy="858082"/>
          </a:xfrm>
          <a:prstGeom prst="straightConnector1">
            <a:avLst/>
          </a:prstGeom>
          <a:noFill/>
          <a:ln w="19050" cap="flat" cmpd="sng">
            <a:solidFill>
              <a:schemeClr val="dk1"/>
            </a:solidFill>
            <a:prstDash val="solid"/>
            <a:round/>
            <a:headEnd type="none" w="med" len="med"/>
            <a:tailEnd type="oval" w="med" len="med"/>
          </a:ln>
        </p:spPr>
      </p:cxnSp>
      <p:cxnSp>
        <p:nvCxnSpPr>
          <p:cNvPr id="8" name="Google Shape;1112;p56">
            <a:extLst>
              <a:ext uri="{FF2B5EF4-FFF2-40B4-BE49-F238E27FC236}">
                <a16:creationId xmlns:a16="http://schemas.microsoft.com/office/drawing/2014/main" id="{8F93DCED-59D4-E69F-61AA-C3D16AC4021B}"/>
              </a:ext>
            </a:extLst>
          </p:cNvPr>
          <p:cNvCxnSpPr>
            <a:cxnSpLocks/>
            <a:stCxn id="15" idx="4"/>
          </p:cNvCxnSpPr>
          <p:nvPr/>
        </p:nvCxnSpPr>
        <p:spPr>
          <a:xfrm>
            <a:off x="4548290" y="4967826"/>
            <a:ext cx="0" cy="871534"/>
          </a:xfrm>
          <a:prstGeom prst="straightConnector1">
            <a:avLst/>
          </a:prstGeom>
          <a:noFill/>
          <a:ln w="19050" cap="flat" cmpd="sng">
            <a:solidFill>
              <a:schemeClr val="dk1"/>
            </a:solidFill>
            <a:prstDash val="solid"/>
            <a:round/>
            <a:headEnd type="none" w="med" len="med"/>
            <a:tailEnd type="oval" w="med" len="med"/>
          </a:ln>
        </p:spPr>
      </p:cxnSp>
      <p:cxnSp>
        <p:nvCxnSpPr>
          <p:cNvPr id="9" name="Google Shape;1114;p56">
            <a:extLst>
              <a:ext uri="{FF2B5EF4-FFF2-40B4-BE49-F238E27FC236}">
                <a16:creationId xmlns:a16="http://schemas.microsoft.com/office/drawing/2014/main" id="{C6B2EA30-1461-16D0-6B36-3CC9E51C69D1}"/>
              </a:ext>
            </a:extLst>
          </p:cNvPr>
          <p:cNvCxnSpPr>
            <a:cxnSpLocks/>
            <a:stCxn id="13" idx="6"/>
            <a:endCxn id="15" idx="2"/>
          </p:cNvCxnSpPr>
          <p:nvPr/>
        </p:nvCxnSpPr>
        <p:spPr>
          <a:xfrm>
            <a:off x="2417630" y="4435671"/>
            <a:ext cx="1600309" cy="2655"/>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115;p56">
            <a:extLst>
              <a:ext uri="{FF2B5EF4-FFF2-40B4-BE49-F238E27FC236}">
                <a16:creationId xmlns:a16="http://schemas.microsoft.com/office/drawing/2014/main" id="{19F0DF0E-AB39-2C8E-C2AB-673C6BED4DE8}"/>
              </a:ext>
            </a:extLst>
          </p:cNvPr>
          <p:cNvCxnSpPr>
            <a:cxnSpLocks/>
            <a:stCxn id="13" idx="0"/>
          </p:cNvCxnSpPr>
          <p:nvPr/>
        </p:nvCxnSpPr>
        <p:spPr>
          <a:xfrm flipV="1">
            <a:off x="1887279" y="2680557"/>
            <a:ext cx="7516" cy="1225613"/>
          </a:xfrm>
          <a:prstGeom prst="straightConnector1">
            <a:avLst/>
          </a:prstGeom>
          <a:noFill/>
          <a:ln w="19050" cap="flat" cmpd="sng">
            <a:solidFill>
              <a:schemeClr val="dk1"/>
            </a:solidFill>
            <a:prstDash val="solid"/>
            <a:round/>
            <a:headEnd type="none" w="med" len="med"/>
            <a:tailEnd type="oval" w="med" len="med"/>
          </a:ln>
        </p:spPr>
      </p:cxnSp>
      <p:sp>
        <p:nvSpPr>
          <p:cNvPr id="11" name="Google Shape;1127;p56">
            <a:extLst>
              <a:ext uri="{FF2B5EF4-FFF2-40B4-BE49-F238E27FC236}">
                <a16:creationId xmlns:a16="http://schemas.microsoft.com/office/drawing/2014/main" id="{0F9BFA3A-65EA-EB84-BD35-86E1E6E22591}"/>
              </a:ext>
            </a:extLst>
          </p:cNvPr>
          <p:cNvSpPr txBox="1"/>
          <p:nvPr/>
        </p:nvSpPr>
        <p:spPr>
          <a:xfrm>
            <a:off x="535754" y="2004215"/>
            <a:ext cx="2722705"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US" sz="1600">
                <a:latin typeface="Avenir Book"/>
                <a:ea typeface="Roboto"/>
                <a:cs typeface="Lato"/>
                <a:sym typeface="Lato"/>
              </a:rPr>
              <a:t>Compromises utility, </a:t>
            </a:r>
            <a:br>
              <a:rPr lang="en-US" sz="1600">
                <a:latin typeface="Avenir Book" panose="02000503020000020003" pitchFamily="2" charset="0"/>
                <a:ea typeface="Roboto" panose="02000000000000000000" pitchFamily="2" charset="0"/>
                <a:cs typeface="Lato"/>
              </a:rPr>
            </a:br>
            <a:r>
              <a:rPr lang="en-US" sz="1600">
                <a:latin typeface="Avenir Book"/>
                <a:ea typeface="Roboto"/>
                <a:cs typeface="Lato"/>
                <a:sym typeface="Lato"/>
              </a:rPr>
              <a:t>e.g., hemisphere</a:t>
            </a:r>
          </a:p>
        </p:txBody>
      </p:sp>
      <p:sp>
        <p:nvSpPr>
          <p:cNvPr id="12" name="Google Shape;1116;p56">
            <a:extLst>
              <a:ext uri="{FF2B5EF4-FFF2-40B4-BE49-F238E27FC236}">
                <a16:creationId xmlns:a16="http://schemas.microsoft.com/office/drawing/2014/main" id="{E6D7EAFB-2B87-1EFF-5D4E-334A64D432C1}"/>
              </a:ext>
            </a:extLst>
          </p:cNvPr>
          <p:cNvSpPr txBox="1"/>
          <p:nvPr/>
        </p:nvSpPr>
        <p:spPr>
          <a:xfrm>
            <a:off x="730301" y="4958795"/>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1</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3" name="Oval 12">
            <a:extLst>
              <a:ext uri="{FF2B5EF4-FFF2-40B4-BE49-F238E27FC236}">
                <a16:creationId xmlns:a16="http://schemas.microsoft.com/office/drawing/2014/main" id="{D1871365-BE49-CEFC-2C6B-927A899345A7}"/>
              </a:ext>
            </a:extLst>
          </p:cNvPr>
          <p:cNvSpPr>
            <a:spLocks noChangeAspect="1"/>
          </p:cNvSpPr>
          <p:nvPr/>
        </p:nvSpPr>
        <p:spPr>
          <a:xfrm>
            <a:off x="1356928" y="3906170"/>
            <a:ext cx="1060702" cy="1059001"/>
          </a:xfrm>
          <a:prstGeom prst="ellipse">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14" name="Google Shape;1116;p56">
            <a:extLst>
              <a:ext uri="{FF2B5EF4-FFF2-40B4-BE49-F238E27FC236}">
                <a16:creationId xmlns:a16="http://schemas.microsoft.com/office/drawing/2014/main" id="{B1B59ABA-A116-B9D9-EC23-08B697386CC0}"/>
              </a:ext>
            </a:extLst>
          </p:cNvPr>
          <p:cNvSpPr txBox="1"/>
          <p:nvPr/>
        </p:nvSpPr>
        <p:spPr>
          <a:xfrm>
            <a:off x="3390105" y="3333368"/>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2</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5" name="Oval 14">
            <a:extLst>
              <a:ext uri="{FF2B5EF4-FFF2-40B4-BE49-F238E27FC236}">
                <a16:creationId xmlns:a16="http://schemas.microsoft.com/office/drawing/2014/main" id="{7A99702A-CDC2-A4FC-E3DD-E2081D6B85F0}"/>
              </a:ext>
            </a:extLst>
          </p:cNvPr>
          <p:cNvSpPr>
            <a:spLocks noChangeAspect="1"/>
          </p:cNvSpPr>
          <p:nvPr/>
        </p:nvSpPr>
        <p:spPr>
          <a:xfrm>
            <a:off x="4017939" y="3908825"/>
            <a:ext cx="1060702" cy="1059001"/>
          </a:xfrm>
          <a:prstGeom prst="ellipse">
            <a:avLst/>
          </a:prstGeom>
          <a:solidFill>
            <a:srgbClr val="F2F2F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16" name="Google Shape;1116;p56">
            <a:extLst>
              <a:ext uri="{FF2B5EF4-FFF2-40B4-BE49-F238E27FC236}">
                <a16:creationId xmlns:a16="http://schemas.microsoft.com/office/drawing/2014/main" id="{DD5A64E6-DFD1-4EDC-9CDA-BE1D16C6A808}"/>
              </a:ext>
            </a:extLst>
          </p:cNvPr>
          <p:cNvSpPr txBox="1"/>
          <p:nvPr/>
        </p:nvSpPr>
        <p:spPr>
          <a:xfrm>
            <a:off x="6109790" y="4935935"/>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3</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7" name="Google Shape;1116;p56">
            <a:extLst>
              <a:ext uri="{FF2B5EF4-FFF2-40B4-BE49-F238E27FC236}">
                <a16:creationId xmlns:a16="http://schemas.microsoft.com/office/drawing/2014/main" id="{BADA4ACF-584A-75B2-ECBB-61296F1F5D96}"/>
              </a:ext>
            </a:extLst>
          </p:cNvPr>
          <p:cNvSpPr txBox="1"/>
          <p:nvPr/>
        </p:nvSpPr>
        <p:spPr>
          <a:xfrm>
            <a:off x="8783239" y="3341103"/>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4</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8" name="Google Shape;1127;p56">
            <a:extLst>
              <a:ext uri="{FF2B5EF4-FFF2-40B4-BE49-F238E27FC236}">
                <a16:creationId xmlns:a16="http://schemas.microsoft.com/office/drawing/2014/main" id="{3FDCA91D-788E-989D-4D24-0B93E533BA0F}"/>
              </a:ext>
            </a:extLst>
          </p:cNvPr>
          <p:cNvSpPr txBox="1"/>
          <p:nvPr/>
        </p:nvSpPr>
        <p:spPr>
          <a:xfrm>
            <a:off x="3393429" y="3108605"/>
            <a:ext cx="2328989" cy="325472"/>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US" b="1">
                <a:latin typeface="Avenir Book" panose="02000503020000020003" pitchFamily="2" charset="0"/>
                <a:ea typeface="Roboto" panose="02000000000000000000" pitchFamily="2" charset="0"/>
                <a:cs typeface="Lato"/>
                <a:sym typeface="Lato"/>
              </a:rPr>
              <a:t>Data perturbation</a:t>
            </a:r>
          </a:p>
        </p:txBody>
      </p:sp>
      <p:sp>
        <p:nvSpPr>
          <p:cNvPr id="19" name="Google Shape;1127;p56">
            <a:extLst>
              <a:ext uri="{FF2B5EF4-FFF2-40B4-BE49-F238E27FC236}">
                <a16:creationId xmlns:a16="http://schemas.microsoft.com/office/drawing/2014/main" id="{1694F72D-55E4-8B11-C241-F01099205D68}"/>
              </a:ext>
            </a:extLst>
          </p:cNvPr>
          <p:cNvSpPr txBox="1"/>
          <p:nvPr/>
        </p:nvSpPr>
        <p:spPr>
          <a:xfrm>
            <a:off x="5899644" y="5415907"/>
            <a:ext cx="2722705"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b="1">
                <a:latin typeface="Avenir Book" panose="02000503020000020003" pitchFamily="2" charset="0"/>
                <a:ea typeface="Roboto" panose="02000000000000000000" pitchFamily="2" charset="0"/>
                <a:cs typeface="Lato"/>
                <a:sym typeface="Lato"/>
              </a:rPr>
              <a:t>Use of online API (hemisphere)</a:t>
            </a:r>
          </a:p>
        </p:txBody>
      </p:sp>
      <p:sp>
        <p:nvSpPr>
          <p:cNvPr id="20" name="Google Shape;1127;p56">
            <a:extLst>
              <a:ext uri="{FF2B5EF4-FFF2-40B4-BE49-F238E27FC236}">
                <a16:creationId xmlns:a16="http://schemas.microsoft.com/office/drawing/2014/main" id="{9CF4D58C-4C9C-DB1A-C07E-97B6DA592FEB}"/>
              </a:ext>
            </a:extLst>
          </p:cNvPr>
          <p:cNvSpPr txBox="1"/>
          <p:nvPr/>
        </p:nvSpPr>
        <p:spPr>
          <a:xfrm>
            <a:off x="8809759" y="5907491"/>
            <a:ext cx="2317450"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1600">
                <a:latin typeface="Avenir Book" panose="02000503020000020003" pitchFamily="2" charset="0"/>
                <a:ea typeface="Roboto" panose="02000000000000000000" pitchFamily="2" charset="0"/>
                <a:cs typeface="Lato"/>
                <a:sym typeface="Lato"/>
              </a:rPr>
              <a:t>Ideally k-anonymity &gt; 2</a:t>
            </a:r>
            <a:endParaRPr sz="1600">
              <a:latin typeface="Avenir Book" panose="02000503020000020003" pitchFamily="2" charset="0"/>
              <a:ea typeface="Roboto" panose="02000000000000000000" pitchFamily="2" charset="0"/>
              <a:cs typeface="Lato"/>
              <a:sym typeface="Lato"/>
            </a:endParaRPr>
          </a:p>
        </p:txBody>
      </p:sp>
      <p:sp>
        <p:nvSpPr>
          <p:cNvPr id="21" name="Oval 20">
            <a:extLst>
              <a:ext uri="{FF2B5EF4-FFF2-40B4-BE49-F238E27FC236}">
                <a16:creationId xmlns:a16="http://schemas.microsoft.com/office/drawing/2014/main" id="{980C4F19-F2E2-9EA1-A540-A621E36EB9F7}"/>
              </a:ext>
            </a:extLst>
          </p:cNvPr>
          <p:cNvSpPr>
            <a:spLocks noChangeAspect="1"/>
          </p:cNvSpPr>
          <p:nvPr/>
        </p:nvSpPr>
        <p:spPr>
          <a:xfrm>
            <a:off x="6740239" y="3906043"/>
            <a:ext cx="1060702" cy="1059001"/>
          </a:xfrm>
          <a:prstGeom prst="ellipse">
            <a:avLst/>
          </a:prstGeom>
          <a:solidFill>
            <a:srgbClr val="F2F2F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2" name="Oval 21">
            <a:extLst>
              <a:ext uri="{FF2B5EF4-FFF2-40B4-BE49-F238E27FC236}">
                <a16:creationId xmlns:a16="http://schemas.microsoft.com/office/drawing/2014/main" id="{D25D984E-F674-2E31-4AB0-71EF45F39FE2}"/>
              </a:ext>
            </a:extLst>
          </p:cNvPr>
          <p:cNvSpPr>
            <a:spLocks noChangeAspect="1"/>
          </p:cNvSpPr>
          <p:nvPr/>
        </p:nvSpPr>
        <p:spPr>
          <a:xfrm>
            <a:off x="9434319" y="3907696"/>
            <a:ext cx="1060702" cy="1059001"/>
          </a:xfrm>
          <a:prstGeom prst="ellipse">
            <a:avLst/>
          </a:prstGeom>
          <a:solidFill>
            <a:srgbClr val="F2F2F2"/>
          </a:solidFill>
          <a:ln w="28575">
            <a:solidFill>
              <a:srgbClr val="6E9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3" name="Oval 22">
            <a:extLst>
              <a:ext uri="{FF2B5EF4-FFF2-40B4-BE49-F238E27FC236}">
                <a16:creationId xmlns:a16="http://schemas.microsoft.com/office/drawing/2014/main" id="{77C2552A-7B04-98D0-DF25-CF9A7E3FF289}"/>
              </a:ext>
            </a:extLst>
          </p:cNvPr>
          <p:cNvSpPr/>
          <p:nvPr/>
        </p:nvSpPr>
        <p:spPr>
          <a:xfrm>
            <a:off x="6850421" y="402756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5" name="Oval 24">
            <a:extLst>
              <a:ext uri="{FF2B5EF4-FFF2-40B4-BE49-F238E27FC236}">
                <a16:creationId xmlns:a16="http://schemas.microsoft.com/office/drawing/2014/main" id="{8A03F41B-2C81-465A-3CBD-055344C518AC}"/>
              </a:ext>
            </a:extLst>
          </p:cNvPr>
          <p:cNvSpPr/>
          <p:nvPr/>
        </p:nvSpPr>
        <p:spPr>
          <a:xfrm>
            <a:off x="9557410" y="401740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6E9FC9"/>
                </a:solidFill>
                <a:latin typeface="Avenir Black" panose="02000503020000020003" pitchFamily="2" charset="0"/>
              </a:rPr>
              <a:t>K</a:t>
            </a:r>
            <a:endParaRPr lang="en-AE" sz="2400" b="1">
              <a:solidFill>
                <a:srgbClr val="6E9FC9"/>
              </a:solidFill>
              <a:latin typeface="Avenir Black" panose="02000503020000020003" pitchFamily="2" charset="0"/>
            </a:endParaRPr>
          </a:p>
        </p:txBody>
      </p:sp>
      <p:sp>
        <p:nvSpPr>
          <p:cNvPr id="27" name="Oval 26">
            <a:extLst>
              <a:ext uri="{FF2B5EF4-FFF2-40B4-BE49-F238E27FC236}">
                <a16:creationId xmlns:a16="http://schemas.microsoft.com/office/drawing/2014/main" id="{8512A90B-B24C-41E3-691D-D79BDD221F10}"/>
              </a:ext>
            </a:extLst>
          </p:cNvPr>
          <p:cNvSpPr/>
          <p:nvPr/>
        </p:nvSpPr>
        <p:spPr>
          <a:xfrm>
            <a:off x="4127615" y="403772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9" name="Oval 28">
            <a:extLst>
              <a:ext uri="{FF2B5EF4-FFF2-40B4-BE49-F238E27FC236}">
                <a16:creationId xmlns:a16="http://schemas.microsoft.com/office/drawing/2014/main" id="{950F9453-18B9-D53C-5386-FA32913D0EB6}"/>
              </a:ext>
            </a:extLst>
          </p:cNvPr>
          <p:cNvSpPr/>
          <p:nvPr/>
        </p:nvSpPr>
        <p:spPr>
          <a:xfrm>
            <a:off x="1486157" y="4025517"/>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pic>
        <p:nvPicPr>
          <p:cNvPr id="33" name="Graphic 32" descr="Earth globe: Americas with solid fill">
            <a:extLst>
              <a:ext uri="{FF2B5EF4-FFF2-40B4-BE49-F238E27FC236}">
                <a16:creationId xmlns:a16="http://schemas.microsoft.com/office/drawing/2014/main" id="{9C2A635B-BBFF-FA78-90A1-6D5F110D72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0259" y="4151606"/>
            <a:ext cx="591500" cy="591500"/>
          </a:xfrm>
          <a:prstGeom prst="rect">
            <a:avLst/>
          </a:prstGeom>
        </p:spPr>
      </p:pic>
      <p:sp>
        <p:nvSpPr>
          <p:cNvPr id="34" name="Title 1">
            <a:extLst>
              <a:ext uri="{FF2B5EF4-FFF2-40B4-BE49-F238E27FC236}">
                <a16:creationId xmlns:a16="http://schemas.microsoft.com/office/drawing/2014/main" id="{F842DEC6-AB82-67C8-32E6-16501DEDFF1D}"/>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limitations</a:t>
            </a:r>
            <a:endParaRPr lang="en-US" b="1" baseline="30000">
              <a:latin typeface="Avenir Next LT Pro Light"/>
              <a:ea typeface="Batang"/>
            </a:endParaRPr>
          </a:p>
        </p:txBody>
      </p:sp>
      <p:pic>
        <p:nvPicPr>
          <p:cNvPr id="35" name="Graphic 34" descr="Branching diagram outline">
            <a:extLst>
              <a:ext uri="{FF2B5EF4-FFF2-40B4-BE49-F238E27FC236}">
                <a16:creationId xmlns:a16="http://schemas.microsoft.com/office/drawing/2014/main" id="{AA952A19-4AF3-36E1-ADEC-059ED892AE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7309" y="4121395"/>
            <a:ext cx="721143" cy="721143"/>
          </a:xfrm>
          <a:prstGeom prst="rect">
            <a:avLst/>
          </a:prstGeom>
        </p:spPr>
      </p:pic>
      <p:pic>
        <p:nvPicPr>
          <p:cNvPr id="36" name="Graphic 35" descr="Pandemic flattening curve line graph with solid fill">
            <a:extLst>
              <a:ext uri="{FF2B5EF4-FFF2-40B4-BE49-F238E27FC236}">
                <a16:creationId xmlns:a16="http://schemas.microsoft.com/office/drawing/2014/main" id="{FE2721CC-2E71-4918-A28F-4CEDA201A2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96166" y="4097281"/>
            <a:ext cx="682091" cy="682091"/>
          </a:xfrm>
          <a:prstGeom prst="rect">
            <a:avLst/>
          </a:prstGeom>
        </p:spPr>
      </p:pic>
      <p:sp>
        <p:nvSpPr>
          <p:cNvPr id="37" name="Rectangle 36">
            <a:extLst>
              <a:ext uri="{FF2B5EF4-FFF2-40B4-BE49-F238E27FC236}">
                <a16:creationId xmlns:a16="http://schemas.microsoft.com/office/drawing/2014/main" id="{84C44B2A-C048-CDF0-48AB-24921834667E}"/>
              </a:ext>
            </a:extLst>
          </p:cNvPr>
          <p:cNvSpPr/>
          <p:nvPr/>
        </p:nvSpPr>
        <p:spPr>
          <a:xfrm>
            <a:off x="4363376" y="4173070"/>
            <a:ext cx="269823" cy="27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79C7-F6CB-EBE3-E3F7-FFAFABEB29AA}"/>
              </a:ext>
            </a:extLst>
          </p:cNvPr>
          <p:cNvSpPr txBox="1"/>
          <p:nvPr/>
        </p:nvSpPr>
        <p:spPr>
          <a:xfrm>
            <a:off x="1127143" y="5409209"/>
            <a:ext cx="1677013" cy="369332"/>
          </a:xfrm>
          <a:prstGeom prst="rect">
            <a:avLst/>
          </a:prstGeom>
          <a:noFill/>
        </p:spPr>
        <p:txBody>
          <a:bodyPr wrap="square">
            <a:spAutoFit/>
          </a:bodyPr>
          <a:lstStyle/>
          <a:p>
            <a:r>
              <a:rPr lang="en-US" b="1">
                <a:latin typeface="Avenir Book" panose="02000503020000020003" pitchFamily="2" charset="0"/>
                <a:ea typeface="Roboto" panose="02000000000000000000" pitchFamily="2" charset="0"/>
                <a:cs typeface="Lato"/>
                <a:sym typeface="Lato"/>
              </a:rPr>
              <a:t>Wide banding </a:t>
            </a:r>
            <a:endParaRPr lang="en-GB" b="1"/>
          </a:p>
        </p:txBody>
      </p:sp>
      <p:sp>
        <p:nvSpPr>
          <p:cNvPr id="24" name="TextBox 23">
            <a:extLst>
              <a:ext uri="{FF2B5EF4-FFF2-40B4-BE49-F238E27FC236}">
                <a16:creationId xmlns:a16="http://schemas.microsoft.com/office/drawing/2014/main" id="{1DC5B66F-525B-0B5A-3694-E7DA4A5E00F0}"/>
              </a:ext>
            </a:extLst>
          </p:cNvPr>
          <p:cNvSpPr txBox="1"/>
          <p:nvPr/>
        </p:nvSpPr>
        <p:spPr>
          <a:xfrm>
            <a:off x="3531633" y="5907847"/>
            <a:ext cx="2033313" cy="523220"/>
          </a:xfrm>
          <a:prstGeom prst="rect">
            <a:avLst/>
          </a:prstGeom>
          <a:noFill/>
        </p:spPr>
        <p:txBody>
          <a:bodyPr wrap="none" rtlCol="0">
            <a:spAutoFit/>
          </a:bodyPr>
          <a:lstStyle/>
          <a:p>
            <a:pPr algn="ctr"/>
            <a:r>
              <a:rPr lang="en-GB" sz="1600">
                <a:latin typeface="Avenir Book" panose="02000503020000020003" pitchFamily="2" charset="0"/>
              </a:rPr>
              <a:t>Underlying signals hidden</a:t>
            </a:r>
          </a:p>
          <a:p>
            <a:pPr algn="ctr"/>
            <a:r>
              <a:rPr lang="en-GB" sz="1600">
                <a:latin typeface="Avenir Book" panose="02000503020000020003" pitchFamily="2" charset="0"/>
              </a:rPr>
              <a:t>Negative values </a:t>
            </a:r>
          </a:p>
        </p:txBody>
      </p:sp>
      <p:sp>
        <p:nvSpPr>
          <p:cNvPr id="30" name="TextBox 29">
            <a:extLst>
              <a:ext uri="{FF2B5EF4-FFF2-40B4-BE49-F238E27FC236}">
                <a16:creationId xmlns:a16="http://schemas.microsoft.com/office/drawing/2014/main" id="{398E06B8-91BE-BC88-6891-E95CA9D15ECB}"/>
              </a:ext>
            </a:extLst>
          </p:cNvPr>
          <p:cNvSpPr txBox="1"/>
          <p:nvPr/>
        </p:nvSpPr>
        <p:spPr>
          <a:xfrm>
            <a:off x="6413141" y="2068425"/>
            <a:ext cx="1707725" cy="584775"/>
          </a:xfrm>
          <a:prstGeom prst="rect">
            <a:avLst/>
          </a:prstGeom>
          <a:noFill/>
        </p:spPr>
        <p:txBody>
          <a:bodyPr wrap="square" rtlCol="0">
            <a:spAutoFit/>
          </a:bodyPr>
          <a:lstStyle/>
          <a:p>
            <a:pPr algn="ctr"/>
            <a:r>
              <a:rPr lang="en-GB" sz="1600">
                <a:latin typeface="Avenir Book" panose="02000503020000020003" pitchFamily="2" charset="0"/>
              </a:rPr>
              <a:t>Scalability for large datasets</a:t>
            </a:r>
          </a:p>
        </p:txBody>
      </p:sp>
      <p:sp>
        <p:nvSpPr>
          <p:cNvPr id="38" name="TextBox 37">
            <a:extLst>
              <a:ext uri="{FF2B5EF4-FFF2-40B4-BE49-F238E27FC236}">
                <a16:creationId xmlns:a16="http://schemas.microsoft.com/office/drawing/2014/main" id="{E2D41301-0EF3-3375-6E64-6260556D8464}"/>
              </a:ext>
            </a:extLst>
          </p:cNvPr>
          <p:cNvSpPr txBox="1"/>
          <p:nvPr/>
        </p:nvSpPr>
        <p:spPr>
          <a:xfrm>
            <a:off x="9227957" y="3102848"/>
            <a:ext cx="1488239" cy="369332"/>
          </a:xfrm>
          <a:prstGeom prst="rect">
            <a:avLst/>
          </a:prstGeom>
          <a:noFill/>
        </p:spPr>
        <p:txBody>
          <a:bodyPr wrap="square">
            <a:spAutoFit/>
          </a:bodyPr>
          <a:lstStyle/>
          <a:p>
            <a:r>
              <a:rPr lang="en" b="1">
                <a:latin typeface="Avenir Book" panose="02000503020000020003" pitchFamily="2" charset="0"/>
                <a:ea typeface="Roboto" panose="02000000000000000000" pitchFamily="2" charset="0"/>
                <a:cs typeface="Lato"/>
                <a:sym typeface="Lato"/>
              </a:rPr>
              <a:t>k-anonymity</a:t>
            </a:r>
            <a:endParaRPr lang="en-GB"/>
          </a:p>
        </p:txBody>
      </p:sp>
    </p:spTree>
    <p:extLst>
      <p:ext uri="{BB962C8B-B14F-4D97-AF65-F5344CB8AC3E}">
        <p14:creationId xmlns:p14="http://schemas.microsoft.com/office/powerpoint/2010/main" val="306552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ppt_x</p:attrName>
                                        </p:attrNameLst>
                                      </p:cBhvr>
                                      <p:tavLst>
                                        <p:tav tm="0">
                                          <p:val>
                                            <p:strVal val="#ppt_x-#ppt_w*1.125000"/>
                                          </p:val>
                                        </p:tav>
                                        <p:tav tm="100000">
                                          <p:val>
                                            <p:strVal val="#ppt_x"/>
                                          </p:val>
                                        </p:tav>
                                      </p:tavLst>
                                    </p:anim>
                                    <p:animEffect transition="in" filter="wipe(right)">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p:tgtEl>
                                          <p:spTgt spid="5"/>
                                        </p:tgtEl>
                                        <p:attrNameLst>
                                          <p:attrName>ppt_x</p:attrName>
                                        </p:attrNameLst>
                                      </p:cBhvr>
                                      <p:tavLst>
                                        <p:tav tm="0">
                                          <p:val>
                                            <p:strVal val="#ppt_x-#ppt_w*1.125000"/>
                                          </p:val>
                                        </p:tav>
                                        <p:tav tm="100000">
                                          <p:val>
                                            <p:strVal val="#ppt_x"/>
                                          </p:val>
                                        </p:tav>
                                      </p:tavLst>
                                    </p:anim>
                                    <p:animEffect transition="in" filter="wipe(right)">
                                      <p:cBhvr>
                                        <p:cTn id="47" dur="500"/>
                                        <p:tgtEl>
                                          <p:spTgt spid="5"/>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p:tgtEl>
                                          <p:spTgt spid="4"/>
                                        </p:tgtEl>
                                        <p:attrNameLst>
                                          <p:attrName>ppt_x</p:attrName>
                                        </p:attrNameLst>
                                      </p:cBhvr>
                                      <p:tavLst>
                                        <p:tav tm="0">
                                          <p:val>
                                            <p:strVal val="#ppt_x-#ppt_w*1.125000"/>
                                          </p:val>
                                        </p:tav>
                                        <p:tav tm="100000">
                                          <p:val>
                                            <p:strVal val="#ppt_x"/>
                                          </p:val>
                                        </p:tav>
                                      </p:tavLst>
                                    </p:anim>
                                    <p:animEffect transition="in" filter="wipe(right)">
                                      <p:cBhvr>
                                        <p:cTn id="69" dur="500"/>
                                        <p:tgtEl>
                                          <p:spTgt spid="4"/>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P spid="15" grpId="0" animBg="1"/>
      <p:bldP spid="16" grpId="0"/>
      <p:bldP spid="17" grpId="0"/>
      <p:bldP spid="18" grpId="0"/>
      <p:bldP spid="19" grpId="0"/>
      <p:bldP spid="20" grpId="0"/>
      <p:bldP spid="21" grpId="0" animBg="1"/>
      <p:bldP spid="22" grpId="0" animBg="1"/>
      <p:bldP spid="3" grpId="0"/>
      <p:bldP spid="24" grpId="0"/>
      <p:bldP spid="30"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E7780-74C5-6943-25A9-E9A7CD9B3BD2}"/>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CONCLUSIONS</a:t>
            </a:r>
            <a:endParaRPr lang="en-US" b="1" baseline="30000">
              <a:latin typeface="Avenir Next LT Pro Light"/>
              <a:ea typeface="Batang"/>
            </a:endParaRPr>
          </a:p>
        </p:txBody>
      </p:sp>
      <p:sp>
        <p:nvSpPr>
          <p:cNvPr id="6" name="Content Placeholder 2">
            <a:extLst>
              <a:ext uri="{FF2B5EF4-FFF2-40B4-BE49-F238E27FC236}">
                <a16:creationId xmlns:a16="http://schemas.microsoft.com/office/drawing/2014/main" id="{50200329-1D92-3FCA-FE5E-7499810B642E}"/>
              </a:ext>
            </a:extLst>
          </p:cNvPr>
          <p:cNvSpPr>
            <a:spLocks noGrp="1"/>
          </p:cNvSpPr>
          <p:nvPr>
            <p:ph idx="1"/>
          </p:nvPr>
        </p:nvSpPr>
        <p:spPr>
          <a:xfrm>
            <a:off x="590674" y="1803317"/>
            <a:ext cx="10630126" cy="4556512"/>
          </a:xfrm>
        </p:spPr>
        <p:txBody>
          <a:bodyPr vert="horz" lIns="91440" tIns="45720" rIns="91440" bIns="45720" rtlCol="0" anchor="t">
            <a:normAutofit/>
          </a:bodyPr>
          <a:lstStyle/>
          <a:p>
            <a:pPr marL="0" indent="0">
              <a:buClrTx/>
              <a:buNone/>
            </a:pPr>
            <a:r>
              <a:rPr lang="en-GB" b="1">
                <a:latin typeface="Avenir Next LT Pro"/>
              </a:rPr>
              <a:t>Conclusions</a:t>
            </a:r>
          </a:p>
          <a:p>
            <a:pPr marL="285750" indent="-285750">
              <a:buClrTx/>
            </a:pPr>
            <a:r>
              <a:rPr lang="en-GB">
                <a:latin typeface="Avenir Next LT Pro"/>
              </a:rPr>
              <a:t>Anonymizing data can be time-consuming and labour-intensive </a:t>
            </a:r>
            <a:endParaRPr lang="en-GB">
              <a:latin typeface="Avenir Next LT Pro" panose="020B0504020202020204" pitchFamily="34" charset="0"/>
            </a:endParaRPr>
          </a:p>
          <a:p>
            <a:pPr marL="285750" indent="-285750">
              <a:buClrTx/>
              <a:buFont typeface="Arial" panose="020B0604020202020204" pitchFamily="34" charset="0"/>
              <a:buChar char="•"/>
            </a:pPr>
            <a:r>
              <a:rPr lang="en-US">
                <a:latin typeface="Avenir Next LT Pro"/>
              </a:rPr>
              <a:t>Striking a good balance between privacy and utility is challenging</a:t>
            </a:r>
          </a:p>
          <a:p>
            <a:pPr marL="285750" indent="-285750">
              <a:buClrTx/>
            </a:pPr>
            <a:r>
              <a:rPr lang="en-US">
                <a:latin typeface="Avenir Next LT Pro"/>
              </a:rPr>
              <a:t>Individuals in low-population groups are particularly susceptible</a:t>
            </a:r>
          </a:p>
          <a:p>
            <a:pPr marL="285750" indent="-285750">
              <a:buClrTx/>
            </a:pPr>
            <a:endParaRPr lang="en-US">
              <a:latin typeface="Avenir Next LT Pro"/>
            </a:endParaRPr>
          </a:p>
          <a:p>
            <a:pPr marL="0" indent="0">
              <a:buClrTx/>
              <a:buNone/>
            </a:pPr>
            <a:r>
              <a:rPr lang="en-US" b="1">
                <a:latin typeface="Avenir Next LT Pro"/>
              </a:rPr>
              <a:t>Future work</a:t>
            </a:r>
          </a:p>
          <a:p>
            <a:pPr marL="285750" indent="-285750">
              <a:buClrTx/>
            </a:pPr>
            <a:r>
              <a:rPr lang="en-US">
                <a:latin typeface="Avenir Next LT Pro"/>
              </a:rPr>
              <a:t>Larger datasets are preferrable</a:t>
            </a:r>
          </a:p>
          <a:p>
            <a:pPr marL="285750" indent="-285750">
              <a:buClrTx/>
            </a:pPr>
            <a:r>
              <a:rPr lang="en-US">
                <a:latin typeface="Avenir Next LT Pro"/>
              </a:rPr>
              <a:t>Could have created separate datasets for Imperial/Government per different requirements</a:t>
            </a:r>
            <a:endParaRPr lang="en-US"/>
          </a:p>
          <a:p>
            <a:pPr marL="514350" lvl="1" indent="-285750">
              <a:buClrTx/>
            </a:pPr>
            <a:r>
              <a:rPr lang="en-US">
                <a:latin typeface="Avenir Next LT Pro"/>
                <a:ea typeface="+mn-lt"/>
                <a:cs typeface="+mn-lt"/>
              </a:rPr>
              <a:t>Different degrees of </a:t>
            </a:r>
            <a:r>
              <a:rPr lang="en-US" err="1">
                <a:latin typeface="Avenir Next LT Pro"/>
                <a:ea typeface="+mn-lt"/>
                <a:cs typeface="+mn-lt"/>
              </a:rPr>
              <a:t>anonymisation</a:t>
            </a:r>
            <a:r>
              <a:rPr lang="en-US">
                <a:latin typeface="Avenir Next LT Pro"/>
                <a:ea typeface="+mn-lt"/>
                <a:cs typeface="+mn-lt"/>
              </a:rPr>
              <a:t> depending on need</a:t>
            </a:r>
            <a:endParaRPr lang="en-US" baseline="30000">
              <a:latin typeface="Avenir Next LT Pro"/>
              <a:ea typeface="+mn-lt"/>
              <a:cs typeface="+mn-lt"/>
            </a:endParaRPr>
          </a:p>
          <a:p>
            <a:pPr>
              <a:buClr>
                <a:schemeClr val="tx1"/>
              </a:buClr>
            </a:pPr>
            <a:r>
              <a:rPr lang="en-US">
                <a:latin typeface="Avenir Next LT Pro"/>
                <a:ea typeface="+mn-lt"/>
                <a:cs typeface="+mn-lt"/>
              </a:rPr>
              <a:t>Novel de-anonymization techniques are being researched</a:t>
            </a:r>
            <a:r>
              <a:rPr lang="en-US" baseline="30000">
                <a:latin typeface="Avenir Next LT Pro"/>
                <a:ea typeface="+mn-lt"/>
                <a:cs typeface="+mn-lt"/>
              </a:rPr>
              <a:t>4</a:t>
            </a:r>
          </a:p>
          <a:p>
            <a:pPr marL="514350" lvl="1" indent="-285750">
              <a:buClrTx/>
            </a:pPr>
            <a:r>
              <a:rPr lang="en-US">
                <a:latin typeface="Avenir Next LT Pro"/>
                <a:ea typeface="+mn-lt"/>
                <a:cs typeface="+mn-lt"/>
              </a:rPr>
              <a:t>Keeping up-to-date with </a:t>
            </a:r>
            <a:r>
              <a:rPr lang="en-US" err="1">
                <a:latin typeface="Avenir Next LT Pro"/>
                <a:ea typeface="+mn-lt"/>
                <a:cs typeface="+mn-lt"/>
              </a:rPr>
              <a:t>anonymisation</a:t>
            </a:r>
            <a:r>
              <a:rPr lang="en-US">
                <a:latin typeface="Avenir Next LT Pro"/>
                <a:ea typeface="+mn-lt"/>
                <a:cs typeface="+mn-lt"/>
              </a:rPr>
              <a:t> procedures is crucial</a:t>
            </a:r>
            <a:endParaRPr lang="en-US" baseline="30000">
              <a:latin typeface="Avenir Next LT Pro"/>
            </a:endParaRPr>
          </a:p>
          <a:p>
            <a:pPr marL="285750" indent="-285750">
              <a:buClrTx/>
            </a:pPr>
            <a:endParaRPr lang="en-US">
              <a:latin typeface="Avenir Next LT Pro"/>
            </a:endParaRPr>
          </a:p>
        </p:txBody>
      </p:sp>
    </p:spTree>
    <p:extLst>
      <p:ext uri="{BB962C8B-B14F-4D97-AF65-F5344CB8AC3E}">
        <p14:creationId xmlns:p14="http://schemas.microsoft.com/office/powerpoint/2010/main" val="364483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FBA3F-F817-96CD-A03D-591DBE4EDE8B}"/>
              </a:ext>
            </a:extLst>
          </p:cNvPr>
          <p:cNvSpPr>
            <a:spLocks noGrp="1"/>
          </p:cNvSpPr>
          <p:nvPr>
            <p:ph idx="1"/>
          </p:nvPr>
        </p:nvSpPr>
        <p:spPr>
          <a:xfrm>
            <a:off x="366155" y="1774109"/>
            <a:ext cx="11459601" cy="4585719"/>
          </a:xfrm>
        </p:spPr>
        <p:txBody>
          <a:bodyPr vert="horz" lIns="91440" tIns="45720" rIns="91440" bIns="45720" rtlCol="0" anchor="t">
            <a:normAutofit fontScale="92500" lnSpcReduction="10000"/>
          </a:bodyPr>
          <a:lstStyle/>
          <a:p>
            <a:pPr marL="342900" indent="-342900">
              <a:buClr>
                <a:schemeClr val="tx1"/>
              </a:buClr>
              <a:buFont typeface="Arial" panose="020B0604020202020204" pitchFamily="34" charset="0"/>
              <a:buAutoNum type="arabicPeriod"/>
            </a:pPr>
            <a:r>
              <a:rPr lang="en-GB" b="0" i="0" u="none" strike="noStrike">
                <a:solidFill>
                  <a:srgbClr val="333333"/>
                </a:solidFill>
                <a:effectLst/>
                <a:latin typeface="Avenir Book"/>
              </a:rPr>
              <a:t>A. Narayanan and V. </a:t>
            </a:r>
            <a:r>
              <a:rPr lang="en-GB" b="0" i="0" u="none" strike="noStrike" err="1">
                <a:solidFill>
                  <a:srgbClr val="333333"/>
                </a:solidFill>
                <a:effectLst/>
                <a:latin typeface="Avenir Book"/>
              </a:rPr>
              <a:t>Shmatikov</a:t>
            </a:r>
            <a:r>
              <a:rPr lang="en-GB" b="0" i="0" u="none" strike="noStrike">
                <a:solidFill>
                  <a:srgbClr val="333333"/>
                </a:solidFill>
                <a:effectLst/>
                <a:latin typeface="Avenir Book"/>
              </a:rPr>
              <a:t>, "Robust De-anonymization of Large Sparse Datasets," </a:t>
            </a:r>
            <a:r>
              <a:rPr lang="en-GB" b="0" i="1" u="none" strike="noStrike">
                <a:solidFill>
                  <a:srgbClr val="333333"/>
                </a:solidFill>
                <a:effectLst/>
                <a:latin typeface="Avenir Book"/>
              </a:rPr>
              <a:t>2008 IEEE Symposium on Security and Privacy (</a:t>
            </a:r>
            <a:r>
              <a:rPr lang="en-GB" b="0" i="1" u="none" strike="noStrike" err="1">
                <a:solidFill>
                  <a:srgbClr val="333333"/>
                </a:solidFill>
                <a:effectLst/>
                <a:latin typeface="Avenir Book"/>
              </a:rPr>
              <a:t>sp</a:t>
            </a:r>
            <a:r>
              <a:rPr lang="en-GB" b="0" i="1" u="none" strike="noStrike">
                <a:solidFill>
                  <a:srgbClr val="333333"/>
                </a:solidFill>
                <a:effectLst/>
                <a:latin typeface="Avenir Book"/>
              </a:rPr>
              <a:t> 2008)</a:t>
            </a:r>
            <a:r>
              <a:rPr lang="en-GB" b="0" i="0" u="none" strike="noStrike">
                <a:solidFill>
                  <a:srgbClr val="333333"/>
                </a:solidFill>
                <a:effectLst/>
                <a:latin typeface="Avenir Book"/>
              </a:rPr>
              <a:t>, 2008, pp. 111-125, </a:t>
            </a:r>
            <a:r>
              <a:rPr lang="en-GB" b="0" i="0" u="none" strike="noStrike" err="1">
                <a:solidFill>
                  <a:srgbClr val="333333"/>
                </a:solidFill>
                <a:effectLst/>
                <a:latin typeface="Avenir Book"/>
              </a:rPr>
              <a:t>doi</a:t>
            </a:r>
            <a:r>
              <a:rPr lang="en-GB" b="0" i="0" u="none" strike="noStrike">
                <a:solidFill>
                  <a:srgbClr val="333333"/>
                </a:solidFill>
                <a:effectLst/>
                <a:latin typeface="Avenir Book"/>
              </a:rPr>
              <a:t>: 10.1109/SP.2008.33.</a:t>
            </a:r>
          </a:p>
          <a:p>
            <a:pPr marL="342900" indent="-342900">
              <a:buClr>
                <a:schemeClr val="tx1"/>
              </a:buClr>
              <a:buFont typeface="Arial" panose="020B0604020202020204" pitchFamily="34" charset="0"/>
              <a:buAutoNum type="arabicPeriod"/>
            </a:pPr>
            <a:r>
              <a:rPr lang="en-GB" b="0" i="0" u="none" strike="noStrike">
                <a:solidFill>
                  <a:srgbClr val="333333"/>
                </a:solidFill>
                <a:effectLst/>
                <a:latin typeface="Avenir Book"/>
              </a:rPr>
              <a:t>Y. J. Lee and K. H. Lee, "What are the optimum quasi-identifiers to re-identify medical records?," </a:t>
            </a:r>
            <a:r>
              <a:rPr lang="en-GB" b="0" i="1" u="none" strike="noStrike">
                <a:solidFill>
                  <a:srgbClr val="333333"/>
                </a:solidFill>
                <a:effectLst/>
                <a:latin typeface="Avenir Book"/>
              </a:rPr>
              <a:t>2018 20th International Conference on Advanced Communication Technology (ICACT)</a:t>
            </a:r>
            <a:r>
              <a:rPr lang="en-GB" b="0" i="0" u="none" strike="noStrike">
                <a:solidFill>
                  <a:srgbClr val="333333"/>
                </a:solidFill>
                <a:effectLst/>
                <a:latin typeface="Avenir Book"/>
              </a:rPr>
              <a:t>, 2018, pp. 1025-1033, </a:t>
            </a:r>
            <a:r>
              <a:rPr lang="en-GB" b="0" i="0" u="none" strike="noStrike" err="1">
                <a:solidFill>
                  <a:srgbClr val="333333"/>
                </a:solidFill>
                <a:effectLst/>
                <a:latin typeface="Avenir Book"/>
              </a:rPr>
              <a:t>doi</a:t>
            </a:r>
            <a:r>
              <a:rPr lang="en-GB" b="0" i="0" u="none" strike="noStrike">
                <a:solidFill>
                  <a:srgbClr val="333333"/>
                </a:solidFill>
                <a:effectLst/>
                <a:latin typeface="Avenir Book"/>
              </a:rPr>
              <a:t>: 10.23919/ICACT.2018.8323926.</a:t>
            </a:r>
            <a:endParaRPr lang="en-US">
              <a:solidFill>
                <a:srgbClr val="FF0000"/>
              </a:solidFill>
              <a:latin typeface="Avenir Book"/>
            </a:endParaRPr>
          </a:p>
          <a:p>
            <a:pPr marL="342900" indent="-342900">
              <a:buClr>
                <a:schemeClr val="tx1"/>
              </a:buClr>
              <a:buFont typeface="Arial" panose="020B0604020202020204" pitchFamily="34" charset="0"/>
              <a:buAutoNum type="arabicPeriod"/>
            </a:pPr>
            <a:r>
              <a:rPr lang="en-US" sz="1800">
                <a:latin typeface="Avenir Book"/>
              </a:rPr>
              <a:t>O’Keefe, C.M. </a:t>
            </a:r>
            <a:r>
              <a:rPr lang="en-US" sz="1800" i="1">
                <a:latin typeface="Avenir Book"/>
              </a:rPr>
              <a:t>et al.</a:t>
            </a:r>
            <a:r>
              <a:rPr lang="en-US" sz="1800">
                <a:latin typeface="Avenir Book"/>
              </a:rPr>
              <a:t> (2016) “Anonymization for outputs of Population Health and health services research conducted via an online data center,” </a:t>
            </a:r>
            <a:r>
              <a:rPr lang="en-US" sz="1800" i="1">
                <a:latin typeface="Avenir Book"/>
              </a:rPr>
              <a:t>Journal of the American Medical Informatics Association</a:t>
            </a:r>
            <a:r>
              <a:rPr lang="en-US" sz="1800">
                <a:latin typeface="Avenir Book"/>
              </a:rPr>
              <a:t>, 24(3), pp. 544–549. Available at: https://doi.org/10.1093/jamia/ocw152. </a:t>
            </a:r>
          </a:p>
          <a:p>
            <a:pPr marL="342900" indent="-342900">
              <a:buClr>
                <a:schemeClr val="tx1"/>
              </a:buClr>
              <a:buFont typeface="Arial" panose="020B0604020202020204" pitchFamily="34" charset="0"/>
              <a:buAutoNum type="arabicPeriod"/>
            </a:pPr>
            <a:r>
              <a:rPr lang="en-GB">
                <a:latin typeface="Avenir Book"/>
              </a:rPr>
              <a:t>Rocher, L., </a:t>
            </a:r>
            <a:r>
              <a:rPr lang="en-GB" err="1">
                <a:latin typeface="Avenir Book"/>
              </a:rPr>
              <a:t>Hendrickx</a:t>
            </a:r>
            <a:r>
              <a:rPr lang="en-GB">
                <a:latin typeface="Avenir Book"/>
              </a:rPr>
              <a:t>, J.M. &amp; de </a:t>
            </a:r>
            <a:r>
              <a:rPr lang="en-GB" err="1">
                <a:latin typeface="Avenir Book"/>
              </a:rPr>
              <a:t>Montjoye</a:t>
            </a:r>
            <a:r>
              <a:rPr lang="en-GB">
                <a:latin typeface="Avenir Book"/>
              </a:rPr>
              <a:t>, YA. Estimating the success of re-identifications in incomplete datasets using generative models. Nat </a:t>
            </a:r>
            <a:r>
              <a:rPr lang="en-GB" err="1">
                <a:latin typeface="Avenir Book"/>
              </a:rPr>
              <a:t>Commun</a:t>
            </a:r>
            <a:r>
              <a:rPr lang="en-GB">
                <a:latin typeface="Avenir Book"/>
              </a:rPr>
              <a:t> 10, 3069 (2019). https://doi.org/10.1038/s41467-019-10933-3</a:t>
            </a:r>
          </a:p>
          <a:p>
            <a:pPr marL="342900" indent="-342900">
              <a:buClr>
                <a:schemeClr val="tx1"/>
              </a:buClr>
              <a:buFont typeface="Arial" panose="020B0604020202020204" pitchFamily="34" charset="0"/>
              <a:buAutoNum type="arabicPeriod"/>
            </a:pPr>
            <a:r>
              <a:rPr lang="en-GB">
                <a:latin typeface="Avenir Book"/>
              </a:rPr>
              <a:t>Introduction to K-anonymity: Python (no date) campus.datacamp.com. Available at: https://campus.datacamp.com/courses/data-privacy-and-anonymization-in-python/more-on-privacy-preserving-techniques?ex=7 (Accessed: December 14, 2022). </a:t>
            </a:r>
          </a:p>
          <a:p>
            <a:pPr marL="342900" indent="-342900">
              <a:buClr>
                <a:schemeClr val="tx1"/>
              </a:buClr>
              <a:buFont typeface="Arial" panose="020B0604020202020204" pitchFamily="34" charset="0"/>
              <a:buAutoNum type="arabicPeriod"/>
            </a:pPr>
            <a:r>
              <a:rPr lang="en-IE" err="1">
                <a:effectLst/>
              </a:rPr>
              <a:t>Devane</a:t>
            </a:r>
            <a:r>
              <a:rPr lang="en-IE">
                <a:effectLst/>
              </a:rPr>
              <a:t>, H. (2022) </a:t>
            </a:r>
            <a:r>
              <a:rPr lang="en-IE" i="1">
                <a:effectLst/>
              </a:rPr>
              <a:t>Everything you need to know about K-anonymity</a:t>
            </a:r>
            <a:r>
              <a:rPr lang="en-IE">
                <a:effectLst/>
              </a:rPr>
              <a:t>, </a:t>
            </a:r>
            <a:r>
              <a:rPr lang="en-IE" i="1" err="1">
                <a:effectLst/>
              </a:rPr>
              <a:t>Immuta</a:t>
            </a:r>
            <a:r>
              <a:rPr lang="en-IE">
                <a:effectLst/>
              </a:rPr>
              <a:t>. Available at: https://www.immuta.com/blog/k-anonymity-everything-you-need-to-know-2021-guide/ (Accessed: December 15, 2022). </a:t>
            </a:r>
          </a:p>
          <a:p>
            <a:pPr marL="342900" indent="-342900">
              <a:buClr>
                <a:schemeClr val="tx1"/>
              </a:buClr>
              <a:buFont typeface="Arial" panose="020B0604020202020204" pitchFamily="34" charset="0"/>
              <a:buAutoNum type="arabicPeriod"/>
            </a:pPr>
            <a:endParaRPr lang="en-GB">
              <a:latin typeface="Avenir Book"/>
            </a:endParaRPr>
          </a:p>
          <a:p>
            <a:pPr marL="342900" indent="-342900">
              <a:buClr>
                <a:srgbClr val="000000"/>
              </a:buClr>
              <a:buAutoNum type="arabicPeriod"/>
            </a:pPr>
            <a:endParaRPr lang="en-GB">
              <a:latin typeface="Avenir Book"/>
            </a:endParaRPr>
          </a:p>
          <a:p>
            <a:pPr marL="342900" indent="-342900">
              <a:buClr>
                <a:srgbClr val="000000"/>
              </a:buClr>
              <a:buAutoNum type="arabicPeriod"/>
            </a:pPr>
            <a:endParaRPr lang="en-GB">
              <a:latin typeface="Avenir Book"/>
            </a:endParaRPr>
          </a:p>
        </p:txBody>
      </p:sp>
      <p:sp>
        <p:nvSpPr>
          <p:cNvPr id="4" name="Title 1">
            <a:extLst>
              <a:ext uri="{FF2B5EF4-FFF2-40B4-BE49-F238E27FC236}">
                <a16:creationId xmlns:a16="http://schemas.microsoft.com/office/drawing/2014/main" id="{EE6C86F4-9E9B-4EDA-919E-08F7A9B240EE}"/>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References</a:t>
            </a:r>
            <a:endParaRPr lang="en-US" b="1" baseline="30000">
              <a:latin typeface="Avenir Next LT Pro Light"/>
              <a:ea typeface="Batang"/>
            </a:endParaRPr>
          </a:p>
        </p:txBody>
      </p:sp>
    </p:spTree>
    <p:extLst>
      <p:ext uri="{BB962C8B-B14F-4D97-AF65-F5344CB8AC3E}">
        <p14:creationId xmlns:p14="http://schemas.microsoft.com/office/powerpoint/2010/main" val="19631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32706-F081-B6AC-44DB-63E8935585F9}"/>
              </a:ext>
            </a:extLst>
          </p:cNvPr>
          <p:cNvSpPr>
            <a:spLocks noGrp="1"/>
          </p:cNvSpPr>
          <p:nvPr>
            <p:ph idx="1"/>
          </p:nvPr>
        </p:nvSpPr>
        <p:spPr>
          <a:xfrm>
            <a:off x="571500" y="2374916"/>
            <a:ext cx="11279124" cy="1638823"/>
          </a:xfrm>
        </p:spPr>
        <p:txBody>
          <a:bodyPr vert="horz" lIns="91440" tIns="45720" rIns="91440" bIns="45720" rtlCol="0" anchor="t">
            <a:normAutofit/>
          </a:bodyPr>
          <a:lstStyle/>
          <a:p>
            <a:pPr marL="0" indent="0">
              <a:buClr>
                <a:schemeClr val="tx1"/>
              </a:buClr>
              <a:buNone/>
            </a:pPr>
            <a:r>
              <a:rPr lang="en-US" sz="1600" err="1">
                <a:latin typeface="Avenir Book"/>
              </a:rPr>
              <a:t>Anonymise</a:t>
            </a:r>
            <a:r>
              <a:rPr lang="en-US" sz="1600">
                <a:latin typeface="Avenir Book"/>
              </a:rPr>
              <a:t> data from iInsureU123 with three groups in mind:</a:t>
            </a:r>
          </a:p>
          <a:p>
            <a:pPr>
              <a:spcBef>
                <a:spcPts val="400"/>
              </a:spcBef>
              <a:buClr>
                <a:schemeClr val="tx1"/>
              </a:buClr>
              <a:buSzPct val="80000"/>
            </a:pPr>
            <a:r>
              <a:rPr lang="en-US" sz="1600" b="1">
                <a:solidFill>
                  <a:srgbClr val="7B314E"/>
                </a:solidFill>
                <a:latin typeface="Avenir Book"/>
              </a:rPr>
              <a:t>Imperial researchers</a:t>
            </a:r>
            <a:r>
              <a:rPr lang="en-US" sz="1600" b="1">
                <a:latin typeface="Avenir Book"/>
              </a:rPr>
              <a:t>: </a:t>
            </a:r>
            <a:r>
              <a:rPr lang="en-US" sz="1600">
                <a:latin typeface="Avenir Book"/>
              </a:rPr>
              <a:t>investigating the association between the </a:t>
            </a:r>
            <a:r>
              <a:rPr lang="en-US" sz="1600" i="1">
                <a:latin typeface="Avenir Book"/>
              </a:rPr>
              <a:t>DRD4</a:t>
            </a:r>
            <a:r>
              <a:rPr lang="en-US" sz="1600">
                <a:latin typeface="Avenir Book"/>
              </a:rPr>
              <a:t> variant and travel</a:t>
            </a:r>
          </a:p>
          <a:p>
            <a:pPr>
              <a:spcBef>
                <a:spcPts val="400"/>
              </a:spcBef>
              <a:buClr>
                <a:schemeClr val="tx1"/>
              </a:buClr>
              <a:buSzPct val="80000"/>
            </a:pPr>
            <a:r>
              <a:rPr lang="en-US" sz="1600" b="1">
                <a:solidFill>
                  <a:srgbClr val="7B314E"/>
                </a:solidFill>
                <a:latin typeface="Avenir Book"/>
              </a:rPr>
              <a:t>Government</a:t>
            </a:r>
            <a:r>
              <a:rPr lang="en-US" sz="1600">
                <a:latin typeface="Avenir Book"/>
              </a:rPr>
              <a:t>: investigating the association between the </a:t>
            </a:r>
            <a:r>
              <a:rPr lang="en-US" sz="1600" i="1">
                <a:latin typeface="Avenir Book"/>
              </a:rPr>
              <a:t>DRD4</a:t>
            </a:r>
            <a:r>
              <a:rPr lang="en-US" sz="1600">
                <a:latin typeface="Avenir Book"/>
              </a:rPr>
              <a:t> variant and educational and geographical background</a:t>
            </a:r>
          </a:p>
          <a:p>
            <a:pPr>
              <a:spcBef>
                <a:spcPts val="400"/>
              </a:spcBef>
              <a:buClr>
                <a:schemeClr val="tx1"/>
              </a:buClr>
              <a:buSzPct val="80000"/>
            </a:pPr>
            <a:r>
              <a:rPr lang="en-US" sz="1600" b="1">
                <a:solidFill>
                  <a:srgbClr val="7B314E"/>
                </a:solidFill>
                <a:latin typeface="Avenir Book"/>
              </a:rPr>
              <a:t>The public</a:t>
            </a:r>
          </a:p>
          <a:p>
            <a:pPr marL="0" indent="0">
              <a:spcBef>
                <a:spcPts val="400"/>
              </a:spcBef>
              <a:buNone/>
            </a:pPr>
            <a:endParaRPr lang="en-US" sz="1600" b="1">
              <a:solidFill>
                <a:srgbClr val="7B314E"/>
              </a:solidFill>
              <a:latin typeface="Avenir Book" panose="02000503020000020003" pitchFamily="2" charset="0"/>
            </a:endParaRPr>
          </a:p>
        </p:txBody>
      </p:sp>
      <p:sp>
        <p:nvSpPr>
          <p:cNvPr id="4" name="Rounded Rectangle 3">
            <a:extLst>
              <a:ext uri="{FF2B5EF4-FFF2-40B4-BE49-F238E27FC236}">
                <a16:creationId xmlns:a16="http://schemas.microsoft.com/office/drawing/2014/main" id="{508C91AA-94AD-43F6-6350-E174946146DF}"/>
              </a:ext>
            </a:extLst>
          </p:cNvPr>
          <p:cNvSpPr/>
          <p:nvPr/>
        </p:nvSpPr>
        <p:spPr>
          <a:xfrm>
            <a:off x="571501" y="2017687"/>
            <a:ext cx="763029" cy="362857"/>
          </a:xfrm>
          <a:prstGeom prst="roundRect">
            <a:avLst/>
          </a:prstGeom>
          <a:solidFill>
            <a:srgbClr val="264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venir Book" panose="02000503020000020003" pitchFamily="2" charset="0"/>
              </a:rPr>
              <a:t>Task</a:t>
            </a:r>
          </a:p>
        </p:txBody>
      </p:sp>
      <p:grpSp>
        <p:nvGrpSpPr>
          <p:cNvPr id="8" name="Group 7">
            <a:extLst>
              <a:ext uri="{FF2B5EF4-FFF2-40B4-BE49-F238E27FC236}">
                <a16:creationId xmlns:a16="http://schemas.microsoft.com/office/drawing/2014/main" id="{87993276-8B6F-5DD5-5CDD-A25CDFD676EE}"/>
              </a:ext>
            </a:extLst>
          </p:cNvPr>
          <p:cNvGrpSpPr/>
          <p:nvPr/>
        </p:nvGrpSpPr>
        <p:grpSpPr>
          <a:xfrm>
            <a:off x="566094" y="3935668"/>
            <a:ext cx="10923813" cy="2424161"/>
            <a:chOff x="566094" y="4170340"/>
            <a:chExt cx="10923813" cy="2424161"/>
          </a:xfrm>
        </p:grpSpPr>
        <p:sp>
          <p:nvSpPr>
            <p:cNvPr id="5" name="Rounded Rectangle 4">
              <a:extLst>
                <a:ext uri="{FF2B5EF4-FFF2-40B4-BE49-F238E27FC236}">
                  <a16:creationId xmlns:a16="http://schemas.microsoft.com/office/drawing/2014/main" id="{43EC90CE-060D-70D0-8461-721D97BD1351}"/>
                </a:ext>
              </a:extLst>
            </p:cNvPr>
            <p:cNvSpPr/>
            <p:nvPr/>
          </p:nvSpPr>
          <p:spPr>
            <a:xfrm>
              <a:off x="566095" y="4170340"/>
              <a:ext cx="4688076" cy="362857"/>
            </a:xfrm>
            <a:prstGeom prst="roundRect">
              <a:avLst/>
            </a:prstGeom>
            <a:solidFill>
              <a:srgbClr val="264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venir Book" panose="02000503020000020003" pitchFamily="2" charset="0"/>
                </a:rPr>
                <a:t>Avoiding re-identification with k-anonymity</a:t>
              </a:r>
            </a:p>
          </p:txBody>
        </p:sp>
        <p:sp>
          <p:nvSpPr>
            <p:cNvPr id="6" name="Content Placeholder 2">
              <a:extLst>
                <a:ext uri="{FF2B5EF4-FFF2-40B4-BE49-F238E27FC236}">
                  <a16:creationId xmlns:a16="http://schemas.microsoft.com/office/drawing/2014/main" id="{060BA765-C525-07ED-C7B6-9FE5905F5869}"/>
                </a:ext>
              </a:extLst>
            </p:cNvPr>
            <p:cNvSpPr txBox="1">
              <a:spLocks/>
            </p:cNvSpPr>
            <p:nvPr/>
          </p:nvSpPr>
          <p:spPr>
            <a:xfrm>
              <a:off x="566094" y="4682889"/>
              <a:ext cx="10923813" cy="191161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latin typeface="Avenir Book" panose="02000503020000020003" pitchFamily="2" charset="0"/>
                </a:rPr>
                <a:t>Example: University of Texas combined anonymized Netflix data with public IMDB data to identify people</a:t>
              </a:r>
              <a:r>
                <a:rPr lang="en-US" sz="1600" baseline="30000">
                  <a:latin typeface="Avenir Book" panose="02000503020000020003" pitchFamily="2" charset="0"/>
                </a:rPr>
                <a:t>1</a:t>
              </a:r>
              <a:endParaRPr lang="en-US" sz="1600">
                <a:latin typeface="Avenir Book" panose="02000503020000020003" pitchFamily="2" charset="0"/>
              </a:endParaRPr>
            </a:p>
            <a:p>
              <a:r>
                <a:rPr lang="en-US" sz="1600">
                  <a:latin typeface="Avenir Book" panose="02000503020000020003" pitchFamily="2" charset="0"/>
                </a:rPr>
                <a:t>K-anonymity is a privacy model that quantifies the anonymity of subjects in the dataset</a:t>
              </a:r>
            </a:p>
            <a:p>
              <a:pPr marL="626110">
                <a:buFont typeface="Courier New" panose="02070309020205020404" pitchFamily="49" charset="0"/>
                <a:buChar char="o"/>
              </a:pPr>
              <a:r>
                <a:rPr lang="en-US" sz="1600">
                  <a:latin typeface="Avenir Book" panose="02000503020000020003" pitchFamily="2" charset="0"/>
                </a:rPr>
                <a:t>Attributes are suppressed/generalized until each row is identical with at least </a:t>
              </a:r>
              <a:r>
                <a:rPr lang="en-US" sz="1600" i="1">
                  <a:latin typeface="Avenir Book" panose="02000503020000020003" pitchFamily="2" charset="0"/>
                </a:rPr>
                <a:t>k</a:t>
              </a:r>
              <a:r>
                <a:rPr lang="en-US" sz="1600">
                  <a:latin typeface="Avenir Book" panose="02000503020000020003" pitchFamily="2" charset="0"/>
                </a:rPr>
                <a:t>-1 rows</a:t>
              </a:r>
            </a:p>
            <a:p>
              <a:pPr marL="626110">
                <a:buFont typeface="Courier New" panose="02070309020205020404" pitchFamily="49" charset="0"/>
                <a:buChar char="o"/>
              </a:pPr>
              <a:r>
                <a:rPr lang="en-US" sz="1600">
                  <a:latin typeface="Avenir Book" panose="02000503020000020003" pitchFamily="2" charset="0"/>
                </a:rPr>
                <a:t>At worst, an individual can be narrowed down to a group of </a:t>
              </a:r>
              <a:r>
                <a:rPr lang="en-US" sz="1600" i="1">
                  <a:latin typeface="Avenir Book" panose="02000503020000020003" pitchFamily="2" charset="0"/>
                </a:rPr>
                <a:t>k</a:t>
              </a:r>
              <a:r>
                <a:rPr lang="en-US" sz="1600">
                  <a:latin typeface="Avenir Book" panose="02000503020000020003" pitchFamily="2" charset="0"/>
                </a:rPr>
                <a:t> individuals</a:t>
              </a:r>
            </a:p>
            <a:p>
              <a:endParaRPr lang="en-US" sz="1600">
                <a:latin typeface="Avenir Book" panose="02000503020000020003" pitchFamily="2" charset="0"/>
              </a:endParaRPr>
            </a:p>
            <a:p>
              <a:pPr marL="0" indent="0">
                <a:buNone/>
              </a:pPr>
              <a:endParaRPr lang="en-US" sz="1600" b="1">
                <a:solidFill>
                  <a:srgbClr val="7B314E"/>
                </a:solidFill>
                <a:latin typeface="Avenir Book" panose="02000503020000020003" pitchFamily="2" charset="0"/>
              </a:endParaRPr>
            </a:p>
            <a:p>
              <a:pPr marL="0" indent="0">
                <a:spcBef>
                  <a:spcPts val="400"/>
                </a:spcBef>
                <a:buFont typeface="Arial" panose="020B0604020202020204" pitchFamily="34" charset="0"/>
                <a:buNone/>
              </a:pPr>
              <a:endParaRPr lang="en-US" sz="1600" b="1">
                <a:solidFill>
                  <a:srgbClr val="7B314E"/>
                </a:solidFill>
                <a:latin typeface="Avenir Book" panose="02000503020000020003" pitchFamily="2" charset="0"/>
              </a:endParaRPr>
            </a:p>
          </p:txBody>
        </p:sp>
      </p:grpSp>
      <p:sp>
        <p:nvSpPr>
          <p:cNvPr id="13" name="Title 1">
            <a:extLst>
              <a:ext uri="{FF2B5EF4-FFF2-40B4-BE49-F238E27FC236}">
                <a16:creationId xmlns:a16="http://schemas.microsoft.com/office/drawing/2014/main" id="{E8EFC67F-9EFC-A815-D847-F911494E2AA4}"/>
              </a:ext>
            </a:extLst>
          </p:cNvPr>
          <p:cNvSpPr>
            <a:spLocks noGrp="1"/>
          </p:cNvSpPr>
          <p:nvPr>
            <p:ph type="title"/>
          </p:nvPr>
        </p:nvSpPr>
        <p:spPr>
          <a:xfrm>
            <a:off x="2231136" y="498171"/>
            <a:ext cx="7729728" cy="900246"/>
          </a:xfrm>
        </p:spPr>
        <p:txBody>
          <a:bodyPr/>
          <a:lstStyle/>
          <a:p>
            <a:r>
              <a:rPr lang="en-US" b="1">
                <a:latin typeface="Avenir Next LT Pro Light"/>
                <a:ea typeface="Batang"/>
              </a:rPr>
              <a:t>background</a:t>
            </a:r>
            <a:endParaRPr lang="en-US" b="1" baseline="30000">
              <a:latin typeface="Avenir Next LT Pro Light"/>
              <a:ea typeface="Batang"/>
            </a:endParaRPr>
          </a:p>
        </p:txBody>
      </p:sp>
      <p:sp>
        <p:nvSpPr>
          <p:cNvPr id="2" name="TextBox 1">
            <a:extLst>
              <a:ext uri="{FF2B5EF4-FFF2-40B4-BE49-F238E27FC236}">
                <a16:creationId xmlns:a16="http://schemas.microsoft.com/office/drawing/2014/main" id="{40BC14C2-A0ED-68AA-1E03-41E149C9E358}"/>
              </a:ext>
            </a:extLst>
          </p:cNvPr>
          <p:cNvSpPr txBox="1"/>
          <p:nvPr/>
        </p:nvSpPr>
        <p:spPr>
          <a:xfrm>
            <a:off x="154112" y="6554912"/>
            <a:ext cx="763029" cy="369332"/>
          </a:xfrm>
          <a:prstGeom prst="rect">
            <a:avLst/>
          </a:prstGeom>
          <a:noFill/>
        </p:spPr>
        <p:txBody>
          <a:bodyPr wrap="square" rtlCol="0">
            <a:spAutoFit/>
          </a:bodyPr>
          <a:lstStyle/>
          <a:p>
            <a:r>
              <a:rPr lang="en-GB"/>
              <a:t>[6]</a:t>
            </a:r>
          </a:p>
        </p:txBody>
      </p:sp>
    </p:spTree>
    <p:extLst>
      <p:ext uri="{BB962C8B-B14F-4D97-AF65-F5344CB8AC3E}">
        <p14:creationId xmlns:p14="http://schemas.microsoft.com/office/powerpoint/2010/main" val="94411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7E83E-B7AB-B1C6-0B17-06C7D7B0BAD9}"/>
              </a:ext>
            </a:extLst>
          </p:cNvPr>
          <p:cNvSpPr>
            <a:spLocks noGrp="1"/>
          </p:cNvSpPr>
          <p:nvPr>
            <p:ph idx="1"/>
          </p:nvPr>
        </p:nvSpPr>
        <p:spPr>
          <a:xfrm>
            <a:off x="419100" y="2075688"/>
            <a:ext cx="6767477" cy="4291987"/>
          </a:xfrm>
        </p:spPr>
        <p:txBody>
          <a:bodyPr vert="horz" lIns="91440" tIns="45720" rIns="91440" bIns="45720" rtlCol="0" anchor="t">
            <a:normAutofit/>
          </a:bodyPr>
          <a:lstStyle/>
          <a:p>
            <a:pPr>
              <a:buClr>
                <a:schemeClr val="tx1"/>
              </a:buClr>
            </a:pPr>
            <a:r>
              <a:rPr lang="en-GB" sz="2000">
                <a:latin typeface="Avenir Book"/>
              </a:rPr>
              <a:t>Maximise</a:t>
            </a:r>
            <a:r>
              <a:rPr lang="en-GB" sz="2000">
                <a:effectLst/>
                <a:latin typeface="Avenir Book"/>
              </a:rPr>
              <a:t> data anonymisation whilst fulfilling the </a:t>
            </a:r>
            <a:r>
              <a:rPr lang="en-GB" sz="2000">
                <a:latin typeface="Avenir Book"/>
              </a:rPr>
              <a:t>goals</a:t>
            </a:r>
            <a:r>
              <a:rPr lang="en-GB" sz="2000">
                <a:effectLst/>
                <a:latin typeface="Avenir Book"/>
              </a:rPr>
              <a:t> of the Imperial researchers and the Government</a:t>
            </a:r>
          </a:p>
          <a:p>
            <a:pPr marL="624205">
              <a:buClr>
                <a:schemeClr val="tx1"/>
              </a:buClr>
              <a:buFont typeface="Courier New" panose="02070309020205020404" pitchFamily="49" charset="0"/>
              <a:buChar char="o"/>
            </a:pPr>
            <a:r>
              <a:rPr lang="en-GB" sz="2000" b="1">
                <a:latin typeface="Avenir Book"/>
              </a:rPr>
              <a:t>Privacy-utility</a:t>
            </a:r>
            <a:r>
              <a:rPr lang="en-GB" sz="2000" b="1">
                <a:effectLst/>
                <a:latin typeface="Avenir Book"/>
              </a:rPr>
              <a:t> balance</a:t>
            </a:r>
          </a:p>
          <a:p>
            <a:pPr marL="624205">
              <a:buClr>
                <a:schemeClr val="tx1"/>
              </a:buClr>
              <a:buFont typeface="Courier New" panose="02070309020205020404" pitchFamily="49" charset="0"/>
              <a:buChar char="o"/>
            </a:pPr>
            <a:r>
              <a:rPr lang="en-GB" sz="2000">
                <a:latin typeface="Avenir Book"/>
              </a:rPr>
              <a:t>Priority: anonymisation </a:t>
            </a:r>
          </a:p>
          <a:p>
            <a:pPr>
              <a:buClr>
                <a:srgbClr val="000000"/>
              </a:buClr>
            </a:pPr>
            <a:endParaRPr lang="en-GB" sz="2000">
              <a:latin typeface="Avenir Book"/>
            </a:endParaRPr>
          </a:p>
          <a:p>
            <a:pPr>
              <a:buClr>
                <a:srgbClr val="000000"/>
              </a:buClr>
            </a:pPr>
            <a:r>
              <a:rPr lang="en-GB" sz="2000">
                <a:latin typeface="Avenir Book"/>
              </a:rPr>
              <a:t>Obtain greater than or equal to 2-anonymity </a:t>
            </a:r>
            <a:endParaRPr lang="en-GB" sz="1600"/>
          </a:p>
          <a:p>
            <a:pPr marL="626110">
              <a:buClr>
                <a:schemeClr val="tx1"/>
              </a:buClr>
              <a:buFont typeface="Courier New" panose="02070309020205020404" pitchFamily="49" charset="0"/>
              <a:buChar char="o"/>
            </a:pPr>
            <a:r>
              <a:rPr lang="en-GB" sz="2000">
                <a:latin typeface="Avenir Book"/>
              </a:rPr>
              <a:t>Prevent re-identification via other records</a:t>
            </a:r>
          </a:p>
          <a:p>
            <a:pPr marL="624205">
              <a:buFont typeface="Courier New" panose="02070309020205020404" pitchFamily="49" charset="0"/>
              <a:buChar char="o"/>
            </a:pPr>
            <a:endParaRPr lang="en-GB" sz="1600">
              <a:latin typeface="Avenir Book" panose="02000503020000020003" pitchFamily="2" charset="0"/>
            </a:endParaRPr>
          </a:p>
        </p:txBody>
      </p:sp>
      <p:pic>
        <p:nvPicPr>
          <p:cNvPr id="5" name="Picture 4" descr="Chart, line chart&#10;&#10;Description automatically generated">
            <a:extLst>
              <a:ext uri="{FF2B5EF4-FFF2-40B4-BE49-F238E27FC236}">
                <a16:creationId xmlns:a16="http://schemas.microsoft.com/office/drawing/2014/main" id="{88B53AAD-CF4F-3538-B7A5-FDF061B71F96}"/>
              </a:ext>
            </a:extLst>
          </p:cNvPr>
          <p:cNvPicPr>
            <a:picLocks noChangeAspect="1"/>
          </p:cNvPicPr>
          <p:nvPr/>
        </p:nvPicPr>
        <p:blipFill>
          <a:blip r:embed="rId3"/>
          <a:stretch>
            <a:fillRect/>
          </a:stretch>
        </p:blipFill>
        <p:spPr>
          <a:xfrm>
            <a:off x="7622287" y="2208920"/>
            <a:ext cx="3856084" cy="2906171"/>
          </a:xfrm>
          <a:prstGeom prst="rect">
            <a:avLst/>
          </a:prstGeom>
        </p:spPr>
      </p:pic>
      <p:sp>
        <p:nvSpPr>
          <p:cNvPr id="6" name="Rectangle 5">
            <a:extLst>
              <a:ext uri="{FF2B5EF4-FFF2-40B4-BE49-F238E27FC236}">
                <a16:creationId xmlns:a16="http://schemas.microsoft.com/office/drawing/2014/main" id="{78A1FCC9-03A4-CDAD-416C-BC4657132645}"/>
              </a:ext>
            </a:extLst>
          </p:cNvPr>
          <p:cNvSpPr/>
          <p:nvPr/>
        </p:nvSpPr>
        <p:spPr>
          <a:xfrm>
            <a:off x="7474226" y="2075688"/>
            <a:ext cx="4146274" cy="3158921"/>
          </a:xfrm>
          <a:prstGeom prst="rect">
            <a:avLst/>
          </a:prstGeom>
          <a:noFill/>
          <a:ln>
            <a:solidFill>
              <a:srgbClr val="982F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BC317A-1ADA-B1E9-3385-0DADE2B268FC}"/>
              </a:ext>
            </a:extLst>
          </p:cNvPr>
          <p:cNvSpPr txBox="1"/>
          <p:nvPr/>
        </p:nvSpPr>
        <p:spPr>
          <a:xfrm>
            <a:off x="8602939" y="5333365"/>
            <a:ext cx="2544030" cy="461665"/>
          </a:xfrm>
          <a:prstGeom prst="rect">
            <a:avLst/>
          </a:prstGeom>
          <a:noFill/>
        </p:spPr>
        <p:txBody>
          <a:bodyPr wrap="none" rtlCol="0">
            <a:spAutoFit/>
          </a:bodyPr>
          <a:lstStyle/>
          <a:p>
            <a:r>
              <a:rPr lang="en-US" sz="1200" b="1">
                <a:latin typeface="Avenir Next LT Pro" panose="020B0504020202020204" pitchFamily="34" charset="77"/>
              </a:rPr>
              <a:t>Data utility vs disclosure risk</a:t>
            </a:r>
          </a:p>
          <a:p>
            <a:r>
              <a:rPr lang="en-US" sz="1200">
                <a:latin typeface="Avenir Next LT Pro" panose="020B0504020202020204" pitchFamily="34" charset="77"/>
              </a:rPr>
              <a:t>Reproduced from Lee et al. 2018</a:t>
            </a:r>
            <a:r>
              <a:rPr lang="en-US" sz="1200" baseline="30000">
                <a:latin typeface="Avenir Next LT Pro" panose="020B0504020202020204" pitchFamily="34" charset="77"/>
              </a:rPr>
              <a:t>2</a:t>
            </a:r>
            <a:endParaRPr lang="en-US" sz="1200">
              <a:latin typeface="Avenir Next LT Pro" panose="020B0504020202020204" pitchFamily="34" charset="77"/>
            </a:endParaRPr>
          </a:p>
        </p:txBody>
      </p:sp>
      <p:sp>
        <p:nvSpPr>
          <p:cNvPr id="11" name="Title 1">
            <a:extLst>
              <a:ext uri="{FF2B5EF4-FFF2-40B4-BE49-F238E27FC236}">
                <a16:creationId xmlns:a16="http://schemas.microsoft.com/office/drawing/2014/main" id="{63749F5E-57DB-E634-752B-1448E274D88D}"/>
              </a:ext>
            </a:extLst>
          </p:cNvPr>
          <p:cNvSpPr>
            <a:spLocks noGrp="1"/>
          </p:cNvSpPr>
          <p:nvPr>
            <p:ph type="title"/>
          </p:nvPr>
        </p:nvSpPr>
        <p:spPr>
          <a:xfrm>
            <a:off x="2231136" y="498171"/>
            <a:ext cx="7729728" cy="900246"/>
          </a:xfrm>
        </p:spPr>
        <p:txBody>
          <a:bodyPr/>
          <a:lstStyle/>
          <a:p>
            <a:r>
              <a:rPr lang="en-US" b="1">
                <a:latin typeface="Avenir Next LT Pro Light"/>
                <a:ea typeface="Batang"/>
              </a:rPr>
              <a:t>aims</a:t>
            </a:r>
            <a:endParaRPr lang="en-US" b="1" baseline="30000">
              <a:latin typeface="Avenir Next LT Pro Light"/>
              <a:ea typeface="Batang"/>
            </a:endParaRPr>
          </a:p>
        </p:txBody>
      </p:sp>
    </p:spTree>
    <p:extLst>
      <p:ext uri="{BB962C8B-B14F-4D97-AF65-F5344CB8AC3E}">
        <p14:creationId xmlns:p14="http://schemas.microsoft.com/office/powerpoint/2010/main" val="352791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1D16-A9A5-8E4E-CF4A-B4371766B956}"/>
              </a:ext>
            </a:extLst>
          </p:cNvPr>
          <p:cNvSpPr>
            <a:spLocks noGrp="1"/>
          </p:cNvSpPr>
          <p:nvPr>
            <p:ph type="title"/>
          </p:nvPr>
        </p:nvSpPr>
        <p:spPr>
          <a:xfrm>
            <a:off x="2231136" y="498171"/>
            <a:ext cx="7729728" cy="900246"/>
          </a:xfrm>
        </p:spPr>
        <p:txBody>
          <a:bodyPr/>
          <a:lstStyle/>
          <a:p>
            <a:r>
              <a:rPr lang="en-US" b="1">
                <a:latin typeface="Avenir Next LT Pro Light"/>
                <a:ea typeface="Batang"/>
              </a:rPr>
              <a:t>Classifying the data</a:t>
            </a:r>
            <a:r>
              <a:rPr lang="en-US" b="1" baseline="30000">
                <a:latin typeface="Avenir Next LT Pro Light"/>
                <a:ea typeface="Batang"/>
              </a:rPr>
              <a:t>3</a:t>
            </a:r>
          </a:p>
        </p:txBody>
      </p:sp>
      <p:grpSp>
        <p:nvGrpSpPr>
          <p:cNvPr id="3" name="Group 2">
            <a:extLst>
              <a:ext uri="{FF2B5EF4-FFF2-40B4-BE49-F238E27FC236}">
                <a16:creationId xmlns:a16="http://schemas.microsoft.com/office/drawing/2014/main" id="{CE5A79B9-3133-F86B-D476-125DEBAF7F0C}"/>
              </a:ext>
            </a:extLst>
          </p:cNvPr>
          <p:cNvGrpSpPr/>
          <p:nvPr/>
        </p:nvGrpSpPr>
        <p:grpSpPr>
          <a:xfrm>
            <a:off x="1378562" y="1914239"/>
            <a:ext cx="2364051" cy="4426907"/>
            <a:chOff x="1378562" y="1914239"/>
            <a:chExt cx="2364051" cy="4426907"/>
          </a:xfrm>
        </p:grpSpPr>
        <p:sp>
          <p:nvSpPr>
            <p:cNvPr id="10" name="TextBox 9">
              <a:extLst>
                <a:ext uri="{FF2B5EF4-FFF2-40B4-BE49-F238E27FC236}">
                  <a16:creationId xmlns:a16="http://schemas.microsoft.com/office/drawing/2014/main" id="{8B5FF1CC-073D-7C57-BAE4-81012CE1B4C6}"/>
                </a:ext>
              </a:extLst>
            </p:cNvPr>
            <p:cNvSpPr txBox="1"/>
            <p:nvPr/>
          </p:nvSpPr>
          <p:spPr>
            <a:xfrm>
              <a:off x="1378562" y="1914239"/>
              <a:ext cx="2061783" cy="369332"/>
            </a:xfrm>
            <a:prstGeom prst="rect">
              <a:avLst/>
            </a:prstGeom>
            <a:noFill/>
            <a:ln w="19050">
              <a:solidFill>
                <a:srgbClr val="7B314E"/>
              </a:solidFill>
              <a:prstDash val="lgDash"/>
            </a:ln>
          </p:spPr>
          <p:txBody>
            <a:bodyPr wrap="none" rtlCol="0">
              <a:spAutoFit/>
            </a:bodyPr>
            <a:lstStyle/>
            <a:p>
              <a:pPr algn="ctr"/>
              <a:r>
                <a:rPr lang="en-US" b="1">
                  <a:latin typeface="Avenir Next LT Pro" panose="020B0504020202020204" pitchFamily="34" charset="77"/>
                </a:rPr>
                <a:t>Direct identifiers</a:t>
              </a:r>
            </a:p>
          </p:txBody>
        </p:sp>
        <p:sp>
          <p:nvSpPr>
            <p:cNvPr id="13" name="TextBox 12">
              <a:extLst>
                <a:ext uri="{FF2B5EF4-FFF2-40B4-BE49-F238E27FC236}">
                  <a16:creationId xmlns:a16="http://schemas.microsoft.com/office/drawing/2014/main" id="{CF61BEAB-2F27-AF5F-28E7-5C74E2A7614C}"/>
                </a:ext>
              </a:extLst>
            </p:cNvPr>
            <p:cNvSpPr txBox="1"/>
            <p:nvPr/>
          </p:nvSpPr>
          <p:spPr>
            <a:xfrm>
              <a:off x="1378562" y="4309821"/>
              <a:ext cx="2364051" cy="2031325"/>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pPr algn="ctr"/>
              <a:r>
                <a:rPr lang="en-US">
                  <a:latin typeface="Avenir Next LT Pro"/>
                </a:rPr>
                <a:t>First name</a:t>
              </a:r>
            </a:p>
            <a:p>
              <a:pPr algn="ctr"/>
              <a:r>
                <a:rPr lang="en-US">
                  <a:latin typeface="Avenir Next LT Pro"/>
                </a:rPr>
                <a:t>Last name</a:t>
              </a:r>
            </a:p>
            <a:p>
              <a:pPr algn="ctr"/>
              <a:r>
                <a:rPr lang="en-US">
                  <a:latin typeface="Avenir Next LT Pro"/>
                </a:rPr>
                <a:t>National insurance</a:t>
              </a:r>
            </a:p>
            <a:p>
              <a:pPr algn="ctr"/>
              <a:r>
                <a:rPr lang="en-US">
                  <a:latin typeface="Avenir Next LT Pro"/>
                </a:rPr>
                <a:t> Number</a:t>
              </a:r>
            </a:p>
            <a:p>
              <a:pPr algn="ctr"/>
              <a:r>
                <a:rPr lang="en-US">
                  <a:latin typeface="Avenir Next LT Pro"/>
                </a:rPr>
                <a:t>Bank Account Number</a:t>
              </a:r>
            </a:p>
            <a:p>
              <a:pPr algn="ctr"/>
              <a:r>
                <a:rPr lang="en-US">
                  <a:latin typeface="Avenir Next LT Pro"/>
                </a:rPr>
                <a:t>Phone Number</a:t>
              </a:r>
            </a:p>
          </p:txBody>
        </p:sp>
        <p:sp>
          <p:nvSpPr>
            <p:cNvPr id="16" name="TextBox 15">
              <a:extLst>
                <a:ext uri="{FF2B5EF4-FFF2-40B4-BE49-F238E27FC236}">
                  <a16:creationId xmlns:a16="http://schemas.microsoft.com/office/drawing/2014/main" id="{15B66F52-0579-5E67-B6AF-B340905CE18A}"/>
                </a:ext>
              </a:extLst>
            </p:cNvPr>
            <p:cNvSpPr txBox="1"/>
            <p:nvPr/>
          </p:nvSpPr>
          <p:spPr>
            <a:xfrm>
              <a:off x="1702055" y="2734349"/>
              <a:ext cx="1414799" cy="923330"/>
            </a:xfrm>
            <a:prstGeom prst="rect">
              <a:avLst/>
            </a:prstGeom>
            <a:noFill/>
          </p:spPr>
          <p:txBody>
            <a:bodyPr wrap="square" rtlCol="0">
              <a:spAutoFit/>
            </a:bodyPr>
            <a:lstStyle/>
            <a:p>
              <a:pPr algn="ctr"/>
              <a:r>
                <a:rPr lang="en-GB"/>
                <a:t>Identify someone directly </a:t>
              </a:r>
            </a:p>
          </p:txBody>
        </p:sp>
      </p:grpSp>
      <p:grpSp>
        <p:nvGrpSpPr>
          <p:cNvPr id="4" name="Group 3">
            <a:extLst>
              <a:ext uri="{FF2B5EF4-FFF2-40B4-BE49-F238E27FC236}">
                <a16:creationId xmlns:a16="http://schemas.microsoft.com/office/drawing/2014/main" id="{E444AEE9-3ACC-64A3-8A86-A6E1473DFB2D}"/>
              </a:ext>
            </a:extLst>
          </p:cNvPr>
          <p:cNvGrpSpPr/>
          <p:nvPr/>
        </p:nvGrpSpPr>
        <p:grpSpPr>
          <a:xfrm>
            <a:off x="5124889" y="1907621"/>
            <a:ext cx="2364051" cy="4249211"/>
            <a:chOff x="5124889" y="1907621"/>
            <a:chExt cx="2364051" cy="4249211"/>
          </a:xfrm>
        </p:grpSpPr>
        <p:sp>
          <p:nvSpPr>
            <p:cNvPr id="11" name="TextBox 10">
              <a:extLst>
                <a:ext uri="{FF2B5EF4-FFF2-40B4-BE49-F238E27FC236}">
                  <a16:creationId xmlns:a16="http://schemas.microsoft.com/office/drawing/2014/main" id="{D7942C9A-D06A-A4E3-39D8-06F4DCACAFBE}"/>
                </a:ext>
              </a:extLst>
            </p:cNvPr>
            <p:cNvSpPr txBox="1"/>
            <p:nvPr/>
          </p:nvSpPr>
          <p:spPr>
            <a:xfrm>
              <a:off x="5281152" y="1907621"/>
              <a:ext cx="2051524" cy="369332"/>
            </a:xfrm>
            <a:prstGeom prst="rect">
              <a:avLst/>
            </a:prstGeom>
            <a:noFill/>
            <a:ln w="19050">
              <a:solidFill>
                <a:srgbClr val="7B314E"/>
              </a:solidFill>
              <a:prstDash val="lgDash"/>
            </a:ln>
          </p:spPr>
          <p:txBody>
            <a:bodyPr wrap="none" lIns="91440" tIns="45720" rIns="91440" bIns="45720" rtlCol="0" anchor="t">
              <a:spAutoFit/>
            </a:bodyPr>
            <a:lstStyle/>
            <a:p>
              <a:pPr algn="ctr"/>
              <a:r>
                <a:rPr lang="en-US" b="1">
                  <a:latin typeface="Avenir Next LT Pro"/>
                </a:rPr>
                <a:t>Quasi-identifiers</a:t>
              </a:r>
            </a:p>
          </p:txBody>
        </p:sp>
        <p:sp>
          <p:nvSpPr>
            <p:cNvPr id="14" name="TextBox 13">
              <a:extLst>
                <a:ext uri="{FF2B5EF4-FFF2-40B4-BE49-F238E27FC236}">
                  <a16:creationId xmlns:a16="http://schemas.microsoft.com/office/drawing/2014/main" id="{2FAB496C-8CF2-992F-E978-DC5741EEDBAB}"/>
                </a:ext>
              </a:extLst>
            </p:cNvPr>
            <p:cNvSpPr txBox="1"/>
            <p:nvPr/>
          </p:nvSpPr>
          <p:spPr>
            <a:xfrm>
              <a:off x="5124889" y="4402506"/>
              <a:ext cx="2364051" cy="1754326"/>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pPr algn="ctr"/>
              <a:r>
                <a:rPr lang="en-US">
                  <a:latin typeface="Avenir Next LT Pro" panose="020B0504020202020204" pitchFamily="34" charset="77"/>
                </a:rPr>
                <a:t>Gender</a:t>
              </a:r>
            </a:p>
            <a:p>
              <a:pPr algn="ctr"/>
              <a:r>
                <a:rPr lang="en-US">
                  <a:latin typeface="Avenir Next LT Pro" panose="020B0504020202020204" pitchFamily="34" charset="77"/>
                </a:rPr>
                <a:t>Birthdate</a:t>
              </a:r>
            </a:p>
            <a:p>
              <a:pPr algn="ctr"/>
              <a:r>
                <a:rPr lang="en-US">
                  <a:latin typeface="Avenir Next LT Pro" panose="020B0504020202020204" pitchFamily="34" charset="77"/>
                </a:rPr>
                <a:t>Country of birth</a:t>
              </a:r>
            </a:p>
            <a:p>
              <a:pPr algn="ctr"/>
              <a:r>
                <a:rPr lang="en-US">
                  <a:latin typeface="Avenir Next LT Pro" panose="020B0504020202020204" pitchFamily="34" charset="77"/>
                </a:rPr>
                <a:t>Current country</a:t>
              </a:r>
            </a:p>
            <a:p>
              <a:pPr algn="ctr"/>
              <a:r>
                <a:rPr lang="en-US">
                  <a:latin typeface="Avenir Next LT Pro" panose="020B0504020202020204" pitchFamily="34" charset="77"/>
                </a:rPr>
                <a:t>Postcode</a:t>
              </a:r>
            </a:p>
            <a:p>
              <a:pPr algn="ctr"/>
              <a:r>
                <a:rPr lang="en-US">
                  <a:latin typeface="Avenir Next LT Pro" panose="020B0504020202020204" pitchFamily="34" charset="77"/>
                </a:rPr>
                <a:t>Level of education</a:t>
              </a:r>
            </a:p>
          </p:txBody>
        </p:sp>
        <p:sp>
          <p:nvSpPr>
            <p:cNvPr id="18" name="TextBox 17">
              <a:extLst>
                <a:ext uri="{FF2B5EF4-FFF2-40B4-BE49-F238E27FC236}">
                  <a16:creationId xmlns:a16="http://schemas.microsoft.com/office/drawing/2014/main" id="{6AD9C31F-E0F7-E320-2209-9FAD6CC2558F}"/>
                </a:ext>
              </a:extLst>
            </p:cNvPr>
            <p:cNvSpPr txBox="1"/>
            <p:nvPr/>
          </p:nvSpPr>
          <p:spPr>
            <a:xfrm>
              <a:off x="5489139" y="2478852"/>
              <a:ext cx="1414799" cy="1477328"/>
            </a:xfrm>
            <a:prstGeom prst="rect">
              <a:avLst/>
            </a:prstGeom>
            <a:noFill/>
          </p:spPr>
          <p:txBody>
            <a:bodyPr wrap="square" rtlCol="0">
              <a:spAutoFit/>
            </a:bodyPr>
            <a:lstStyle/>
            <a:p>
              <a:pPr algn="ctr"/>
              <a:r>
                <a:rPr lang="en-GB"/>
                <a:t>Identify someone in combination with other data</a:t>
              </a:r>
            </a:p>
          </p:txBody>
        </p:sp>
      </p:grpSp>
      <p:grpSp>
        <p:nvGrpSpPr>
          <p:cNvPr id="5" name="Group 4">
            <a:extLst>
              <a:ext uri="{FF2B5EF4-FFF2-40B4-BE49-F238E27FC236}">
                <a16:creationId xmlns:a16="http://schemas.microsoft.com/office/drawing/2014/main" id="{07A47277-873C-BCFF-A3E3-2D9F9A88BAC4}"/>
              </a:ext>
            </a:extLst>
          </p:cNvPr>
          <p:cNvGrpSpPr/>
          <p:nvPr/>
        </p:nvGrpSpPr>
        <p:grpSpPr>
          <a:xfrm>
            <a:off x="8775050" y="1914239"/>
            <a:ext cx="2472150" cy="4260924"/>
            <a:chOff x="8775050" y="1914239"/>
            <a:chExt cx="2472150" cy="4260924"/>
          </a:xfrm>
        </p:grpSpPr>
        <p:sp>
          <p:nvSpPr>
            <p:cNvPr id="12" name="TextBox 11">
              <a:extLst>
                <a:ext uri="{FF2B5EF4-FFF2-40B4-BE49-F238E27FC236}">
                  <a16:creationId xmlns:a16="http://schemas.microsoft.com/office/drawing/2014/main" id="{EF88F796-47A3-0D6E-27F1-5E65A293E3EA}"/>
                </a:ext>
              </a:extLst>
            </p:cNvPr>
            <p:cNvSpPr txBox="1"/>
            <p:nvPr/>
          </p:nvSpPr>
          <p:spPr>
            <a:xfrm>
              <a:off x="8999422" y="1914239"/>
              <a:ext cx="1915909" cy="369332"/>
            </a:xfrm>
            <a:prstGeom prst="rect">
              <a:avLst/>
            </a:prstGeom>
            <a:noFill/>
            <a:ln w="19050">
              <a:solidFill>
                <a:srgbClr val="7B314E"/>
              </a:solidFill>
              <a:prstDash val="lgDash"/>
            </a:ln>
          </p:spPr>
          <p:txBody>
            <a:bodyPr wrap="square" lIns="91440" tIns="45720" rIns="91440" bIns="45720" rtlCol="0" anchor="t">
              <a:spAutoFit/>
            </a:bodyPr>
            <a:lstStyle/>
            <a:p>
              <a:pPr algn="ctr"/>
              <a:r>
                <a:rPr lang="en-US" b="1">
                  <a:latin typeface="Avenir Next LT Pro" panose="020B0504020202020204" pitchFamily="34" charset="77"/>
                </a:rPr>
                <a:t>Sensitive data</a:t>
              </a:r>
            </a:p>
          </p:txBody>
        </p:sp>
        <p:sp>
          <p:nvSpPr>
            <p:cNvPr id="15" name="TextBox 14">
              <a:extLst>
                <a:ext uri="{FF2B5EF4-FFF2-40B4-BE49-F238E27FC236}">
                  <a16:creationId xmlns:a16="http://schemas.microsoft.com/office/drawing/2014/main" id="{CA33B5AE-221C-EE66-BB99-FE87FDE7180D}"/>
                </a:ext>
              </a:extLst>
            </p:cNvPr>
            <p:cNvSpPr txBox="1"/>
            <p:nvPr/>
          </p:nvSpPr>
          <p:spPr>
            <a:xfrm>
              <a:off x="8775050" y="4390059"/>
              <a:ext cx="2472150" cy="1785104"/>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US">
                  <a:latin typeface="Avenir Next LT Pro"/>
                </a:rPr>
                <a:t>Wanderlust gene</a:t>
              </a:r>
            </a:p>
            <a:p>
              <a:pPr algn="ctr"/>
              <a:r>
                <a:rPr lang="en-US">
                  <a:latin typeface="Avenir Next LT Pro"/>
                </a:rPr>
                <a:t>Blood group</a:t>
              </a:r>
            </a:p>
            <a:p>
              <a:pPr algn="ctr"/>
              <a:r>
                <a:rPr lang="en-US">
                  <a:latin typeface="Avenir Next LT Pro"/>
                </a:rPr>
                <a:t>Phone number</a:t>
              </a:r>
            </a:p>
            <a:p>
              <a:pPr algn="ctr"/>
              <a:r>
                <a:rPr lang="en-US">
                  <a:latin typeface="Avenir Next LT Pro"/>
                </a:rPr>
                <a:t>Bank account number</a:t>
              </a:r>
            </a:p>
            <a:p>
              <a:pPr algn="ctr"/>
              <a:endParaRPr lang="en-US" sz="1000">
                <a:latin typeface="Avenir Next LT Pro"/>
              </a:endParaRPr>
            </a:p>
            <a:p>
              <a:pPr algn="ctr"/>
              <a:r>
                <a:rPr lang="en-US" sz="1200" b="1">
                  <a:latin typeface="Avenir Next LT Pro"/>
                </a:rPr>
                <a:t>(All can be sensitive depending on context) </a:t>
              </a:r>
              <a:endParaRPr lang="en-US" sz="1200" b="1">
                <a:latin typeface="Avenir Next LT Pro" panose="020B0504020202020204" pitchFamily="34" charset="77"/>
              </a:endParaRPr>
            </a:p>
          </p:txBody>
        </p:sp>
        <p:sp>
          <p:nvSpPr>
            <p:cNvPr id="19" name="TextBox 18">
              <a:extLst>
                <a:ext uri="{FF2B5EF4-FFF2-40B4-BE49-F238E27FC236}">
                  <a16:creationId xmlns:a16="http://schemas.microsoft.com/office/drawing/2014/main" id="{70150760-38AF-5001-F44C-F5DCD0F69DEA}"/>
                </a:ext>
              </a:extLst>
            </p:cNvPr>
            <p:cNvSpPr txBox="1"/>
            <p:nvPr/>
          </p:nvSpPr>
          <p:spPr>
            <a:xfrm>
              <a:off x="9106919" y="2478852"/>
              <a:ext cx="1808412" cy="1477328"/>
            </a:xfrm>
            <a:prstGeom prst="rect">
              <a:avLst/>
            </a:prstGeom>
            <a:noFill/>
          </p:spPr>
          <p:txBody>
            <a:bodyPr wrap="square" rtlCol="0">
              <a:spAutoFit/>
            </a:bodyPr>
            <a:lstStyle/>
            <a:p>
              <a:pPr algn="ctr"/>
              <a:r>
                <a:rPr lang="en-GB"/>
                <a:t>Personal information that users may not be comfortable sharing </a:t>
              </a:r>
            </a:p>
          </p:txBody>
        </p:sp>
      </p:grpSp>
    </p:spTree>
    <p:extLst>
      <p:ext uri="{BB962C8B-B14F-4D97-AF65-F5344CB8AC3E}">
        <p14:creationId xmlns:p14="http://schemas.microsoft.com/office/powerpoint/2010/main" val="137984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ppt_x</p:attrName>
                                        </p:attrNameLst>
                                      </p:cBhvr>
                                      <p:tavLst>
                                        <p:tav tm="0">
                                          <p:val>
                                            <p:strVal val="#ppt_x"/>
                                          </p:val>
                                        </p:tav>
                                        <p:tav tm="100000">
                                          <p:val>
                                            <p:strVal val="#ppt_x"/>
                                          </p:val>
                                        </p:tav>
                                      </p:tavLst>
                                    </p:anim>
                                    <p:anim calcmode="lin" valueType="num">
                                      <p:cBhvr>
                                        <p:cTn id="16"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750"/>
                                        <p:tgtEl>
                                          <p:spTgt spid="5"/>
                                        </p:tgtEl>
                                      </p:cBhvr>
                                    </p:animEffect>
                                    <p:anim calcmode="lin" valueType="num">
                                      <p:cBhvr>
                                        <p:cTn id="22" dur="750" fill="hold"/>
                                        <p:tgtEl>
                                          <p:spTgt spid="5"/>
                                        </p:tgtEl>
                                        <p:attrNameLst>
                                          <p:attrName>ppt_x</p:attrName>
                                        </p:attrNameLst>
                                      </p:cBhvr>
                                      <p:tavLst>
                                        <p:tav tm="0">
                                          <p:val>
                                            <p:strVal val="#ppt_x"/>
                                          </p:val>
                                        </p:tav>
                                        <p:tav tm="100000">
                                          <p:val>
                                            <p:strVal val="#ppt_x"/>
                                          </p:val>
                                        </p:tav>
                                      </p:tavLst>
                                    </p:anim>
                                    <p:anim calcmode="lin" valueType="num">
                                      <p:cBhvr>
                                        <p:cTn id="2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3D42A-0C01-1612-865A-46BA01A37BDC}"/>
              </a:ext>
            </a:extLst>
          </p:cNvPr>
          <p:cNvSpPr>
            <a:spLocks noGrp="1"/>
          </p:cNvSpPr>
          <p:nvPr>
            <p:ph idx="1"/>
          </p:nvPr>
        </p:nvSpPr>
        <p:spPr>
          <a:xfrm>
            <a:off x="2100251" y="1711720"/>
            <a:ext cx="9779508" cy="1913263"/>
          </a:xfrm>
        </p:spPr>
        <p:txBody>
          <a:bodyPr vert="horz" lIns="91440" tIns="45720" rIns="91440" bIns="45720" rtlCol="0" anchor="t">
            <a:normAutofit lnSpcReduction="10000"/>
          </a:bodyPr>
          <a:lstStyle/>
          <a:p>
            <a:pPr>
              <a:buClr>
                <a:schemeClr val="tx1"/>
              </a:buClr>
            </a:pPr>
            <a:r>
              <a:rPr lang="en-US">
                <a:latin typeface="Avenir Next LT Pro" panose="020B0504020202020204" pitchFamily="34" charset="77"/>
              </a:rPr>
              <a:t>Rationale: National Insurance number is a </a:t>
            </a:r>
            <a:r>
              <a:rPr lang="en-US" b="1">
                <a:latin typeface="Avenir Next LT Pro" panose="020B0504020202020204" pitchFamily="34" charset="77"/>
              </a:rPr>
              <a:t>unique direct identifier</a:t>
            </a:r>
          </a:p>
          <a:p>
            <a:pPr lvl="1">
              <a:buClr>
                <a:schemeClr val="tx1"/>
              </a:buClr>
              <a:buFont typeface="Courier New" panose="02070309020205020404" pitchFamily="49" charset="0"/>
              <a:buChar char="o"/>
            </a:pPr>
            <a:r>
              <a:rPr lang="en-US">
                <a:latin typeface="Avenir Next LT Pro" panose="020B0504020202020204" pitchFamily="34" charset="77"/>
              </a:rPr>
              <a:t>Therefore, an optimal target for creating a hashed identifier</a:t>
            </a:r>
          </a:p>
          <a:p>
            <a:pPr>
              <a:buClr>
                <a:schemeClr val="tx1"/>
              </a:buClr>
            </a:pPr>
            <a:r>
              <a:rPr lang="en-US">
                <a:latin typeface="Avenir Next LT Pro" panose="020B0504020202020204" pitchFamily="34" charset="77"/>
              </a:rPr>
              <a:t>Used the one-way cryptographic hash algorithm "SHA-2”</a:t>
            </a:r>
          </a:p>
          <a:p>
            <a:pPr>
              <a:buClr>
                <a:schemeClr val="tx1"/>
              </a:buClr>
            </a:pPr>
            <a:r>
              <a:rPr lang="en-US">
                <a:latin typeface="Avenir Next LT Pro" panose="020B0504020202020204" pitchFamily="34" charset="77"/>
              </a:rPr>
              <a:t>Column named as sample ID</a:t>
            </a:r>
          </a:p>
          <a:p>
            <a:pPr>
              <a:buClr>
                <a:schemeClr val="tx1"/>
              </a:buClr>
            </a:pPr>
            <a:r>
              <a:rPr lang="en-US">
                <a:latin typeface="Avenir Next LT Pro" panose="020B0504020202020204" pitchFamily="34" charset="77"/>
              </a:rPr>
              <a:t>Reference table contains NIN, hashed NIN (sample ID), key, and salt</a:t>
            </a:r>
          </a:p>
          <a:p>
            <a:endParaRPr lang="en-US">
              <a:latin typeface="Avenir Next LT Pro" panose="020B0504020202020204" pitchFamily="34" charset="77"/>
            </a:endParaRPr>
          </a:p>
        </p:txBody>
      </p:sp>
      <p:grpSp>
        <p:nvGrpSpPr>
          <p:cNvPr id="2" name="Group 1">
            <a:extLst>
              <a:ext uri="{FF2B5EF4-FFF2-40B4-BE49-F238E27FC236}">
                <a16:creationId xmlns:a16="http://schemas.microsoft.com/office/drawing/2014/main" id="{21A2B994-8FA4-ED27-04A0-4585816F0C03}"/>
              </a:ext>
            </a:extLst>
          </p:cNvPr>
          <p:cNvGrpSpPr/>
          <p:nvPr/>
        </p:nvGrpSpPr>
        <p:grpSpPr>
          <a:xfrm>
            <a:off x="1676401" y="3733596"/>
            <a:ext cx="8842633" cy="2314988"/>
            <a:chOff x="2286001" y="4129839"/>
            <a:chExt cx="7699633" cy="1796829"/>
          </a:xfrm>
        </p:grpSpPr>
        <p:sp>
          <p:nvSpPr>
            <p:cNvPr id="4" name="Rounded Rectangle 3">
              <a:extLst>
                <a:ext uri="{FF2B5EF4-FFF2-40B4-BE49-F238E27FC236}">
                  <a16:creationId xmlns:a16="http://schemas.microsoft.com/office/drawing/2014/main" id="{9D7F098C-D5DE-49BF-2955-0DDB0FA99DE1}"/>
                </a:ext>
              </a:extLst>
            </p:cNvPr>
            <p:cNvSpPr/>
            <p:nvPr/>
          </p:nvSpPr>
          <p:spPr>
            <a:xfrm>
              <a:off x="2286001" y="5103082"/>
              <a:ext cx="2396358" cy="823586"/>
            </a:xfrm>
            <a:prstGeom prst="roundRect">
              <a:avLst/>
            </a:prstGeom>
            <a:noFill/>
            <a:ln w="19050">
              <a:solidFill>
                <a:srgbClr val="7B314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b="1">
                  <a:solidFill>
                    <a:schemeClr val="tx1"/>
                  </a:solidFill>
                  <a:latin typeface="Avenir Next LT Pro" panose="020B0504020202020204" pitchFamily="34" charset="77"/>
                </a:rPr>
                <a:t>NIN</a:t>
              </a:r>
            </a:p>
          </p:txBody>
        </p:sp>
        <p:sp>
          <p:nvSpPr>
            <p:cNvPr id="5" name="Rounded Rectangle 4">
              <a:extLst>
                <a:ext uri="{FF2B5EF4-FFF2-40B4-BE49-F238E27FC236}">
                  <a16:creationId xmlns:a16="http://schemas.microsoft.com/office/drawing/2014/main" id="{23C1BEFD-327E-DDA7-224F-92838D598BAC}"/>
                </a:ext>
              </a:extLst>
            </p:cNvPr>
            <p:cNvSpPr/>
            <p:nvPr/>
          </p:nvSpPr>
          <p:spPr>
            <a:xfrm>
              <a:off x="4897821" y="4129839"/>
              <a:ext cx="2396358" cy="973241"/>
            </a:xfrm>
            <a:prstGeom prst="roundRect">
              <a:avLst/>
            </a:prstGeom>
            <a:noFill/>
            <a:ln w="19050">
              <a:solidFill>
                <a:srgbClr val="EC898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latin typeface="Avenir Next LT Pro" panose="020B0504020202020204" pitchFamily="34" charset="77"/>
                </a:rPr>
                <a:t>Reference table</a:t>
              </a:r>
            </a:p>
          </p:txBody>
        </p:sp>
        <p:sp>
          <p:nvSpPr>
            <p:cNvPr id="6" name="Rounded Rectangle 5">
              <a:extLst>
                <a:ext uri="{FF2B5EF4-FFF2-40B4-BE49-F238E27FC236}">
                  <a16:creationId xmlns:a16="http://schemas.microsoft.com/office/drawing/2014/main" id="{228B23B9-66D4-50A6-2418-179E3EE821D3}"/>
                </a:ext>
              </a:extLst>
            </p:cNvPr>
            <p:cNvSpPr/>
            <p:nvPr/>
          </p:nvSpPr>
          <p:spPr>
            <a:xfrm>
              <a:off x="7589276" y="5103081"/>
              <a:ext cx="2396358" cy="823586"/>
            </a:xfrm>
            <a:prstGeom prst="roundRect">
              <a:avLst/>
            </a:prstGeom>
            <a:noFill/>
            <a:ln w="19050">
              <a:solidFill>
                <a:srgbClr val="CC4D63"/>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b="1">
                  <a:solidFill>
                    <a:schemeClr val="tx1"/>
                  </a:solidFill>
                  <a:latin typeface="Avenir Next LT Pro" panose="020B0504020202020204" pitchFamily="34" charset="77"/>
                </a:rPr>
                <a:t>Hashed NIN</a:t>
              </a:r>
            </a:p>
          </p:txBody>
        </p:sp>
        <p:cxnSp>
          <p:nvCxnSpPr>
            <p:cNvPr id="8" name="Straight Arrow Connector 7">
              <a:extLst>
                <a:ext uri="{FF2B5EF4-FFF2-40B4-BE49-F238E27FC236}">
                  <a16:creationId xmlns:a16="http://schemas.microsoft.com/office/drawing/2014/main" id="{78BF2EFF-A995-04F0-8E77-463A733A2D9C}"/>
                </a:ext>
              </a:extLst>
            </p:cNvPr>
            <p:cNvCxnSpPr>
              <a:cxnSpLocks/>
            </p:cNvCxnSpPr>
            <p:nvPr/>
          </p:nvCxnSpPr>
          <p:spPr>
            <a:xfrm flipV="1">
              <a:off x="3537968" y="4542324"/>
              <a:ext cx="1344955" cy="533863"/>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BE05243-80C2-7980-DAA1-5DA392326363}"/>
                </a:ext>
              </a:extLst>
            </p:cNvPr>
            <p:cNvCxnSpPr>
              <a:cxnSpLocks/>
            </p:cNvCxnSpPr>
            <p:nvPr/>
          </p:nvCxnSpPr>
          <p:spPr>
            <a:xfrm flipH="1" flipV="1">
              <a:off x="7288246" y="4584378"/>
              <a:ext cx="1425636" cy="518701"/>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9D873A9-7DD1-0C19-861E-6485170B85BA}"/>
                </a:ext>
              </a:extLst>
            </p:cNvPr>
            <p:cNvCxnSpPr>
              <a:cxnSpLocks/>
            </p:cNvCxnSpPr>
            <p:nvPr/>
          </p:nvCxnSpPr>
          <p:spPr>
            <a:xfrm>
              <a:off x="4662855" y="5654873"/>
              <a:ext cx="292642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5A16088-C759-A5C1-53C4-CAC2FEAB5413}"/>
                </a:ext>
              </a:extLst>
            </p:cNvPr>
            <p:cNvSpPr txBox="1"/>
            <p:nvPr/>
          </p:nvSpPr>
          <p:spPr>
            <a:xfrm>
              <a:off x="2716306" y="5199528"/>
              <a:ext cx="1498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venir Next LT Pro" panose="020B0504020202020204" pitchFamily="34" charset="77"/>
                </a:rPr>
                <a:t>Original dataset</a:t>
              </a:r>
            </a:p>
          </p:txBody>
        </p:sp>
        <p:sp>
          <p:nvSpPr>
            <p:cNvPr id="10" name="TextBox 9">
              <a:extLst>
                <a:ext uri="{FF2B5EF4-FFF2-40B4-BE49-F238E27FC236}">
                  <a16:creationId xmlns:a16="http://schemas.microsoft.com/office/drawing/2014/main" id="{A499B76E-FB02-1143-AE14-D037A9F8C1D3}"/>
                </a:ext>
              </a:extLst>
            </p:cNvPr>
            <p:cNvSpPr txBox="1"/>
            <p:nvPr/>
          </p:nvSpPr>
          <p:spPr>
            <a:xfrm>
              <a:off x="7835152" y="5199529"/>
              <a:ext cx="1911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Anonymised dataset</a:t>
              </a:r>
              <a:endParaRPr lang="en-US"/>
            </a:p>
          </p:txBody>
        </p:sp>
        <p:sp>
          <p:nvSpPr>
            <p:cNvPr id="11" name="TextBox 10">
              <a:extLst>
                <a:ext uri="{FF2B5EF4-FFF2-40B4-BE49-F238E27FC236}">
                  <a16:creationId xmlns:a16="http://schemas.microsoft.com/office/drawing/2014/main" id="{C0AC1110-E16C-8DF2-4D36-9FF4CB505EE2}"/>
                </a:ext>
              </a:extLst>
            </p:cNvPr>
            <p:cNvSpPr txBox="1"/>
            <p:nvPr/>
          </p:nvSpPr>
          <p:spPr>
            <a:xfrm>
              <a:off x="5477435" y="5351927"/>
              <a:ext cx="1498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venir Next LT Pro" panose="020B0504020202020204" pitchFamily="34" charset="77"/>
                </a:rPr>
                <a:t>Hash function</a:t>
              </a:r>
              <a:endParaRPr lang="en-US">
                <a:latin typeface="Avenir Next LT Pro" panose="020B0504020202020204" pitchFamily="34" charset="77"/>
              </a:endParaRPr>
            </a:p>
          </p:txBody>
        </p:sp>
      </p:grpSp>
      <p:sp>
        <p:nvSpPr>
          <p:cNvPr id="12" name="Title 1">
            <a:extLst>
              <a:ext uri="{FF2B5EF4-FFF2-40B4-BE49-F238E27FC236}">
                <a16:creationId xmlns:a16="http://schemas.microsoft.com/office/drawing/2014/main" id="{D86ECEEA-B538-D416-2239-CF731CFA032A}"/>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fontScale="85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forming a unique identifier</a:t>
            </a:r>
            <a:endParaRPr lang="en-US" b="1" baseline="30000">
              <a:latin typeface="Avenir Next LT Pro Light"/>
              <a:ea typeface="Batang"/>
            </a:endParaRPr>
          </a:p>
        </p:txBody>
      </p:sp>
    </p:spTree>
    <p:extLst>
      <p:ext uri="{BB962C8B-B14F-4D97-AF65-F5344CB8AC3E}">
        <p14:creationId xmlns:p14="http://schemas.microsoft.com/office/powerpoint/2010/main" val="424433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9E65AFF-D18E-9D65-B8FF-F9A7171BE8B9}"/>
              </a:ext>
            </a:extLst>
          </p:cNvPr>
          <p:cNvGrpSpPr/>
          <p:nvPr/>
        </p:nvGrpSpPr>
        <p:grpSpPr>
          <a:xfrm>
            <a:off x="571500" y="1694403"/>
            <a:ext cx="6239203" cy="458683"/>
            <a:chOff x="571500" y="1694403"/>
            <a:chExt cx="6239203" cy="458683"/>
          </a:xfrm>
        </p:grpSpPr>
        <p:sp>
          <p:nvSpPr>
            <p:cNvPr id="4" name="Rounded Rectangle 3">
              <a:extLst>
                <a:ext uri="{FF2B5EF4-FFF2-40B4-BE49-F238E27FC236}">
                  <a16:creationId xmlns:a16="http://schemas.microsoft.com/office/drawing/2014/main" id="{CD377D87-663E-7440-1CEF-E0BEC99FAF4E}"/>
                </a:ext>
              </a:extLst>
            </p:cNvPr>
            <p:cNvSpPr/>
            <p:nvPr/>
          </p:nvSpPr>
          <p:spPr>
            <a:xfrm>
              <a:off x="571500" y="1694403"/>
              <a:ext cx="6239203" cy="457200"/>
            </a:xfrm>
            <a:prstGeom prst="roundRect">
              <a:avLst/>
            </a:prstGeom>
            <a:solidFill>
              <a:srgbClr val="4E8BBF">
                <a:alpha val="81176"/>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First name</a:t>
              </a:r>
            </a:p>
          </p:txBody>
        </p:sp>
        <p:pic>
          <p:nvPicPr>
            <p:cNvPr id="16" name="Graphic 15" descr="Badge Cross outline">
              <a:extLst>
                <a:ext uri="{FF2B5EF4-FFF2-40B4-BE49-F238E27FC236}">
                  <a16:creationId xmlns:a16="http://schemas.microsoft.com/office/drawing/2014/main" id="{2B9CF9DB-EBDB-4065-F6A6-636E56DB2F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1711652"/>
              <a:ext cx="441434" cy="441434"/>
            </a:xfrm>
            <a:prstGeom prst="rect">
              <a:avLst/>
            </a:prstGeom>
          </p:spPr>
        </p:pic>
      </p:grpSp>
      <p:sp>
        <p:nvSpPr>
          <p:cNvPr id="26" name="Right Brace 25">
            <a:extLst>
              <a:ext uri="{FF2B5EF4-FFF2-40B4-BE49-F238E27FC236}">
                <a16:creationId xmlns:a16="http://schemas.microsoft.com/office/drawing/2014/main" id="{C32E5868-742A-5EE4-019E-E87D79CA87DA}"/>
              </a:ext>
            </a:extLst>
          </p:cNvPr>
          <p:cNvSpPr/>
          <p:nvPr/>
        </p:nvSpPr>
        <p:spPr>
          <a:xfrm>
            <a:off x="7022457" y="1712330"/>
            <a:ext cx="432469" cy="304791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venir Next LT Pro" panose="020B0504020202020204" pitchFamily="34" charset="77"/>
            </a:endParaRPr>
          </a:p>
        </p:txBody>
      </p:sp>
      <p:sp>
        <p:nvSpPr>
          <p:cNvPr id="29" name="TextBox 28">
            <a:extLst>
              <a:ext uri="{FF2B5EF4-FFF2-40B4-BE49-F238E27FC236}">
                <a16:creationId xmlns:a16="http://schemas.microsoft.com/office/drawing/2014/main" id="{CC646700-70B4-8F83-DC96-2DDEE98E6C07}"/>
              </a:ext>
            </a:extLst>
          </p:cNvPr>
          <p:cNvSpPr txBox="1"/>
          <p:nvPr/>
        </p:nvSpPr>
        <p:spPr>
          <a:xfrm>
            <a:off x="8001759" y="2908365"/>
            <a:ext cx="2741456" cy="646331"/>
          </a:xfrm>
          <a:prstGeom prst="rect">
            <a:avLst/>
          </a:prstGeom>
          <a:noFill/>
        </p:spPr>
        <p:txBody>
          <a:bodyPr wrap="none" lIns="91440" tIns="45720" rIns="91440" bIns="45720" rtlCol="0" anchor="t">
            <a:spAutoFit/>
          </a:bodyPr>
          <a:lstStyle/>
          <a:p>
            <a:pPr algn="ctr"/>
            <a:r>
              <a:rPr lang="en-US">
                <a:latin typeface="Avenir Next LT Pro" panose="020B0504020202020204" pitchFamily="34" charset="77"/>
              </a:rPr>
              <a:t>Direct identifiers + </a:t>
            </a:r>
          </a:p>
          <a:p>
            <a:pPr algn="ctr"/>
            <a:r>
              <a:rPr lang="en-US">
                <a:latin typeface="Avenir Next LT Pro" panose="020B0504020202020204" pitchFamily="34" charset="77"/>
              </a:rPr>
              <a:t>Unnecessary for analysis</a:t>
            </a:r>
          </a:p>
        </p:txBody>
      </p:sp>
      <p:grpSp>
        <p:nvGrpSpPr>
          <p:cNvPr id="27" name="Group 26">
            <a:extLst>
              <a:ext uri="{FF2B5EF4-FFF2-40B4-BE49-F238E27FC236}">
                <a16:creationId xmlns:a16="http://schemas.microsoft.com/office/drawing/2014/main" id="{719A880C-079E-BC42-0263-C207D6A3DA0E}"/>
              </a:ext>
            </a:extLst>
          </p:cNvPr>
          <p:cNvGrpSpPr/>
          <p:nvPr/>
        </p:nvGrpSpPr>
        <p:grpSpPr>
          <a:xfrm>
            <a:off x="571498" y="3039354"/>
            <a:ext cx="6239203" cy="457200"/>
            <a:chOff x="571499" y="2635178"/>
            <a:chExt cx="6239203" cy="457200"/>
          </a:xfrm>
        </p:grpSpPr>
        <p:sp>
          <p:nvSpPr>
            <p:cNvPr id="6" name="Rounded Rectangle 5">
              <a:extLst>
                <a:ext uri="{FF2B5EF4-FFF2-40B4-BE49-F238E27FC236}">
                  <a16:creationId xmlns:a16="http://schemas.microsoft.com/office/drawing/2014/main" id="{943AC49F-398A-F05C-5489-325BEEC74515}"/>
                </a:ext>
              </a:extLst>
            </p:cNvPr>
            <p:cNvSpPr/>
            <p:nvPr/>
          </p:nvSpPr>
          <p:spPr>
            <a:xfrm>
              <a:off x="571499" y="2635178"/>
              <a:ext cx="6239203" cy="457200"/>
            </a:xfrm>
            <a:prstGeom prst="roundRect">
              <a:avLst/>
            </a:prstGeom>
            <a:solidFill>
              <a:srgbClr val="6A9CC7"/>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ea typeface="+mn-lt"/>
                  <a:cs typeface="+mn-lt"/>
                </a:rPr>
                <a:t>Phone number</a:t>
              </a:r>
            </a:p>
          </p:txBody>
        </p:sp>
        <p:pic>
          <p:nvPicPr>
            <p:cNvPr id="5" name="Graphic 4" descr="Badge Cross outline">
              <a:extLst>
                <a:ext uri="{FF2B5EF4-FFF2-40B4-BE49-F238E27FC236}">
                  <a16:creationId xmlns:a16="http://schemas.microsoft.com/office/drawing/2014/main" id="{2877C009-3763-3254-2BDF-006E7F13BCAE}"/>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51033" y="2645910"/>
              <a:ext cx="441434" cy="441434"/>
            </a:xfrm>
            <a:prstGeom prst="rect">
              <a:avLst/>
            </a:prstGeom>
          </p:spPr>
        </p:pic>
      </p:grpSp>
      <p:grpSp>
        <p:nvGrpSpPr>
          <p:cNvPr id="28" name="Group 27">
            <a:extLst>
              <a:ext uri="{FF2B5EF4-FFF2-40B4-BE49-F238E27FC236}">
                <a16:creationId xmlns:a16="http://schemas.microsoft.com/office/drawing/2014/main" id="{5C17B7CD-69B0-FA84-22E7-B8C903A86DBA}"/>
              </a:ext>
            </a:extLst>
          </p:cNvPr>
          <p:cNvGrpSpPr/>
          <p:nvPr/>
        </p:nvGrpSpPr>
        <p:grpSpPr>
          <a:xfrm>
            <a:off x="571498" y="3707202"/>
            <a:ext cx="6239203" cy="457200"/>
            <a:chOff x="571499" y="3527283"/>
            <a:chExt cx="6239203" cy="457200"/>
          </a:xfrm>
        </p:grpSpPr>
        <p:sp>
          <p:nvSpPr>
            <p:cNvPr id="7" name="Rounded Rectangle 6">
              <a:extLst>
                <a:ext uri="{FF2B5EF4-FFF2-40B4-BE49-F238E27FC236}">
                  <a16:creationId xmlns:a16="http://schemas.microsoft.com/office/drawing/2014/main" id="{F5C77445-B253-D65C-4284-4BF5E3E8AB3F}"/>
                </a:ext>
              </a:extLst>
            </p:cNvPr>
            <p:cNvSpPr/>
            <p:nvPr/>
          </p:nvSpPr>
          <p:spPr>
            <a:xfrm>
              <a:off x="571499" y="3527283"/>
              <a:ext cx="6239203" cy="457200"/>
            </a:xfrm>
            <a:prstGeom prst="roundRect">
              <a:avLst/>
            </a:prstGeom>
            <a:solidFill>
              <a:srgbClr val="6E9FC9"/>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rPr>
                <a:t>National insurance number</a:t>
              </a:r>
            </a:p>
          </p:txBody>
        </p:sp>
        <p:pic>
          <p:nvPicPr>
            <p:cNvPr id="12" name="Graphic 11" descr="Badge Cross outline">
              <a:extLst>
                <a:ext uri="{FF2B5EF4-FFF2-40B4-BE49-F238E27FC236}">
                  <a16:creationId xmlns:a16="http://schemas.microsoft.com/office/drawing/2014/main" id="{52FC01D2-7971-1DB2-CAEA-CC394CDA32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3535166"/>
              <a:ext cx="441434" cy="441434"/>
            </a:xfrm>
            <a:prstGeom prst="rect">
              <a:avLst/>
            </a:prstGeom>
          </p:spPr>
        </p:pic>
      </p:grpSp>
      <p:grpSp>
        <p:nvGrpSpPr>
          <p:cNvPr id="30" name="Group 29">
            <a:extLst>
              <a:ext uri="{FF2B5EF4-FFF2-40B4-BE49-F238E27FC236}">
                <a16:creationId xmlns:a16="http://schemas.microsoft.com/office/drawing/2014/main" id="{580D95C8-8431-F72B-AF01-89D080910FAF}"/>
              </a:ext>
            </a:extLst>
          </p:cNvPr>
          <p:cNvGrpSpPr/>
          <p:nvPr/>
        </p:nvGrpSpPr>
        <p:grpSpPr>
          <a:xfrm>
            <a:off x="571498" y="4347873"/>
            <a:ext cx="6239203" cy="457200"/>
            <a:chOff x="571499" y="4468059"/>
            <a:chExt cx="6239203" cy="457200"/>
          </a:xfrm>
        </p:grpSpPr>
        <p:sp>
          <p:nvSpPr>
            <p:cNvPr id="8" name="Rounded Rectangle 7">
              <a:extLst>
                <a:ext uri="{FF2B5EF4-FFF2-40B4-BE49-F238E27FC236}">
                  <a16:creationId xmlns:a16="http://schemas.microsoft.com/office/drawing/2014/main" id="{AE73D854-1C07-7CE0-4E7E-D61A6643D0FE}"/>
                </a:ext>
              </a:extLst>
            </p:cNvPr>
            <p:cNvSpPr/>
            <p:nvPr/>
          </p:nvSpPr>
          <p:spPr>
            <a:xfrm>
              <a:off x="571499" y="4468059"/>
              <a:ext cx="6239203" cy="457200"/>
            </a:xfrm>
            <a:prstGeom prst="roundRect">
              <a:avLst/>
            </a:prstGeom>
            <a:solidFill>
              <a:srgbClr val="6E9FC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Bank account number</a:t>
              </a:r>
            </a:p>
          </p:txBody>
        </p:sp>
        <p:pic>
          <p:nvPicPr>
            <p:cNvPr id="14" name="Graphic 13" descr="Badge Cross outline">
              <a:extLst>
                <a:ext uri="{FF2B5EF4-FFF2-40B4-BE49-F238E27FC236}">
                  <a16:creationId xmlns:a16="http://schemas.microsoft.com/office/drawing/2014/main" id="{6A9DD149-83F3-9830-7B10-E9E65250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4483825"/>
              <a:ext cx="441434" cy="441434"/>
            </a:xfrm>
            <a:prstGeom prst="rect">
              <a:avLst/>
            </a:prstGeom>
          </p:spPr>
        </p:pic>
      </p:grpSp>
      <p:grpSp>
        <p:nvGrpSpPr>
          <p:cNvPr id="18" name="Group 17">
            <a:extLst>
              <a:ext uri="{FF2B5EF4-FFF2-40B4-BE49-F238E27FC236}">
                <a16:creationId xmlns:a16="http://schemas.microsoft.com/office/drawing/2014/main" id="{9059EB10-79C3-9447-FB1B-38309F3BAFAC}"/>
              </a:ext>
            </a:extLst>
          </p:cNvPr>
          <p:cNvGrpSpPr/>
          <p:nvPr/>
        </p:nvGrpSpPr>
        <p:grpSpPr>
          <a:xfrm>
            <a:off x="570192" y="5653955"/>
            <a:ext cx="10470637" cy="462823"/>
            <a:chOff x="570192" y="5653955"/>
            <a:chExt cx="10470637" cy="462823"/>
          </a:xfrm>
        </p:grpSpPr>
        <p:sp>
          <p:nvSpPr>
            <p:cNvPr id="10" name="Rounded Rectangle 9">
              <a:extLst>
                <a:ext uri="{FF2B5EF4-FFF2-40B4-BE49-F238E27FC236}">
                  <a16:creationId xmlns:a16="http://schemas.microsoft.com/office/drawing/2014/main" id="{A67FC3E5-568C-CC6A-EEDF-86C9601E507A}"/>
                </a:ext>
              </a:extLst>
            </p:cNvPr>
            <p:cNvSpPr/>
            <p:nvPr/>
          </p:nvSpPr>
          <p:spPr>
            <a:xfrm>
              <a:off x="570192" y="5659578"/>
              <a:ext cx="6239203" cy="457200"/>
            </a:xfrm>
            <a:prstGeom prst="round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Current country</a:t>
              </a:r>
            </a:p>
          </p:txBody>
        </p:sp>
        <p:cxnSp>
          <p:nvCxnSpPr>
            <p:cNvPr id="32" name="Straight Arrow Connector 31">
              <a:extLst>
                <a:ext uri="{FF2B5EF4-FFF2-40B4-BE49-F238E27FC236}">
                  <a16:creationId xmlns:a16="http://schemas.microsoft.com/office/drawing/2014/main" id="{15BE8426-1592-1127-D426-58DE2B90EC6C}"/>
                </a:ext>
              </a:extLst>
            </p:cNvPr>
            <p:cNvCxnSpPr/>
            <p:nvPr/>
          </p:nvCxnSpPr>
          <p:spPr>
            <a:xfrm>
              <a:off x="7026830" y="5875123"/>
              <a:ext cx="441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452EE44-0D3E-E545-82C3-8F6798DD6E98}"/>
                </a:ext>
              </a:extLst>
            </p:cNvPr>
            <p:cNvSpPr txBox="1"/>
            <p:nvPr/>
          </p:nvSpPr>
          <p:spPr>
            <a:xfrm>
              <a:off x="7853006" y="5653955"/>
              <a:ext cx="3187823" cy="369332"/>
            </a:xfrm>
            <a:prstGeom prst="rect">
              <a:avLst/>
            </a:prstGeom>
            <a:noFill/>
          </p:spPr>
          <p:txBody>
            <a:bodyPr wrap="square" lIns="91440" tIns="45720" rIns="91440" bIns="45720" rtlCol="0" anchor="t">
              <a:spAutoFit/>
            </a:bodyPr>
            <a:lstStyle/>
            <a:p>
              <a:pPr algn="ctr"/>
              <a:r>
                <a:rPr lang="en-US">
                  <a:latin typeface="Avenir Next LT Pro" panose="020B0504020202020204" pitchFamily="34" charset="77"/>
                </a:rPr>
                <a:t>The same for all participants</a:t>
              </a:r>
            </a:p>
          </p:txBody>
        </p:sp>
      </p:grpSp>
      <p:pic>
        <p:nvPicPr>
          <p:cNvPr id="15" name="Graphic 14" descr="Badge Cross outline">
            <a:extLst>
              <a:ext uri="{FF2B5EF4-FFF2-40B4-BE49-F238E27FC236}">
                <a16:creationId xmlns:a16="http://schemas.microsoft.com/office/drawing/2014/main" id="{C8C714E1-FA69-9397-2561-6B16F7977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2" y="5675344"/>
            <a:ext cx="441434" cy="441434"/>
          </a:xfrm>
          <a:prstGeom prst="rect">
            <a:avLst/>
          </a:prstGeom>
        </p:spPr>
      </p:pic>
      <p:grpSp>
        <p:nvGrpSpPr>
          <p:cNvPr id="17" name="Group 16">
            <a:extLst>
              <a:ext uri="{FF2B5EF4-FFF2-40B4-BE49-F238E27FC236}">
                <a16:creationId xmlns:a16="http://schemas.microsoft.com/office/drawing/2014/main" id="{FF8C3621-7B56-18F8-04E0-AD628215E290}"/>
              </a:ext>
            </a:extLst>
          </p:cNvPr>
          <p:cNvGrpSpPr/>
          <p:nvPr/>
        </p:nvGrpSpPr>
        <p:grpSpPr>
          <a:xfrm>
            <a:off x="597085" y="4987745"/>
            <a:ext cx="10293337" cy="457200"/>
            <a:chOff x="597085" y="4987745"/>
            <a:chExt cx="10293337" cy="457200"/>
          </a:xfrm>
        </p:grpSpPr>
        <p:grpSp>
          <p:nvGrpSpPr>
            <p:cNvPr id="36" name="Group 35">
              <a:extLst>
                <a:ext uri="{FF2B5EF4-FFF2-40B4-BE49-F238E27FC236}">
                  <a16:creationId xmlns:a16="http://schemas.microsoft.com/office/drawing/2014/main" id="{ED697FFD-09B6-F9ED-681E-9B2FFFF4C022}"/>
                </a:ext>
              </a:extLst>
            </p:cNvPr>
            <p:cNvGrpSpPr/>
            <p:nvPr/>
          </p:nvGrpSpPr>
          <p:grpSpPr>
            <a:xfrm>
              <a:off x="597085" y="4987745"/>
              <a:ext cx="6239203" cy="457200"/>
              <a:chOff x="597085" y="4258360"/>
              <a:chExt cx="6239203" cy="457200"/>
            </a:xfrm>
          </p:grpSpPr>
          <p:sp>
            <p:nvSpPr>
              <p:cNvPr id="3" name="Rounded Rectangle 2">
                <a:extLst>
                  <a:ext uri="{FF2B5EF4-FFF2-40B4-BE49-F238E27FC236}">
                    <a16:creationId xmlns:a16="http://schemas.microsoft.com/office/drawing/2014/main" id="{A12B85D1-E95B-D6CB-9CF8-D44E5CF92413}"/>
                  </a:ext>
                </a:extLst>
              </p:cNvPr>
              <p:cNvSpPr/>
              <p:nvPr/>
            </p:nvSpPr>
            <p:spPr>
              <a:xfrm>
                <a:off x="597085" y="4258360"/>
                <a:ext cx="6239203" cy="457200"/>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Blood group</a:t>
                </a:r>
              </a:p>
            </p:txBody>
          </p:sp>
          <p:pic>
            <p:nvPicPr>
              <p:cNvPr id="35" name="Graphic 34" descr="Badge Cross outline">
                <a:extLst>
                  <a:ext uri="{FF2B5EF4-FFF2-40B4-BE49-F238E27FC236}">
                    <a16:creationId xmlns:a16="http://schemas.microsoft.com/office/drawing/2014/main" id="{7AA65196-01F2-C199-1819-6973D0E63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2" y="4258360"/>
                <a:ext cx="441434" cy="441434"/>
              </a:xfrm>
              <a:prstGeom prst="rect">
                <a:avLst/>
              </a:prstGeom>
            </p:spPr>
          </p:pic>
        </p:grpSp>
        <p:cxnSp>
          <p:nvCxnSpPr>
            <p:cNvPr id="37" name="Straight Arrow Connector 36">
              <a:extLst>
                <a:ext uri="{FF2B5EF4-FFF2-40B4-BE49-F238E27FC236}">
                  <a16:creationId xmlns:a16="http://schemas.microsoft.com/office/drawing/2014/main" id="{7FFEF872-F185-720B-00D5-8ABD696F02B0}"/>
                </a:ext>
              </a:extLst>
            </p:cNvPr>
            <p:cNvCxnSpPr/>
            <p:nvPr/>
          </p:nvCxnSpPr>
          <p:spPr>
            <a:xfrm>
              <a:off x="7031421" y="5197482"/>
              <a:ext cx="441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2C95FD4-9A5E-0A89-4451-754B4DDC87BD}"/>
                </a:ext>
              </a:extLst>
            </p:cNvPr>
            <p:cNvSpPr txBox="1"/>
            <p:nvPr/>
          </p:nvSpPr>
          <p:spPr>
            <a:xfrm>
              <a:off x="7856472" y="5007164"/>
              <a:ext cx="3033950" cy="369332"/>
            </a:xfrm>
            <a:prstGeom prst="rect">
              <a:avLst/>
            </a:prstGeom>
            <a:noFill/>
          </p:spPr>
          <p:txBody>
            <a:bodyPr wrap="square" lIns="91440" tIns="45720" rIns="91440" bIns="45720" rtlCol="0" anchor="t">
              <a:spAutoFit/>
            </a:bodyPr>
            <a:lstStyle/>
            <a:p>
              <a:pPr algn="ctr"/>
              <a:r>
                <a:rPr lang="en-US">
                  <a:latin typeface="Avenir Next LT Pro" panose="020B0504020202020204" pitchFamily="34" charset="77"/>
                </a:rPr>
                <a:t>Unnecessary for analysis</a:t>
              </a:r>
            </a:p>
          </p:txBody>
        </p:sp>
      </p:grpSp>
      <p:grpSp>
        <p:nvGrpSpPr>
          <p:cNvPr id="24" name="Group 23">
            <a:extLst>
              <a:ext uri="{FF2B5EF4-FFF2-40B4-BE49-F238E27FC236}">
                <a16:creationId xmlns:a16="http://schemas.microsoft.com/office/drawing/2014/main" id="{CB1B1812-811C-3302-0081-C591A19B63B0}"/>
              </a:ext>
            </a:extLst>
          </p:cNvPr>
          <p:cNvGrpSpPr/>
          <p:nvPr/>
        </p:nvGrpSpPr>
        <p:grpSpPr>
          <a:xfrm>
            <a:off x="571500" y="2366755"/>
            <a:ext cx="6239203" cy="458683"/>
            <a:chOff x="571500" y="1694403"/>
            <a:chExt cx="6239203" cy="458683"/>
          </a:xfrm>
        </p:grpSpPr>
        <p:sp>
          <p:nvSpPr>
            <p:cNvPr id="22" name="Rounded Rectangle 3">
              <a:extLst>
                <a:ext uri="{FF2B5EF4-FFF2-40B4-BE49-F238E27FC236}">
                  <a16:creationId xmlns:a16="http://schemas.microsoft.com/office/drawing/2014/main" id="{C72EBC68-7B72-E150-C895-2097086C74C1}"/>
                </a:ext>
              </a:extLst>
            </p:cNvPr>
            <p:cNvSpPr/>
            <p:nvPr/>
          </p:nvSpPr>
          <p:spPr>
            <a:xfrm>
              <a:off x="571500" y="1694403"/>
              <a:ext cx="6239203" cy="457200"/>
            </a:xfrm>
            <a:prstGeom prst="roundRect">
              <a:avLst/>
            </a:prstGeom>
            <a:solidFill>
              <a:srgbClr val="4E8BBF">
                <a:alpha val="83922"/>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ea typeface="+mn-lt"/>
                  <a:cs typeface="+mn-lt"/>
                </a:rPr>
                <a:t>Last name</a:t>
              </a:r>
            </a:p>
          </p:txBody>
        </p:sp>
        <p:pic>
          <p:nvPicPr>
            <p:cNvPr id="23" name="Graphic 22" descr="Badge Cross outline">
              <a:extLst>
                <a:ext uri="{FF2B5EF4-FFF2-40B4-BE49-F238E27FC236}">
                  <a16:creationId xmlns:a16="http://schemas.microsoft.com/office/drawing/2014/main" id="{9AB14123-0176-F66A-911A-2E1A157E0054}"/>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51033" y="1711652"/>
              <a:ext cx="441434" cy="441434"/>
            </a:xfrm>
            <a:prstGeom prst="rect">
              <a:avLst/>
            </a:prstGeom>
          </p:spPr>
        </p:pic>
      </p:grpSp>
      <p:sp>
        <p:nvSpPr>
          <p:cNvPr id="20" name="Title 1">
            <a:extLst>
              <a:ext uri="{FF2B5EF4-FFF2-40B4-BE49-F238E27FC236}">
                <a16:creationId xmlns:a16="http://schemas.microsoft.com/office/drawing/2014/main" id="{0F957B36-0256-D2B2-0310-DD9CB2483246}"/>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dropped values</a:t>
            </a:r>
            <a:endParaRPr lang="en-US" b="1" baseline="30000">
              <a:latin typeface="Avenir Next LT Pro Light"/>
              <a:ea typeface="Batang"/>
            </a:endParaRPr>
          </a:p>
        </p:txBody>
      </p:sp>
    </p:spTree>
    <p:extLst>
      <p:ext uri="{BB962C8B-B14F-4D97-AF65-F5344CB8AC3E}">
        <p14:creationId xmlns:p14="http://schemas.microsoft.com/office/powerpoint/2010/main" val="5982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par>
                          <p:cTn id="20" fill="hold">
                            <p:stCondLst>
                              <p:cond delay="1750"/>
                            </p:stCondLst>
                            <p:childTnLst>
                              <p:par>
                                <p:cTn id="21" presetID="10" presetClass="entr" presetSubtype="0" fill="hold" nodeType="afterEffect">
                                  <p:stCondLst>
                                    <p:cond delay="50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childTnLst>
                                </p:cTn>
                              </p:par>
                            </p:childTnLst>
                          </p:cTn>
                        </p:par>
                        <p:par>
                          <p:cTn id="24" fill="hold">
                            <p:stCondLst>
                              <p:cond delay="2500"/>
                            </p:stCondLst>
                            <p:childTnLst>
                              <p:par>
                                <p:cTn id="25" presetID="10" presetClass="entr" presetSubtype="0" fill="hold"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250"/>
                                        <p:tgtEl>
                                          <p:spTgt spid="28"/>
                                        </p:tgtEl>
                                      </p:cBhvr>
                                    </p:animEffect>
                                  </p:childTnLst>
                                </p:cTn>
                              </p:par>
                            </p:childTnLst>
                          </p:cTn>
                        </p:par>
                        <p:par>
                          <p:cTn id="28" fill="hold">
                            <p:stCondLst>
                              <p:cond delay="3250"/>
                            </p:stCondLst>
                            <p:childTnLst>
                              <p:par>
                                <p:cTn id="29" presetID="10" presetClass="entr" presetSubtype="0" fill="hold" nodeType="after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5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4FD61-B56D-7F85-FD81-E6CA966E2A67}"/>
              </a:ext>
            </a:extLst>
          </p:cNvPr>
          <p:cNvSpPr>
            <a:spLocks noGrp="1"/>
          </p:cNvSpPr>
          <p:nvPr>
            <p:ph idx="1"/>
          </p:nvPr>
        </p:nvSpPr>
        <p:spPr>
          <a:xfrm>
            <a:off x="590674" y="2110506"/>
            <a:ext cx="11043424" cy="1403762"/>
          </a:xfrm>
        </p:spPr>
        <p:txBody>
          <a:bodyPr vert="horz" lIns="91440" tIns="45720" rIns="91440" bIns="45720" rtlCol="0" anchor="t">
            <a:normAutofit/>
          </a:bodyPr>
          <a:lstStyle/>
          <a:p>
            <a:pPr marL="0" indent="0">
              <a:buNone/>
            </a:pPr>
            <a:r>
              <a:rPr lang="en-US" b="1">
                <a:solidFill>
                  <a:srgbClr val="7B314E"/>
                </a:solidFill>
                <a:latin typeface="Avenir Next LT Pro" panose="020B0504020202020204" pitchFamily="34" charset="77"/>
              </a:rPr>
              <a:t>Birthdate</a:t>
            </a:r>
          </a:p>
          <a:p>
            <a:pPr>
              <a:spcBef>
                <a:spcPts val="400"/>
              </a:spcBef>
              <a:buClr>
                <a:schemeClr val="tx1"/>
              </a:buClr>
            </a:pPr>
            <a:r>
              <a:rPr lang="en-US" sz="1800">
                <a:latin typeface="Avenir Next LT Pro" panose="020B0504020202020204" pitchFamily="34" charset="77"/>
              </a:rPr>
              <a:t>Selected birth year only and banded into 20-year intervals</a:t>
            </a:r>
          </a:p>
          <a:p>
            <a:pPr>
              <a:spcBef>
                <a:spcPts val="400"/>
              </a:spcBef>
              <a:buClr>
                <a:schemeClr val="tx1"/>
              </a:buClr>
            </a:pPr>
            <a:r>
              <a:rPr lang="en-US" sz="1800">
                <a:latin typeface="Avenir Next LT Pro" panose="020B0504020202020204" pitchFamily="34" charset="77"/>
              </a:rPr>
              <a:t>Time of data collection unknown </a:t>
            </a:r>
            <a:r>
              <a:rPr lang="en-US" sz="1800">
                <a:latin typeface="Avenir Next LT Pro" panose="020B0504020202020204" pitchFamily="34" charset="77"/>
                <a:ea typeface="+mn-lt"/>
                <a:cs typeface="+mn-lt"/>
              </a:rPr>
              <a:t>→ age unable to be calculated</a:t>
            </a:r>
          </a:p>
          <a:p>
            <a:pPr marL="0" indent="0">
              <a:spcBef>
                <a:spcPts val="400"/>
              </a:spcBef>
              <a:buClr>
                <a:schemeClr val="tx1"/>
              </a:buClr>
              <a:buNone/>
            </a:pPr>
            <a:endParaRPr lang="en-US" sz="1800" b="1">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latin typeface="Avenir Next LT Pro" panose="020B0504020202020204" pitchFamily="34" charset="77"/>
            </a:endParaRPr>
          </a:p>
        </p:txBody>
      </p:sp>
      <p:grpSp>
        <p:nvGrpSpPr>
          <p:cNvPr id="4" name="Group 3">
            <a:extLst>
              <a:ext uri="{FF2B5EF4-FFF2-40B4-BE49-F238E27FC236}">
                <a16:creationId xmlns:a16="http://schemas.microsoft.com/office/drawing/2014/main" id="{F9734475-2CF5-D9AB-B7E0-43E1CC3FEB88}"/>
              </a:ext>
            </a:extLst>
          </p:cNvPr>
          <p:cNvGrpSpPr/>
          <p:nvPr/>
        </p:nvGrpSpPr>
        <p:grpSpPr>
          <a:xfrm>
            <a:off x="1604763" y="5428390"/>
            <a:ext cx="4075042" cy="927652"/>
            <a:chOff x="1483459" y="5072678"/>
            <a:chExt cx="4075042" cy="927652"/>
          </a:xfrm>
        </p:grpSpPr>
        <p:sp>
          <p:nvSpPr>
            <p:cNvPr id="7" name="Rounded Rectangle 6">
              <a:extLst>
                <a:ext uri="{FF2B5EF4-FFF2-40B4-BE49-F238E27FC236}">
                  <a16:creationId xmlns:a16="http://schemas.microsoft.com/office/drawing/2014/main" id="{9A41CCA0-7B6E-BF6B-816B-2CA97C7FB557}"/>
                </a:ext>
              </a:extLst>
            </p:cNvPr>
            <p:cNvSpPr/>
            <p:nvPr/>
          </p:nvSpPr>
          <p:spPr>
            <a:xfrm>
              <a:off x="1483459" y="5423458"/>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Bachelors</a:t>
              </a:r>
            </a:p>
          </p:txBody>
        </p:sp>
        <p:sp>
          <p:nvSpPr>
            <p:cNvPr id="9" name="Rounded Rectangle 8">
              <a:extLst>
                <a:ext uri="{FF2B5EF4-FFF2-40B4-BE49-F238E27FC236}">
                  <a16:creationId xmlns:a16="http://schemas.microsoft.com/office/drawing/2014/main" id="{6BD33C9E-A222-74B3-4056-9FE7760E2B8C}"/>
                </a:ext>
              </a:extLst>
            </p:cNvPr>
            <p:cNvSpPr/>
            <p:nvPr/>
          </p:nvSpPr>
          <p:spPr>
            <a:xfrm>
              <a:off x="1483459" y="5774238"/>
              <a:ext cx="1630017" cy="226092"/>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Masters</a:t>
              </a:r>
            </a:p>
          </p:txBody>
        </p:sp>
        <p:sp>
          <p:nvSpPr>
            <p:cNvPr id="10" name="Rounded Rectangle 9">
              <a:extLst>
                <a:ext uri="{FF2B5EF4-FFF2-40B4-BE49-F238E27FC236}">
                  <a16:creationId xmlns:a16="http://schemas.microsoft.com/office/drawing/2014/main" id="{ECB137C7-3A0A-404C-1229-F59A26B55C44}"/>
                </a:ext>
              </a:extLst>
            </p:cNvPr>
            <p:cNvSpPr/>
            <p:nvPr/>
          </p:nvSpPr>
          <p:spPr>
            <a:xfrm>
              <a:off x="1483460" y="5072678"/>
              <a:ext cx="1630017" cy="237734"/>
            </a:xfrm>
            <a:prstGeom prst="roundRect">
              <a:avLst/>
            </a:prstGeom>
            <a:solidFill>
              <a:srgbClr val="5C90C5">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latin typeface="Avenir Next LT Pro" panose="020B0504020202020204" pitchFamily="34" charset="77"/>
                </a:rPr>
                <a:t>phD</a:t>
              </a:r>
              <a:endParaRPr lang="en-US" sz="1600">
                <a:latin typeface="Avenir Next LT Pro" panose="020B0504020202020204" pitchFamily="34" charset="77"/>
              </a:endParaRPr>
            </a:p>
          </p:txBody>
        </p:sp>
        <p:cxnSp>
          <p:nvCxnSpPr>
            <p:cNvPr id="11" name="Straight Arrow Connector 10">
              <a:extLst>
                <a:ext uri="{FF2B5EF4-FFF2-40B4-BE49-F238E27FC236}">
                  <a16:creationId xmlns:a16="http://schemas.microsoft.com/office/drawing/2014/main" id="{78F3EA89-5A40-3572-FDA8-BACE00A6B14D}"/>
                </a:ext>
              </a:extLst>
            </p:cNvPr>
            <p:cNvCxnSpPr/>
            <p:nvPr/>
          </p:nvCxnSpPr>
          <p:spPr>
            <a:xfrm>
              <a:off x="3113476" y="5195255"/>
              <a:ext cx="742125" cy="2282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F0C38FE-2A31-3F99-3825-6937A03FDDB1}"/>
                </a:ext>
              </a:extLst>
            </p:cNvPr>
            <p:cNvCxnSpPr>
              <a:cxnSpLocks/>
            </p:cNvCxnSpPr>
            <p:nvPr/>
          </p:nvCxnSpPr>
          <p:spPr>
            <a:xfrm>
              <a:off x="3113476" y="5530281"/>
              <a:ext cx="7421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3A9698A-D342-6FF6-14C8-24B8E180B5BB}"/>
                </a:ext>
              </a:extLst>
            </p:cNvPr>
            <p:cNvCxnSpPr>
              <a:cxnSpLocks/>
            </p:cNvCxnSpPr>
            <p:nvPr/>
          </p:nvCxnSpPr>
          <p:spPr>
            <a:xfrm flipV="1">
              <a:off x="3113475" y="5603614"/>
              <a:ext cx="742126" cy="2894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4E60868E-E7FE-E1AC-9429-472824067B56}"/>
                </a:ext>
              </a:extLst>
            </p:cNvPr>
            <p:cNvSpPr/>
            <p:nvPr/>
          </p:nvSpPr>
          <p:spPr>
            <a:xfrm>
              <a:off x="3928484" y="530935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latin typeface="Avenir Next LT Pro" panose="020B0504020202020204" pitchFamily="34" charset="77"/>
                </a:rPr>
                <a:t>Higher</a:t>
              </a:r>
            </a:p>
          </p:txBody>
        </p:sp>
      </p:grpSp>
      <p:grpSp>
        <p:nvGrpSpPr>
          <p:cNvPr id="16" name="Group 15">
            <a:extLst>
              <a:ext uri="{FF2B5EF4-FFF2-40B4-BE49-F238E27FC236}">
                <a16:creationId xmlns:a16="http://schemas.microsoft.com/office/drawing/2014/main" id="{13F6093B-2E77-3917-ACD7-72515B26402C}"/>
              </a:ext>
            </a:extLst>
          </p:cNvPr>
          <p:cNvGrpSpPr/>
          <p:nvPr/>
        </p:nvGrpSpPr>
        <p:grpSpPr>
          <a:xfrm>
            <a:off x="6902318" y="5418445"/>
            <a:ext cx="4075042" cy="927652"/>
            <a:chOff x="6781014" y="5062733"/>
            <a:chExt cx="4075042" cy="927652"/>
          </a:xfrm>
        </p:grpSpPr>
        <p:sp>
          <p:nvSpPr>
            <p:cNvPr id="17" name="Rounded Rectangle 16">
              <a:extLst>
                <a:ext uri="{FF2B5EF4-FFF2-40B4-BE49-F238E27FC236}">
                  <a16:creationId xmlns:a16="http://schemas.microsoft.com/office/drawing/2014/main" id="{4ECD2E07-27B8-D93F-1FBA-AB5C22938747}"/>
                </a:ext>
              </a:extLst>
            </p:cNvPr>
            <p:cNvSpPr/>
            <p:nvPr/>
          </p:nvSpPr>
          <p:spPr>
            <a:xfrm>
              <a:off x="6781014" y="5413513"/>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Secondary</a:t>
              </a:r>
            </a:p>
          </p:txBody>
        </p:sp>
        <p:sp>
          <p:nvSpPr>
            <p:cNvPr id="18" name="Rounded Rectangle 17">
              <a:extLst>
                <a:ext uri="{FF2B5EF4-FFF2-40B4-BE49-F238E27FC236}">
                  <a16:creationId xmlns:a16="http://schemas.microsoft.com/office/drawing/2014/main" id="{FD21DAF7-FB90-D96D-D79B-18669966A3CC}"/>
                </a:ext>
              </a:extLst>
            </p:cNvPr>
            <p:cNvSpPr/>
            <p:nvPr/>
          </p:nvSpPr>
          <p:spPr>
            <a:xfrm>
              <a:off x="6781014" y="5764293"/>
              <a:ext cx="1630017" cy="226092"/>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Other</a:t>
              </a:r>
            </a:p>
          </p:txBody>
        </p:sp>
        <p:sp>
          <p:nvSpPr>
            <p:cNvPr id="19" name="Rounded Rectangle 18">
              <a:extLst>
                <a:ext uri="{FF2B5EF4-FFF2-40B4-BE49-F238E27FC236}">
                  <a16:creationId xmlns:a16="http://schemas.microsoft.com/office/drawing/2014/main" id="{CA1F1EBC-C9D0-208C-0FA2-B6D9CDCAA503}"/>
                </a:ext>
              </a:extLst>
            </p:cNvPr>
            <p:cNvSpPr/>
            <p:nvPr/>
          </p:nvSpPr>
          <p:spPr>
            <a:xfrm>
              <a:off x="6781015" y="5062733"/>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Primary</a:t>
              </a:r>
            </a:p>
          </p:txBody>
        </p:sp>
        <p:cxnSp>
          <p:nvCxnSpPr>
            <p:cNvPr id="20" name="Straight Arrow Connector 19">
              <a:extLst>
                <a:ext uri="{FF2B5EF4-FFF2-40B4-BE49-F238E27FC236}">
                  <a16:creationId xmlns:a16="http://schemas.microsoft.com/office/drawing/2014/main" id="{E28E414B-DA13-512F-4EA6-8CDA36FB8CD4}"/>
                </a:ext>
              </a:extLst>
            </p:cNvPr>
            <p:cNvCxnSpPr/>
            <p:nvPr/>
          </p:nvCxnSpPr>
          <p:spPr>
            <a:xfrm>
              <a:off x="8411031" y="5185310"/>
              <a:ext cx="742125" cy="2282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CF7BD40-774E-17EC-EF52-37272E0329DE}"/>
                </a:ext>
              </a:extLst>
            </p:cNvPr>
            <p:cNvCxnSpPr>
              <a:cxnSpLocks/>
            </p:cNvCxnSpPr>
            <p:nvPr/>
          </p:nvCxnSpPr>
          <p:spPr>
            <a:xfrm>
              <a:off x="8411031" y="5520336"/>
              <a:ext cx="7421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04E1CC6-A124-FBBA-4D09-391465CC28B6}"/>
                </a:ext>
              </a:extLst>
            </p:cNvPr>
            <p:cNvCxnSpPr>
              <a:cxnSpLocks/>
            </p:cNvCxnSpPr>
            <p:nvPr/>
          </p:nvCxnSpPr>
          <p:spPr>
            <a:xfrm flipV="1">
              <a:off x="8411030" y="5593669"/>
              <a:ext cx="742126" cy="2894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25853344-35C3-B887-0136-F4D83A3AE646}"/>
                </a:ext>
              </a:extLst>
            </p:cNvPr>
            <p:cNvSpPr/>
            <p:nvPr/>
          </p:nvSpPr>
          <p:spPr>
            <a:xfrm>
              <a:off x="9226039" y="5299411"/>
              <a:ext cx="1630017" cy="422847"/>
            </a:xfrm>
            <a:prstGeom prst="roundRect">
              <a:avLst/>
            </a:prstGeom>
            <a:solidFill>
              <a:schemeClr val="tx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err="1">
                  <a:latin typeface="Avenir Next LT Pro" panose="020B0504020202020204" pitchFamily="34" charset="77"/>
                </a:rPr>
                <a:t>BasicOther</a:t>
              </a:r>
              <a:endParaRPr lang="en-US" b="1">
                <a:latin typeface="Avenir Next LT Pro" panose="020B0504020202020204" pitchFamily="34" charset="77"/>
              </a:endParaRPr>
            </a:p>
          </p:txBody>
        </p:sp>
      </p:grpSp>
      <p:sp>
        <p:nvSpPr>
          <p:cNvPr id="24" name="TextBox 23">
            <a:extLst>
              <a:ext uri="{FF2B5EF4-FFF2-40B4-BE49-F238E27FC236}">
                <a16:creationId xmlns:a16="http://schemas.microsoft.com/office/drawing/2014/main" id="{4784CFEF-90F4-3313-988B-417EA5209633}"/>
              </a:ext>
            </a:extLst>
          </p:cNvPr>
          <p:cNvSpPr txBox="1"/>
          <p:nvPr/>
        </p:nvSpPr>
        <p:spPr>
          <a:xfrm>
            <a:off x="586657" y="48145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7B314E"/>
                </a:solidFill>
                <a:latin typeface="Avenir Next LT Pro" panose="020B0504020202020204" pitchFamily="34" charset="77"/>
              </a:rPr>
              <a:t>Education level</a:t>
            </a:r>
            <a:endParaRPr lang="en-US" sz="2000">
              <a:latin typeface="Avenir Next LT Pro" panose="020B0504020202020204" pitchFamily="34" charset="77"/>
            </a:endParaRPr>
          </a:p>
        </p:txBody>
      </p:sp>
      <p:graphicFrame>
        <p:nvGraphicFramePr>
          <p:cNvPr id="25" name="Table 5">
            <a:extLst>
              <a:ext uri="{FF2B5EF4-FFF2-40B4-BE49-F238E27FC236}">
                <a16:creationId xmlns:a16="http://schemas.microsoft.com/office/drawing/2014/main" id="{54011459-92FF-E32E-1F59-47067AE290AE}"/>
              </a:ext>
            </a:extLst>
          </p:cNvPr>
          <p:cNvGraphicFramePr>
            <a:graphicFrameLocks noGrp="1"/>
          </p:cNvGraphicFramePr>
          <p:nvPr>
            <p:extLst>
              <p:ext uri="{D42A27DB-BD31-4B8C-83A1-F6EECF244321}">
                <p14:modId xmlns:p14="http://schemas.microsoft.com/office/powerpoint/2010/main" val="715754649"/>
              </p:ext>
            </p:extLst>
          </p:nvPr>
        </p:nvGraphicFramePr>
        <p:xfrm>
          <a:off x="3453978" y="3597636"/>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Birthdate</a:t>
                      </a:r>
                    </a:p>
                  </a:txBody>
                  <a:tcPr>
                    <a:solidFill>
                      <a:srgbClr val="9BBDCE"/>
                    </a:solidFill>
                  </a:tcPr>
                </a:tc>
                <a:extLst>
                  <a:ext uri="{0D108BD9-81ED-4DB2-BD59-A6C34878D82A}">
                    <a16:rowId xmlns:a16="http://schemas.microsoft.com/office/drawing/2014/main" val="1474032617"/>
                  </a:ext>
                </a:extLst>
              </a:tr>
              <a:tr h="302224">
                <a:tc>
                  <a:txBody>
                    <a:bodyPr/>
                    <a:lstStyle/>
                    <a:p>
                      <a:pPr algn="ctr" fontAlgn="b"/>
                      <a:r>
                        <a:rPr lang="en-GB" sz="1400" b="0" u="none" strike="noStrike">
                          <a:solidFill>
                            <a:srgbClr val="000000"/>
                          </a:solidFill>
                          <a:effectLst/>
                          <a:latin typeface="Avenir Book" panose="02000503020000020003" pitchFamily="2" charset="0"/>
                        </a:rPr>
                        <a:t>05/07/1984</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a:solidFill>
                            <a:schemeClr val="dk1"/>
                          </a:solidFill>
                          <a:effectLst/>
                          <a:latin typeface="Avenir Book" panose="02000503020000020003" pitchFamily="2" charset="0"/>
                        </a:rPr>
                        <a:t>17/06/1997</a:t>
                      </a:r>
                      <a:endParaRPr lang="en-GB" sz="1400" kern="1200">
                        <a:solidFill>
                          <a:schemeClr val="dk1"/>
                        </a:solidFill>
                        <a:effectLst/>
                        <a:latin typeface="Avenir Book" panose="02000503020000020003" pitchFamily="2" charset="0"/>
                        <a:ea typeface="+mn-ea"/>
                        <a:cs typeface="+mn-cs"/>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6" name="Rectangle: Rounded Corners 25">
            <a:extLst>
              <a:ext uri="{FF2B5EF4-FFF2-40B4-BE49-F238E27FC236}">
                <a16:creationId xmlns:a16="http://schemas.microsoft.com/office/drawing/2014/main" id="{E25B9B4D-9CD4-381D-2B34-3D1EB1636EA5}"/>
              </a:ext>
            </a:extLst>
          </p:cNvPr>
          <p:cNvSpPr/>
          <p:nvPr/>
        </p:nvSpPr>
        <p:spPr>
          <a:xfrm>
            <a:off x="3413738" y="3545127"/>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7" name="Rounded Rectangle 10">
            <a:extLst>
              <a:ext uri="{FF2B5EF4-FFF2-40B4-BE49-F238E27FC236}">
                <a16:creationId xmlns:a16="http://schemas.microsoft.com/office/drawing/2014/main" id="{CBCABCD9-1E21-42B0-CF77-DAD362280196}"/>
              </a:ext>
            </a:extLst>
          </p:cNvPr>
          <p:cNvSpPr/>
          <p:nvPr/>
        </p:nvSpPr>
        <p:spPr>
          <a:xfrm>
            <a:off x="3413738" y="3545125"/>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28" name="Table 5">
            <a:extLst>
              <a:ext uri="{FF2B5EF4-FFF2-40B4-BE49-F238E27FC236}">
                <a16:creationId xmlns:a16="http://schemas.microsoft.com/office/drawing/2014/main" id="{0F469823-B898-CC04-EA82-CA37F83C59FF}"/>
              </a:ext>
            </a:extLst>
          </p:cNvPr>
          <p:cNvGraphicFramePr>
            <a:graphicFrameLocks noGrp="1"/>
          </p:cNvGraphicFramePr>
          <p:nvPr>
            <p:extLst>
              <p:ext uri="{D42A27DB-BD31-4B8C-83A1-F6EECF244321}">
                <p14:modId xmlns:p14="http://schemas.microsoft.com/office/powerpoint/2010/main" val="93547026"/>
              </p:ext>
            </p:extLst>
          </p:nvPr>
        </p:nvGraphicFramePr>
        <p:xfrm>
          <a:off x="7049606" y="3565684"/>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Birth year</a:t>
                      </a:r>
                    </a:p>
                  </a:txBody>
                  <a:tcPr>
                    <a:solidFill>
                      <a:srgbClr val="264457"/>
                    </a:solidFill>
                  </a:tcPr>
                </a:tc>
                <a:extLst>
                  <a:ext uri="{0D108BD9-81ED-4DB2-BD59-A6C34878D82A}">
                    <a16:rowId xmlns:a16="http://schemas.microsoft.com/office/drawing/2014/main" val="1474032617"/>
                  </a:ext>
                </a:extLst>
              </a:tr>
              <a:tr h="302224">
                <a:tc>
                  <a:txBody>
                    <a:bodyPr/>
                    <a:lstStyle/>
                    <a:p>
                      <a:pPr algn="ctr"/>
                      <a:r>
                        <a:rPr lang="en-US" sz="1400">
                          <a:latin typeface="Avenir Book" panose="02000503020000020003" pitchFamily="2" charset="0"/>
                        </a:rPr>
                        <a:t>1975–1995</a:t>
                      </a:r>
                    </a:p>
                  </a:txBody>
                  <a:tcPr/>
                </a:tc>
                <a:extLst>
                  <a:ext uri="{0D108BD9-81ED-4DB2-BD59-A6C34878D82A}">
                    <a16:rowId xmlns:a16="http://schemas.microsoft.com/office/drawing/2014/main" val="1298855734"/>
                  </a:ext>
                </a:extLst>
              </a:tr>
              <a:tr h="302224">
                <a:tc>
                  <a:txBody>
                    <a:bodyPr/>
                    <a:lstStyle/>
                    <a:p>
                      <a:pPr algn="ctr"/>
                      <a:r>
                        <a:rPr lang="en-US" sz="1400">
                          <a:latin typeface="Avenir Book" panose="02000503020000020003" pitchFamily="2" charset="0"/>
                        </a:rPr>
                        <a:t>1995–2015</a:t>
                      </a: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9" name="Rectangle: Rounded Corners 28">
            <a:extLst>
              <a:ext uri="{FF2B5EF4-FFF2-40B4-BE49-F238E27FC236}">
                <a16:creationId xmlns:a16="http://schemas.microsoft.com/office/drawing/2014/main" id="{2CB7F16E-76E7-768D-9B12-CB7F5B200F37}"/>
              </a:ext>
            </a:extLst>
          </p:cNvPr>
          <p:cNvSpPr/>
          <p:nvPr/>
        </p:nvSpPr>
        <p:spPr>
          <a:xfrm>
            <a:off x="6991215" y="3526406"/>
            <a:ext cx="1879211" cy="1316384"/>
          </a:xfrm>
          <a:prstGeom prst="roundRect">
            <a:avLst/>
          </a:prstGeom>
          <a:noFill/>
          <a:ln w="127000" cap="flat">
            <a:solidFill>
              <a:srgbClr val="DFE3E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0" name="Rounded Rectangle 10">
            <a:extLst>
              <a:ext uri="{FF2B5EF4-FFF2-40B4-BE49-F238E27FC236}">
                <a16:creationId xmlns:a16="http://schemas.microsoft.com/office/drawing/2014/main" id="{9F1D8AD9-8712-9349-6044-580815A759E9}"/>
              </a:ext>
            </a:extLst>
          </p:cNvPr>
          <p:cNvSpPr/>
          <p:nvPr/>
        </p:nvSpPr>
        <p:spPr>
          <a:xfrm>
            <a:off x="6991215" y="3526404"/>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32" name="Straight Arrow Connector 31">
            <a:extLst>
              <a:ext uri="{FF2B5EF4-FFF2-40B4-BE49-F238E27FC236}">
                <a16:creationId xmlns:a16="http://schemas.microsoft.com/office/drawing/2014/main" id="{F6F545F5-E931-3A0F-BB23-E595901081EA}"/>
              </a:ext>
            </a:extLst>
          </p:cNvPr>
          <p:cNvCxnSpPr>
            <a:cxnSpLocks/>
          </p:cNvCxnSpPr>
          <p:nvPr/>
        </p:nvCxnSpPr>
        <p:spPr>
          <a:xfrm>
            <a:off x="5417070" y="4234072"/>
            <a:ext cx="1357861" cy="0"/>
          </a:xfrm>
          <a:prstGeom prst="straightConnector1">
            <a:avLst/>
          </a:prstGeom>
          <a:ln w="5715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5F5653E-3F55-1394-DC88-0FE1FDC3AA83}"/>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a:t>
            </a:r>
            <a:endParaRPr lang="en-US" b="1" baseline="30000">
              <a:latin typeface="Avenir Next LT Pro Light"/>
              <a:ea typeface="Batang"/>
            </a:endParaRPr>
          </a:p>
        </p:txBody>
      </p:sp>
    </p:spTree>
    <p:extLst>
      <p:ext uri="{BB962C8B-B14F-4D97-AF65-F5344CB8AC3E}">
        <p14:creationId xmlns:p14="http://schemas.microsoft.com/office/powerpoint/2010/main" val="64275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CDF54-D206-727F-1873-323D457C7948}"/>
              </a:ext>
            </a:extLst>
          </p:cNvPr>
          <p:cNvSpPr>
            <a:spLocks noGrp="1"/>
          </p:cNvSpPr>
          <p:nvPr>
            <p:ph idx="1"/>
          </p:nvPr>
        </p:nvSpPr>
        <p:spPr>
          <a:xfrm>
            <a:off x="590674" y="2110506"/>
            <a:ext cx="10630126" cy="3101983"/>
          </a:xfrm>
        </p:spPr>
        <p:txBody>
          <a:bodyPr vert="horz" lIns="91440" tIns="45720" rIns="91440" bIns="45720" rtlCol="0" anchor="t">
            <a:normAutofit/>
          </a:bodyPr>
          <a:lstStyle/>
          <a:p>
            <a:pPr marL="0" indent="0">
              <a:buClr>
                <a:schemeClr val="tx1"/>
              </a:buClr>
              <a:buNone/>
            </a:pPr>
            <a:r>
              <a:rPr lang="en-US" b="1">
                <a:solidFill>
                  <a:srgbClr val="7B314E"/>
                </a:solidFill>
                <a:latin typeface="Avenir Next LT Pro" panose="020B0504020202020204" pitchFamily="34" charset="77"/>
              </a:rPr>
              <a:t>Postcode</a:t>
            </a:r>
          </a:p>
          <a:p>
            <a:pPr>
              <a:spcBef>
                <a:spcPts val="400"/>
              </a:spcBef>
              <a:buClr>
                <a:schemeClr val="tx1"/>
              </a:buClr>
            </a:pPr>
            <a:r>
              <a:rPr lang="en-US" sz="1800">
                <a:latin typeface="Avenir Next LT Pro" panose="020B0504020202020204" pitchFamily="34" charset="77"/>
              </a:rPr>
              <a:t>Banded using the letters before the first number (”partial postcode")</a:t>
            </a:r>
          </a:p>
          <a:p>
            <a:pPr>
              <a:spcBef>
                <a:spcPts val="400"/>
              </a:spcBef>
              <a:buClr>
                <a:schemeClr val="tx1"/>
              </a:buClr>
            </a:pPr>
            <a:r>
              <a:rPr lang="en-US">
                <a:latin typeface="Avenir Next LT Pro" panose="020B0504020202020204" pitchFamily="34" charset="77"/>
              </a:rPr>
              <a:t>Banded into region within UK</a:t>
            </a:r>
            <a:endParaRPr lang="en-US" sz="1800">
              <a:latin typeface="Avenir Next LT Pro" panose="020B0504020202020204" pitchFamily="34" charset="77"/>
            </a:endParaRPr>
          </a:p>
          <a:p>
            <a:pPr>
              <a:spcBef>
                <a:spcPts val="400"/>
              </a:spcBef>
              <a:buClr>
                <a:schemeClr val="tx1"/>
              </a:buClr>
            </a:pPr>
            <a:r>
              <a:rPr lang="en-US" sz="1800">
                <a:latin typeface="Avenir Next LT Pro" panose="020B0504020202020204" pitchFamily="34" charset="77"/>
              </a:rPr>
              <a:t>Mapped postcode to country within the UK (England, Scotland, Northern Ireland, Wales)</a:t>
            </a:r>
          </a:p>
          <a:p>
            <a:pPr>
              <a:spcBef>
                <a:spcPts val="400"/>
              </a:spcBef>
              <a:buClr>
                <a:schemeClr val="tx1"/>
              </a:buClr>
            </a:pPr>
            <a:r>
              <a:rPr lang="en-US" sz="1800">
                <a:latin typeface="Avenir Next LT Pro" panose="020B0504020202020204" pitchFamily="34" charset="77"/>
              </a:rPr>
              <a:t>Countries further grouped into </a:t>
            </a:r>
            <a:r>
              <a:rPr lang="en-US" sz="1800" b="1">
                <a:latin typeface="Avenir Next LT Pro" panose="020B0504020202020204" pitchFamily="34" charset="77"/>
              </a:rPr>
              <a:t>England</a:t>
            </a:r>
            <a:r>
              <a:rPr lang="en-US" sz="1800">
                <a:latin typeface="Avenir Next LT Pro" panose="020B0504020202020204" pitchFamily="34" charset="77"/>
              </a:rPr>
              <a:t> and </a:t>
            </a:r>
            <a:r>
              <a:rPr lang="en-US" sz="1800" b="1">
                <a:latin typeface="Avenir Next LT Pro" panose="020B0504020202020204" pitchFamily="34" charset="77"/>
              </a:rPr>
              <a:t>Other </a:t>
            </a:r>
            <a:r>
              <a:rPr lang="en-US" sz="1800">
                <a:latin typeface="Avenir Next LT Pro" panose="020B0504020202020204" pitchFamily="34" charset="77"/>
              </a:rPr>
              <a:t>(Scotland, NI, Wales) to preserve anonymity</a:t>
            </a:r>
            <a:endParaRPr lang="en-US" sz="1800">
              <a:solidFill>
                <a:srgbClr val="000000"/>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a:solidFill>
                <a:srgbClr val="000000"/>
              </a:solidFill>
              <a:latin typeface="Avenir Next LT Pro" panose="020B0504020202020204" pitchFamily="34" charset="77"/>
            </a:endParaRPr>
          </a:p>
        </p:txBody>
      </p:sp>
      <p:graphicFrame>
        <p:nvGraphicFramePr>
          <p:cNvPr id="4" name="Table 5">
            <a:extLst>
              <a:ext uri="{FF2B5EF4-FFF2-40B4-BE49-F238E27FC236}">
                <a16:creationId xmlns:a16="http://schemas.microsoft.com/office/drawing/2014/main" id="{978DA99A-496B-0094-B569-585B4868B716}"/>
              </a:ext>
            </a:extLst>
          </p:cNvPr>
          <p:cNvGraphicFramePr>
            <a:graphicFrameLocks noGrp="1"/>
          </p:cNvGraphicFramePr>
          <p:nvPr>
            <p:extLst>
              <p:ext uri="{D42A27DB-BD31-4B8C-83A1-F6EECF244321}">
                <p14:modId xmlns:p14="http://schemas.microsoft.com/office/powerpoint/2010/main" val="1405539397"/>
              </p:ext>
            </p:extLst>
          </p:nvPr>
        </p:nvGraphicFramePr>
        <p:xfrm>
          <a:off x="3569348" y="4471198"/>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t>Partial postcode</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rPr>
                        <a:t>TQ</a:t>
                      </a:r>
                      <a:endParaRPr lang="en-GB" sz="1400" b="0" i="0" u="none" strike="noStrike">
                        <a:solidFill>
                          <a:srgbClr val="000000"/>
                        </a:solidFill>
                        <a:effectLst/>
                        <a:latin typeface="+mn-lt"/>
                      </a:endParaRPr>
                    </a:p>
                  </a:txBody>
                  <a:tcPr/>
                </a:tc>
                <a:extLst>
                  <a:ext uri="{0D108BD9-81ED-4DB2-BD59-A6C34878D82A}">
                    <a16:rowId xmlns:a16="http://schemas.microsoft.com/office/drawing/2014/main" val="1298855734"/>
                  </a:ext>
                </a:extLst>
              </a:tr>
              <a:tr h="302224">
                <a:tc>
                  <a:txBody>
                    <a:bodyPr/>
                    <a:lstStyle/>
                    <a:p>
                      <a:pPr algn="ctr" fontAlgn="b"/>
                      <a:r>
                        <a:rPr lang="en-GB" sz="1400" b="0" u="none" strike="noStrike">
                          <a:solidFill>
                            <a:srgbClr val="000000"/>
                          </a:solidFill>
                          <a:effectLst/>
                        </a:rPr>
                        <a:t>PA</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9" name="Rectangle: Rounded Corners 28">
            <a:extLst>
              <a:ext uri="{FF2B5EF4-FFF2-40B4-BE49-F238E27FC236}">
                <a16:creationId xmlns:a16="http://schemas.microsoft.com/office/drawing/2014/main" id="{4500133C-AE6A-A86B-458F-0E3677E36E98}"/>
              </a:ext>
            </a:extLst>
          </p:cNvPr>
          <p:cNvSpPr/>
          <p:nvPr/>
        </p:nvSpPr>
        <p:spPr>
          <a:xfrm>
            <a:off x="3510957" y="4431920"/>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0" name="Rounded Rectangle 10">
            <a:extLst>
              <a:ext uri="{FF2B5EF4-FFF2-40B4-BE49-F238E27FC236}">
                <a16:creationId xmlns:a16="http://schemas.microsoft.com/office/drawing/2014/main" id="{DF115327-4150-8E2D-FBB9-49645ED541F6}"/>
              </a:ext>
            </a:extLst>
          </p:cNvPr>
          <p:cNvSpPr/>
          <p:nvPr/>
        </p:nvSpPr>
        <p:spPr>
          <a:xfrm>
            <a:off x="3510957" y="4431918"/>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31" name="Table 5">
            <a:extLst>
              <a:ext uri="{FF2B5EF4-FFF2-40B4-BE49-F238E27FC236}">
                <a16:creationId xmlns:a16="http://schemas.microsoft.com/office/drawing/2014/main" id="{A3BCB1E2-1AFA-357A-C0F0-85CCEF7924A3}"/>
              </a:ext>
            </a:extLst>
          </p:cNvPr>
          <p:cNvGraphicFramePr>
            <a:graphicFrameLocks noGrp="1"/>
          </p:cNvGraphicFramePr>
          <p:nvPr>
            <p:extLst>
              <p:ext uri="{D42A27DB-BD31-4B8C-83A1-F6EECF244321}">
                <p14:modId xmlns:p14="http://schemas.microsoft.com/office/powerpoint/2010/main" val="3567539400"/>
              </p:ext>
            </p:extLst>
          </p:nvPr>
        </p:nvGraphicFramePr>
        <p:xfrm>
          <a:off x="656802" y="4458088"/>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t>Postcode</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rPr>
                        <a:t>TQ2 6BE</a:t>
                      </a:r>
                      <a:endParaRPr lang="en-GB" sz="1400" b="0" i="0" u="none" strike="noStrike">
                        <a:solidFill>
                          <a:srgbClr val="000000"/>
                        </a:solidFill>
                        <a:effectLst/>
                        <a:latin typeface="+mn-lt"/>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rPr>
                        <a:t>PA68 9JH</a:t>
                      </a:r>
                      <a:endParaRPr lang="en-US"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32" name="Rectangle: Rounded Corners 31">
            <a:extLst>
              <a:ext uri="{FF2B5EF4-FFF2-40B4-BE49-F238E27FC236}">
                <a16:creationId xmlns:a16="http://schemas.microsoft.com/office/drawing/2014/main" id="{788624E0-8010-3368-4128-39A9A1A3CDDC}"/>
              </a:ext>
            </a:extLst>
          </p:cNvPr>
          <p:cNvSpPr/>
          <p:nvPr/>
        </p:nvSpPr>
        <p:spPr>
          <a:xfrm>
            <a:off x="598411" y="4418810"/>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3" name="Rounded Rectangle 10">
            <a:extLst>
              <a:ext uri="{FF2B5EF4-FFF2-40B4-BE49-F238E27FC236}">
                <a16:creationId xmlns:a16="http://schemas.microsoft.com/office/drawing/2014/main" id="{D48B9BE7-9300-DF0F-7A29-C089923DC1CC}"/>
              </a:ext>
            </a:extLst>
          </p:cNvPr>
          <p:cNvSpPr/>
          <p:nvPr/>
        </p:nvSpPr>
        <p:spPr>
          <a:xfrm>
            <a:off x="598411" y="4418808"/>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34" name="Table 5">
            <a:extLst>
              <a:ext uri="{FF2B5EF4-FFF2-40B4-BE49-F238E27FC236}">
                <a16:creationId xmlns:a16="http://schemas.microsoft.com/office/drawing/2014/main" id="{4B047BCA-EC2F-2F97-D0D0-3B00CC1C8505}"/>
              </a:ext>
            </a:extLst>
          </p:cNvPr>
          <p:cNvGraphicFramePr>
            <a:graphicFrameLocks noGrp="1"/>
          </p:cNvGraphicFramePr>
          <p:nvPr>
            <p:extLst>
              <p:ext uri="{D42A27DB-BD31-4B8C-83A1-F6EECF244321}">
                <p14:modId xmlns:p14="http://schemas.microsoft.com/office/powerpoint/2010/main" val="2118759885"/>
              </p:ext>
            </p:extLst>
          </p:nvPr>
        </p:nvGraphicFramePr>
        <p:xfrm>
          <a:off x="6450540" y="4418808"/>
          <a:ext cx="1893359" cy="1244528"/>
        </p:xfrm>
        <a:graphic>
          <a:graphicData uri="http://schemas.openxmlformats.org/drawingml/2006/table">
            <a:tbl>
              <a:tblPr firstRow="1" bandRow="1">
                <a:tableStyleId>{21E4AEA4-8DFA-4A89-87EB-49C32662AFE0}</a:tableStyleId>
              </a:tblPr>
              <a:tblGrid>
                <a:gridCol w="1893359">
                  <a:extLst>
                    <a:ext uri="{9D8B030D-6E8A-4147-A177-3AD203B41FA5}">
                      <a16:colId xmlns:a16="http://schemas.microsoft.com/office/drawing/2014/main" val="3134419765"/>
                    </a:ext>
                  </a:extLst>
                </a:gridCol>
              </a:tblGrid>
              <a:tr h="302224">
                <a:tc>
                  <a:txBody>
                    <a:bodyPr/>
                    <a:lstStyle/>
                    <a:p>
                      <a:pPr algn="ctr"/>
                      <a:r>
                        <a:rPr lang="en-US" sz="1600"/>
                        <a:t>Region</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South-West England</a:t>
                      </a:r>
                    </a:p>
                  </a:txBody>
                  <a:tcPr/>
                </a:tc>
                <a:extLst>
                  <a:ext uri="{0D108BD9-81ED-4DB2-BD59-A6C34878D82A}">
                    <a16:rowId xmlns:a16="http://schemas.microsoft.com/office/drawing/2014/main" val="1298855734"/>
                  </a:ext>
                </a:extLst>
              </a:tr>
              <a:tr h="302224">
                <a:tc>
                  <a:txBody>
                    <a:bodyPr/>
                    <a:lstStyle/>
                    <a:p>
                      <a:pPr algn="ctr" fontAlgn="b"/>
                      <a:r>
                        <a:rPr lang="en-US" sz="1400" b="0" u="none" strike="noStrike">
                          <a:solidFill>
                            <a:srgbClr val="000000"/>
                          </a:solidFill>
                          <a:effectLst/>
                        </a:rPr>
                        <a:t>Scotland</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35" name="Rectangle: Rounded Corners 34">
            <a:extLst>
              <a:ext uri="{FF2B5EF4-FFF2-40B4-BE49-F238E27FC236}">
                <a16:creationId xmlns:a16="http://schemas.microsoft.com/office/drawing/2014/main" id="{5211E94A-D196-DD75-70BC-889A84A6E94E}"/>
              </a:ext>
            </a:extLst>
          </p:cNvPr>
          <p:cNvSpPr/>
          <p:nvPr/>
        </p:nvSpPr>
        <p:spPr>
          <a:xfrm>
            <a:off x="6392149" y="4379530"/>
            <a:ext cx="2004529"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9" name="Rounded Rectangle 10">
            <a:extLst>
              <a:ext uri="{FF2B5EF4-FFF2-40B4-BE49-F238E27FC236}">
                <a16:creationId xmlns:a16="http://schemas.microsoft.com/office/drawing/2014/main" id="{469158EC-1103-FA07-D504-916624B7234A}"/>
              </a:ext>
            </a:extLst>
          </p:cNvPr>
          <p:cNvSpPr/>
          <p:nvPr/>
        </p:nvSpPr>
        <p:spPr>
          <a:xfrm>
            <a:off x="6392149" y="4379528"/>
            <a:ext cx="2004529"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40" name="Table 5">
            <a:extLst>
              <a:ext uri="{FF2B5EF4-FFF2-40B4-BE49-F238E27FC236}">
                <a16:creationId xmlns:a16="http://schemas.microsoft.com/office/drawing/2014/main" id="{CFF59C2A-8144-C824-B3FD-85B58DAC7F67}"/>
              </a:ext>
            </a:extLst>
          </p:cNvPr>
          <p:cNvGraphicFramePr>
            <a:graphicFrameLocks noGrp="1"/>
          </p:cNvGraphicFramePr>
          <p:nvPr>
            <p:extLst>
              <p:ext uri="{D42A27DB-BD31-4B8C-83A1-F6EECF244321}">
                <p14:modId xmlns:p14="http://schemas.microsoft.com/office/powerpoint/2010/main" val="440609572"/>
              </p:ext>
            </p:extLst>
          </p:nvPr>
        </p:nvGraphicFramePr>
        <p:xfrm>
          <a:off x="9500060" y="4418808"/>
          <a:ext cx="2101266" cy="1244528"/>
        </p:xfrm>
        <a:graphic>
          <a:graphicData uri="http://schemas.openxmlformats.org/drawingml/2006/table">
            <a:tbl>
              <a:tblPr firstRow="1" bandRow="1">
                <a:tableStyleId>{21E4AEA4-8DFA-4A89-87EB-49C32662AFE0}</a:tableStyleId>
              </a:tblPr>
              <a:tblGrid>
                <a:gridCol w="2101266">
                  <a:extLst>
                    <a:ext uri="{9D8B030D-6E8A-4147-A177-3AD203B41FA5}">
                      <a16:colId xmlns:a16="http://schemas.microsoft.com/office/drawing/2014/main" val="3134419765"/>
                    </a:ext>
                  </a:extLst>
                </a:gridCol>
              </a:tblGrid>
              <a:tr h="302224">
                <a:tc>
                  <a:txBody>
                    <a:bodyPr/>
                    <a:lstStyle/>
                    <a:p>
                      <a:pPr algn="ctr"/>
                      <a:r>
                        <a:rPr lang="en-US" sz="1600"/>
                        <a:t>UK country</a:t>
                      </a:r>
                    </a:p>
                  </a:txBody>
                  <a:tcPr>
                    <a:solidFill>
                      <a:srgbClr val="264457"/>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England</a:t>
                      </a:r>
                    </a:p>
                  </a:txBody>
                  <a:tcPr/>
                </a:tc>
                <a:extLst>
                  <a:ext uri="{0D108BD9-81ED-4DB2-BD59-A6C34878D82A}">
                    <a16:rowId xmlns:a16="http://schemas.microsoft.com/office/drawing/2014/main" val="1298855734"/>
                  </a:ext>
                </a:extLst>
              </a:tr>
              <a:tr h="302224">
                <a:tc>
                  <a:txBody>
                    <a:bodyPr/>
                    <a:lstStyle/>
                    <a:p>
                      <a:pPr algn="ctr" fontAlgn="b"/>
                      <a:r>
                        <a:rPr lang="en-US" sz="1400" b="0" u="none" strike="noStrike">
                          <a:solidFill>
                            <a:srgbClr val="000000"/>
                          </a:solidFill>
                          <a:effectLst/>
                        </a:rPr>
                        <a:t>Other</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algn="ctr" fontAlgn="b"/>
                      <a:r>
                        <a:rPr lang="en-GB" sz="1400" b="0" i="0" u="none" strike="noStrike">
                          <a:solidFill>
                            <a:srgbClr val="000000"/>
                          </a:solidFill>
                          <a:effectLst/>
                          <a:latin typeface="+mn-lt"/>
                        </a:rPr>
                        <a:t>…</a:t>
                      </a:r>
                    </a:p>
                  </a:txBody>
                  <a:tcPr marL="9525" marR="9525" marT="9525" marB="0" anchor="ctr"/>
                </a:tc>
                <a:extLst>
                  <a:ext uri="{0D108BD9-81ED-4DB2-BD59-A6C34878D82A}">
                    <a16:rowId xmlns:a16="http://schemas.microsoft.com/office/drawing/2014/main" val="2677651715"/>
                  </a:ext>
                </a:extLst>
              </a:tr>
            </a:tbl>
          </a:graphicData>
        </a:graphic>
      </p:graphicFrame>
      <p:sp>
        <p:nvSpPr>
          <p:cNvPr id="41" name="Rectangle: Rounded Corners 40">
            <a:extLst>
              <a:ext uri="{FF2B5EF4-FFF2-40B4-BE49-F238E27FC236}">
                <a16:creationId xmlns:a16="http://schemas.microsoft.com/office/drawing/2014/main" id="{AE407EC2-2C7F-9DA9-2B60-577C1641F34F}"/>
              </a:ext>
            </a:extLst>
          </p:cNvPr>
          <p:cNvSpPr/>
          <p:nvPr/>
        </p:nvSpPr>
        <p:spPr>
          <a:xfrm>
            <a:off x="9445809" y="4379529"/>
            <a:ext cx="2155517" cy="1316375"/>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42" name="Rounded Rectangle 10">
            <a:extLst>
              <a:ext uri="{FF2B5EF4-FFF2-40B4-BE49-F238E27FC236}">
                <a16:creationId xmlns:a16="http://schemas.microsoft.com/office/drawing/2014/main" id="{FA01069A-FF60-48F8-5406-B096FD04B973}"/>
              </a:ext>
            </a:extLst>
          </p:cNvPr>
          <p:cNvSpPr/>
          <p:nvPr/>
        </p:nvSpPr>
        <p:spPr>
          <a:xfrm>
            <a:off x="9445809" y="4379527"/>
            <a:ext cx="2155517" cy="1316369"/>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43" name="Straight Connector 42">
            <a:extLst>
              <a:ext uri="{FF2B5EF4-FFF2-40B4-BE49-F238E27FC236}">
                <a16:creationId xmlns:a16="http://schemas.microsoft.com/office/drawing/2014/main" id="{876E0118-807E-BF7E-7D54-4612DA57A206}"/>
              </a:ext>
            </a:extLst>
          </p:cNvPr>
          <p:cNvCxnSpPr>
            <a:cxnSpLocks/>
          </p:cNvCxnSpPr>
          <p:nvPr/>
        </p:nvCxnSpPr>
        <p:spPr>
          <a:xfrm>
            <a:off x="2477622" y="5106419"/>
            <a:ext cx="1033335" cy="0"/>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3C09A87-29EE-3C80-0F4B-CA971ED845BE}"/>
              </a:ext>
            </a:extLst>
          </p:cNvPr>
          <p:cNvCxnSpPr>
            <a:cxnSpLocks/>
            <a:endCxn id="35" idx="1"/>
          </p:cNvCxnSpPr>
          <p:nvPr/>
        </p:nvCxnSpPr>
        <p:spPr>
          <a:xfrm flipV="1">
            <a:off x="5390168" y="5037722"/>
            <a:ext cx="1001981" cy="7186"/>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95ACF3-41BC-427E-37A4-00C883A5D093}"/>
              </a:ext>
            </a:extLst>
          </p:cNvPr>
          <p:cNvCxnSpPr>
            <a:cxnSpLocks/>
            <a:stCxn id="35" idx="3"/>
            <a:endCxn id="41" idx="1"/>
          </p:cNvCxnSpPr>
          <p:nvPr/>
        </p:nvCxnSpPr>
        <p:spPr>
          <a:xfrm flipV="1">
            <a:off x="8396678" y="5037717"/>
            <a:ext cx="1049131" cy="5"/>
          </a:xfrm>
          <a:prstGeom prst="straightConnector1">
            <a:avLst/>
          </a:prstGeom>
          <a:ln w="3810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7F37C94-CB82-712F-0DE3-40A698583228}"/>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ii.</a:t>
            </a:r>
            <a:endParaRPr lang="en-US" b="1" baseline="30000">
              <a:latin typeface="Avenir Next LT Pro Light"/>
              <a:ea typeface="Batang"/>
            </a:endParaRPr>
          </a:p>
        </p:txBody>
      </p:sp>
      <p:sp>
        <p:nvSpPr>
          <p:cNvPr id="5" name="Oval 4">
            <a:extLst>
              <a:ext uri="{FF2B5EF4-FFF2-40B4-BE49-F238E27FC236}">
                <a16:creationId xmlns:a16="http://schemas.microsoft.com/office/drawing/2014/main" id="{AB593F3C-38C5-FDD0-8EF6-FDBDDD01DEE9}"/>
              </a:ext>
            </a:extLst>
          </p:cNvPr>
          <p:cNvSpPr/>
          <p:nvPr/>
        </p:nvSpPr>
        <p:spPr>
          <a:xfrm>
            <a:off x="3410989" y="432568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2</a:t>
            </a:r>
          </a:p>
        </p:txBody>
      </p:sp>
      <p:sp>
        <p:nvSpPr>
          <p:cNvPr id="8" name="Oval 7">
            <a:extLst>
              <a:ext uri="{FF2B5EF4-FFF2-40B4-BE49-F238E27FC236}">
                <a16:creationId xmlns:a16="http://schemas.microsoft.com/office/drawing/2014/main" id="{7710927C-2CB4-6CC2-217F-F5FD399863E6}"/>
              </a:ext>
            </a:extLst>
          </p:cNvPr>
          <p:cNvSpPr/>
          <p:nvPr/>
        </p:nvSpPr>
        <p:spPr>
          <a:xfrm>
            <a:off x="523770" y="433879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1</a:t>
            </a:r>
          </a:p>
        </p:txBody>
      </p:sp>
      <p:sp>
        <p:nvSpPr>
          <p:cNvPr id="9" name="Oval 8">
            <a:extLst>
              <a:ext uri="{FF2B5EF4-FFF2-40B4-BE49-F238E27FC236}">
                <a16:creationId xmlns:a16="http://schemas.microsoft.com/office/drawing/2014/main" id="{5D8A32D3-CBE1-349A-F7A6-DDE4460A2033}"/>
              </a:ext>
            </a:extLst>
          </p:cNvPr>
          <p:cNvSpPr/>
          <p:nvPr/>
        </p:nvSpPr>
        <p:spPr>
          <a:xfrm>
            <a:off x="6307534" y="4282789"/>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3</a:t>
            </a:r>
          </a:p>
        </p:txBody>
      </p:sp>
      <p:sp>
        <p:nvSpPr>
          <p:cNvPr id="10" name="Oval 9">
            <a:extLst>
              <a:ext uri="{FF2B5EF4-FFF2-40B4-BE49-F238E27FC236}">
                <a16:creationId xmlns:a16="http://schemas.microsoft.com/office/drawing/2014/main" id="{8C254EEF-9607-B924-EF94-DB81E9338096}"/>
              </a:ext>
            </a:extLst>
          </p:cNvPr>
          <p:cNvSpPr/>
          <p:nvPr/>
        </p:nvSpPr>
        <p:spPr>
          <a:xfrm>
            <a:off x="9386177" y="430675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4</a:t>
            </a:r>
          </a:p>
        </p:txBody>
      </p:sp>
    </p:spTree>
    <p:extLst>
      <p:ext uri="{BB962C8B-B14F-4D97-AF65-F5344CB8AC3E}">
        <p14:creationId xmlns:p14="http://schemas.microsoft.com/office/powerpoint/2010/main" val="8744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par>
                                <p:cTn id="25" presetID="10" presetClass="entr" presetSubtype="0" fill="hold" nodeType="with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10" presetClass="entr" presetSubtype="0" fill="hold" nodeType="withEffect">
                                  <p:stCondLst>
                                    <p:cond delay="2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animBg="1"/>
      <p:bldP spid="39" grpId="0" animBg="1"/>
      <p:bldP spid="41" grpId="0" animBg="1"/>
      <p:bldP spid="42" grpId="0" animBg="1"/>
      <p:bldP spid="5"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B4961DB-7BD0-1DE2-0659-57E2EAA5238D}"/>
              </a:ext>
            </a:extLst>
          </p:cNvPr>
          <p:cNvCxnSpPr>
            <a:cxnSpLocks/>
          </p:cNvCxnSpPr>
          <p:nvPr/>
        </p:nvCxnSpPr>
        <p:spPr>
          <a:xfrm>
            <a:off x="10532965" y="4328930"/>
            <a:ext cx="0" cy="361892"/>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3B4133-4CC8-9E65-2CFF-8689FD34FF55}"/>
              </a:ext>
            </a:extLst>
          </p:cNvPr>
          <p:cNvCxnSpPr>
            <a:cxnSpLocks/>
          </p:cNvCxnSpPr>
          <p:nvPr/>
        </p:nvCxnSpPr>
        <p:spPr>
          <a:xfrm flipH="1">
            <a:off x="8507738" y="2911556"/>
            <a:ext cx="979566" cy="0"/>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670CDB2A-5BF9-F55C-24E4-BDCC47C7B71E}"/>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iii.</a:t>
            </a:r>
          </a:p>
        </p:txBody>
      </p:sp>
      <p:graphicFrame>
        <p:nvGraphicFramePr>
          <p:cNvPr id="2" name="Table 5">
            <a:extLst>
              <a:ext uri="{FF2B5EF4-FFF2-40B4-BE49-F238E27FC236}">
                <a16:creationId xmlns:a16="http://schemas.microsoft.com/office/drawing/2014/main" id="{9E1900B2-B66E-1E29-6041-97CD8A9397DB}"/>
              </a:ext>
            </a:extLst>
          </p:cNvPr>
          <p:cNvGraphicFramePr>
            <a:graphicFrameLocks noGrp="1"/>
          </p:cNvGraphicFramePr>
          <p:nvPr>
            <p:extLst>
              <p:ext uri="{D42A27DB-BD31-4B8C-83A1-F6EECF244321}">
                <p14:modId xmlns:p14="http://schemas.microsoft.com/office/powerpoint/2010/main" val="3353569699"/>
              </p:ext>
            </p:extLst>
          </p:nvPr>
        </p:nvGraphicFramePr>
        <p:xfrm>
          <a:off x="9645469" y="1714465"/>
          <a:ext cx="1774991" cy="2453424"/>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Continent</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Africa</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Asia</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latin typeface="Avenir Book" panose="02000503020000020003" pitchFamily="2" charset="0"/>
                        </a:rPr>
                        <a:t>North America</a:t>
                      </a:r>
                      <a:endParaRPr lang="en-GB" sz="1400" b="0" i="0" u="none" strike="noStrike">
                        <a:solidFill>
                          <a:srgbClr val="000000"/>
                        </a:solidFill>
                        <a:effectLst/>
                        <a:latin typeface="Avenir Book" panose="02000503020000020003" pitchFamily="2" charset="0"/>
                      </a:endParaRP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South America</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Europe</a:t>
                      </a:r>
                    </a:p>
                  </a:txBody>
                  <a:tcPr marL="9524" marR="9524" marT="9524" marB="0" anchor="ctr"/>
                </a:tc>
                <a:extLst>
                  <a:ext uri="{0D108BD9-81ED-4DB2-BD59-A6C34878D82A}">
                    <a16:rowId xmlns:a16="http://schemas.microsoft.com/office/drawing/2014/main" val="1383010558"/>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Antarctica</a:t>
                      </a:r>
                    </a:p>
                  </a:txBody>
                  <a:tcPr marL="9524" marR="9524" marT="9524" marB="0" anchor="ctr"/>
                </a:tc>
                <a:extLst>
                  <a:ext uri="{0D108BD9-81ED-4DB2-BD59-A6C34878D82A}">
                    <a16:rowId xmlns:a16="http://schemas.microsoft.com/office/drawing/2014/main" val="3220974949"/>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Oceania</a:t>
                      </a:r>
                    </a:p>
                  </a:txBody>
                  <a:tcPr marL="9524" marR="9524" marT="9524" marB="0" anchor="ctr"/>
                </a:tc>
                <a:extLst>
                  <a:ext uri="{0D108BD9-81ED-4DB2-BD59-A6C34878D82A}">
                    <a16:rowId xmlns:a16="http://schemas.microsoft.com/office/drawing/2014/main" val="1539116424"/>
                  </a:ext>
                </a:extLst>
              </a:tr>
            </a:tbl>
          </a:graphicData>
        </a:graphic>
      </p:graphicFrame>
      <p:sp>
        <p:nvSpPr>
          <p:cNvPr id="8" name="Rectangle: Rounded Corners 7">
            <a:extLst>
              <a:ext uri="{FF2B5EF4-FFF2-40B4-BE49-F238E27FC236}">
                <a16:creationId xmlns:a16="http://schemas.microsoft.com/office/drawing/2014/main" id="{4AC85946-EE5E-A138-2E27-9906F1D89158}"/>
              </a:ext>
            </a:extLst>
          </p:cNvPr>
          <p:cNvSpPr/>
          <p:nvPr/>
        </p:nvSpPr>
        <p:spPr>
          <a:xfrm>
            <a:off x="9587078" y="1675186"/>
            <a:ext cx="1879211" cy="2548948"/>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13" name="Rounded Rectangle 10">
            <a:extLst>
              <a:ext uri="{FF2B5EF4-FFF2-40B4-BE49-F238E27FC236}">
                <a16:creationId xmlns:a16="http://schemas.microsoft.com/office/drawing/2014/main" id="{AC44ACA6-2BDA-DF69-29E2-8BEF93EE58DF}"/>
              </a:ext>
            </a:extLst>
          </p:cNvPr>
          <p:cNvSpPr/>
          <p:nvPr/>
        </p:nvSpPr>
        <p:spPr>
          <a:xfrm>
            <a:off x="9587078" y="1675184"/>
            <a:ext cx="1879211" cy="2548948"/>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14" name="Table 5">
            <a:extLst>
              <a:ext uri="{FF2B5EF4-FFF2-40B4-BE49-F238E27FC236}">
                <a16:creationId xmlns:a16="http://schemas.microsoft.com/office/drawing/2014/main" id="{FE41E95C-0FB2-71BD-F1C3-6C0BD4D0D8E6}"/>
              </a:ext>
            </a:extLst>
          </p:cNvPr>
          <p:cNvGraphicFramePr>
            <a:graphicFrameLocks noGrp="1"/>
          </p:cNvGraphicFramePr>
          <p:nvPr>
            <p:extLst>
              <p:ext uri="{D42A27DB-BD31-4B8C-83A1-F6EECF244321}">
                <p14:modId xmlns:p14="http://schemas.microsoft.com/office/powerpoint/2010/main" val="879018649"/>
              </p:ext>
            </p:extLst>
          </p:nvPr>
        </p:nvGraphicFramePr>
        <p:xfrm>
          <a:off x="9487304" y="4730102"/>
          <a:ext cx="2069914" cy="1848976"/>
        </p:xfrm>
        <a:graphic>
          <a:graphicData uri="http://schemas.openxmlformats.org/drawingml/2006/table">
            <a:tbl>
              <a:tblPr firstRow="1" bandRow="1">
                <a:tableStyleId>{21E4AEA4-8DFA-4A89-87EB-49C32662AFE0}</a:tableStyleId>
              </a:tblPr>
              <a:tblGrid>
                <a:gridCol w="2069914">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Further grouping</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Africa</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Asia</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latin typeface="Avenir Book" panose="02000503020000020003" pitchFamily="2" charset="0"/>
                        </a:rPr>
                        <a:t>Americas</a:t>
                      </a:r>
                      <a:endParaRPr lang="en-GB" sz="1400" b="0" i="0" u="none" strike="noStrike">
                        <a:solidFill>
                          <a:srgbClr val="000000"/>
                        </a:solidFill>
                        <a:effectLst/>
                        <a:latin typeface="Avenir Book" panose="02000503020000020003" pitchFamily="2" charset="0"/>
                      </a:endParaRP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Europe</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Oceania + Antarctica</a:t>
                      </a:r>
                    </a:p>
                  </a:txBody>
                  <a:tcPr marL="9524" marR="9524" marT="9524" marB="0" anchor="ctr"/>
                </a:tc>
                <a:extLst>
                  <a:ext uri="{0D108BD9-81ED-4DB2-BD59-A6C34878D82A}">
                    <a16:rowId xmlns:a16="http://schemas.microsoft.com/office/drawing/2014/main" val="1383010558"/>
                  </a:ext>
                </a:extLst>
              </a:tr>
            </a:tbl>
          </a:graphicData>
        </a:graphic>
      </p:graphicFrame>
      <p:sp>
        <p:nvSpPr>
          <p:cNvPr id="15" name="Rectangle: Rounded Corners 14">
            <a:extLst>
              <a:ext uri="{FF2B5EF4-FFF2-40B4-BE49-F238E27FC236}">
                <a16:creationId xmlns:a16="http://schemas.microsoft.com/office/drawing/2014/main" id="{E1A0C841-E688-14B4-B973-6F583DD48835}"/>
              </a:ext>
            </a:extLst>
          </p:cNvPr>
          <p:cNvSpPr/>
          <p:nvPr/>
        </p:nvSpPr>
        <p:spPr>
          <a:xfrm>
            <a:off x="9428913" y="4690824"/>
            <a:ext cx="2191451" cy="1936136"/>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16" name="Rounded Rectangle 10">
            <a:extLst>
              <a:ext uri="{FF2B5EF4-FFF2-40B4-BE49-F238E27FC236}">
                <a16:creationId xmlns:a16="http://schemas.microsoft.com/office/drawing/2014/main" id="{1DFD97D1-3E75-34DF-D500-619C9CA5713B}"/>
              </a:ext>
            </a:extLst>
          </p:cNvPr>
          <p:cNvSpPr/>
          <p:nvPr/>
        </p:nvSpPr>
        <p:spPr>
          <a:xfrm>
            <a:off x="9428913" y="4690822"/>
            <a:ext cx="2191451" cy="1936136"/>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17" name="Table 5">
            <a:extLst>
              <a:ext uri="{FF2B5EF4-FFF2-40B4-BE49-F238E27FC236}">
                <a16:creationId xmlns:a16="http://schemas.microsoft.com/office/drawing/2014/main" id="{B76888E8-0CE8-E09C-4049-30CE6FABB532}"/>
              </a:ext>
            </a:extLst>
          </p:cNvPr>
          <p:cNvGraphicFramePr>
            <a:graphicFrameLocks noGrp="1"/>
          </p:cNvGraphicFramePr>
          <p:nvPr>
            <p:extLst>
              <p:ext uri="{D42A27DB-BD31-4B8C-83A1-F6EECF244321}">
                <p14:modId xmlns:p14="http://schemas.microsoft.com/office/powerpoint/2010/main" val="2787935119"/>
              </p:ext>
            </p:extLst>
          </p:nvPr>
        </p:nvGraphicFramePr>
        <p:xfrm>
          <a:off x="6437824" y="5102847"/>
          <a:ext cx="2069914" cy="942304"/>
        </p:xfrm>
        <a:graphic>
          <a:graphicData uri="http://schemas.openxmlformats.org/drawingml/2006/table">
            <a:tbl>
              <a:tblPr firstRow="1" bandRow="1">
                <a:tableStyleId>{21E4AEA4-8DFA-4A89-87EB-49C32662AFE0}</a:tableStyleId>
              </a:tblPr>
              <a:tblGrid>
                <a:gridCol w="2069914">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Location of birth</a:t>
                      </a:r>
                    </a:p>
                  </a:txBody>
                  <a:tcPr>
                    <a:solidFill>
                      <a:srgbClr val="16406D"/>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Northern Hemisphere</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Southern Hemisphere</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bl>
          </a:graphicData>
        </a:graphic>
      </p:graphicFrame>
      <p:sp>
        <p:nvSpPr>
          <p:cNvPr id="19" name="Rectangle: Rounded Corners 18">
            <a:extLst>
              <a:ext uri="{FF2B5EF4-FFF2-40B4-BE49-F238E27FC236}">
                <a16:creationId xmlns:a16="http://schemas.microsoft.com/office/drawing/2014/main" id="{1A2E8904-DEA2-FFAF-C809-BE9F311FC0D4}"/>
              </a:ext>
            </a:extLst>
          </p:cNvPr>
          <p:cNvSpPr/>
          <p:nvPr/>
        </p:nvSpPr>
        <p:spPr>
          <a:xfrm>
            <a:off x="6379433" y="5063569"/>
            <a:ext cx="2191451" cy="1033951"/>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0" name="Rounded Rectangle 10">
            <a:extLst>
              <a:ext uri="{FF2B5EF4-FFF2-40B4-BE49-F238E27FC236}">
                <a16:creationId xmlns:a16="http://schemas.microsoft.com/office/drawing/2014/main" id="{DD13194E-26A9-90D2-AECF-D70750F243EF}"/>
              </a:ext>
            </a:extLst>
          </p:cNvPr>
          <p:cNvSpPr/>
          <p:nvPr/>
        </p:nvSpPr>
        <p:spPr>
          <a:xfrm>
            <a:off x="6379433" y="5063567"/>
            <a:ext cx="2191451" cy="1033951"/>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sp>
        <p:nvSpPr>
          <p:cNvPr id="23" name="Content Placeholder 2">
            <a:extLst>
              <a:ext uri="{FF2B5EF4-FFF2-40B4-BE49-F238E27FC236}">
                <a16:creationId xmlns:a16="http://schemas.microsoft.com/office/drawing/2014/main" id="{B7886ECE-5BE1-11FC-5E26-46DC6210442E}"/>
              </a:ext>
            </a:extLst>
          </p:cNvPr>
          <p:cNvSpPr>
            <a:spLocks noGrp="1"/>
          </p:cNvSpPr>
          <p:nvPr>
            <p:ph idx="1"/>
          </p:nvPr>
        </p:nvSpPr>
        <p:spPr>
          <a:xfrm>
            <a:off x="590674" y="2110506"/>
            <a:ext cx="5578947" cy="4538022"/>
          </a:xfrm>
        </p:spPr>
        <p:txBody>
          <a:bodyPr vert="horz" lIns="91440" tIns="45720" rIns="91440" bIns="45720" rtlCol="0" anchor="t">
            <a:normAutofit lnSpcReduction="10000"/>
          </a:bodyPr>
          <a:lstStyle/>
          <a:p>
            <a:pPr marL="0" indent="0">
              <a:buClr>
                <a:schemeClr val="tx1"/>
              </a:buClr>
              <a:buNone/>
            </a:pPr>
            <a:r>
              <a:rPr lang="en-US" b="1">
                <a:solidFill>
                  <a:srgbClr val="7B314E"/>
                </a:solidFill>
                <a:latin typeface="Avenir Next LT Pro" panose="020B0504020202020204" pitchFamily="34" charset="77"/>
              </a:rPr>
              <a:t>Birth country</a:t>
            </a:r>
          </a:p>
          <a:p>
            <a:pPr>
              <a:spcBef>
                <a:spcPts val="400"/>
              </a:spcBef>
              <a:buClr>
                <a:schemeClr val="tx1"/>
              </a:buClr>
            </a:pPr>
            <a:r>
              <a:rPr lang="en-US" sz="1800">
                <a:latin typeface="Avenir Next LT Pro" panose="020B0504020202020204" pitchFamily="34" charset="77"/>
              </a:rPr>
              <a:t>Banding with ‘</a:t>
            </a:r>
            <a:r>
              <a:rPr lang="en-US" sz="1800" err="1">
                <a:latin typeface="Avenir Next LT Pro" panose="020B0504020202020204" pitchFamily="34" charset="77"/>
              </a:rPr>
              <a:t>GeoPy</a:t>
            </a:r>
            <a:r>
              <a:rPr lang="en-US" sz="1800">
                <a:latin typeface="Avenir Next LT Pro" panose="020B0504020202020204" pitchFamily="34" charset="77"/>
              </a:rPr>
              <a:t>’ module</a:t>
            </a:r>
          </a:p>
          <a:p>
            <a:pPr>
              <a:spcBef>
                <a:spcPts val="400"/>
              </a:spcBef>
              <a:buClr>
                <a:schemeClr val="tx1"/>
              </a:buClr>
            </a:pPr>
            <a:endParaRPr lang="en-US" sz="1800">
              <a:latin typeface="Avenir Next LT Pro" panose="020B0504020202020204" pitchFamily="34" charset="77"/>
            </a:endParaRPr>
          </a:p>
          <a:p>
            <a:pPr>
              <a:spcBef>
                <a:spcPts val="400"/>
              </a:spcBef>
              <a:buClr>
                <a:schemeClr val="tx1"/>
              </a:buClr>
            </a:pPr>
            <a:r>
              <a:rPr lang="en-US" sz="1800">
                <a:latin typeface="Avenir Next LT Pro" panose="020B0504020202020204" pitchFamily="34" charset="77"/>
              </a:rPr>
              <a:t>Initially banding by continent</a:t>
            </a:r>
          </a:p>
          <a:p>
            <a:pPr lvl="1">
              <a:spcBef>
                <a:spcPts val="400"/>
              </a:spcBef>
              <a:buClr>
                <a:schemeClr val="tx1"/>
              </a:buClr>
            </a:pPr>
            <a:r>
              <a:rPr lang="en-US">
                <a:latin typeface="Avenir Next LT Pro" panose="020B0504020202020204" pitchFamily="34" charset="77"/>
              </a:rPr>
              <a:t>Identifying for Oceania + Antarctica</a:t>
            </a:r>
          </a:p>
          <a:p>
            <a:pPr lvl="1">
              <a:spcBef>
                <a:spcPts val="400"/>
              </a:spcBef>
              <a:buClr>
                <a:schemeClr val="tx1"/>
              </a:buClr>
            </a:pPr>
            <a:endParaRPr lang="en-US" sz="1800">
              <a:latin typeface="Avenir Next LT Pro" panose="020B0504020202020204" pitchFamily="34" charset="77"/>
            </a:endParaRPr>
          </a:p>
          <a:p>
            <a:pPr>
              <a:spcBef>
                <a:spcPts val="400"/>
              </a:spcBef>
              <a:buClr>
                <a:schemeClr val="tx1"/>
              </a:buClr>
            </a:pPr>
            <a:r>
              <a:rPr lang="en-US">
                <a:latin typeface="Avenir Next LT Pro" panose="020B0504020202020204" pitchFamily="34" charset="77"/>
              </a:rPr>
              <a:t>Attempted banding continents further</a:t>
            </a:r>
          </a:p>
          <a:p>
            <a:pPr lvl="1">
              <a:spcBef>
                <a:spcPts val="400"/>
              </a:spcBef>
              <a:buClr>
                <a:schemeClr val="tx1"/>
              </a:buClr>
            </a:pPr>
            <a:r>
              <a:rPr lang="en-US">
                <a:latin typeface="Avenir Next LT Pro" panose="020B0504020202020204" pitchFamily="34" charset="77"/>
              </a:rPr>
              <a:t>Still identifying for Oceania + Antarctica</a:t>
            </a:r>
          </a:p>
          <a:p>
            <a:pPr lvl="1">
              <a:spcBef>
                <a:spcPts val="400"/>
              </a:spcBef>
              <a:buClr>
                <a:schemeClr val="tx1"/>
              </a:buClr>
            </a:pPr>
            <a:endParaRPr lang="en-US">
              <a:latin typeface="Avenir Next LT Pro" panose="020B0504020202020204" pitchFamily="34" charset="77"/>
            </a:endParaRPr>
          </a:p>
          <a:p>
            <a:pPr>
              <a:spcBef>
                <a:spcPts val="400"/>
              </a:spcBef>
              <a:buClr>
                <a:schemeClr val="tx1"/>
              </a:buClr>
            </a:pPr>
            <a:r>
              <a:rPr lang="en-US">
                <a:latin typeface="Avenir Next LT Pro" panose="020B0504020202020204" pitchFamily="34" charset="77"/>
              </a:rPr>
              <a:t>Banding by hemisphere (by matching latitude)</a:t>
            </a:r>
          </a:p>
          <a:p>
            <a:pPr lvl="1">
              <a:spcBef>
                <a:spcPts val="400"/>
              </a:spcBef>
              <a:buClr>
                <a:schemeClr val="tx1"/>
              </a:buClr>
            </a:pPr>
            <a:r>
              <a:rPr lang="en-US">
                <a:latin typeface="Avenir Next LT Pro" panose="020B0504020202020204" pitchFamily="34" charset="77"/>
              </a:rPr>
              <a:t>Only way to preserve anonymity</a:t>
            </a:r>
          </a:p>
          <a:p>
            <a:pPr marL="0" indent="0">
              <a:spcBef>
                <a:spcPts val="400"/>
              </a:spcBef>
              <a:buClr>
                <a:schemeClr val="tx1"/>
              </a:buClr>
              <a:buNone/>
            </a:pPr>
            <a:endParaRPr lang="en-US">
              <a:latin typeface="Avenir Next LT Pro" panose="020B0504020202020204" pitchFamily="34" charset="77"/>
            </a:endParaRPr>
          </a:p>
          <a:p>
            <a:pPr marL="0" indent="0">
              <a:spcBef>
                <a:spcPts val="400"/>
              </a:spcBef>
              <a:buClr>
                <a:schemeClr val="tx1"/>
              </a:buClr>
              <a:buNone/>
            </a:pPr>
            <a:endParaRPr lang="en-US">
              <a:latin typeface="Avenir Next LT Pro" panose="020B0504020202020204" pitchFamily="34" charset="77"/>
            </a:endParaRPr>
          </a:p>
          <a:p>
            <a:pPr marL="0" indent="0">
              <a:spcBef>
                <a:spcPts val="400"/>
              </a:spcBef>
              <a:buClr>
                <a:schemeClr val="tx1"/>
              </a:buClr>
              <a:buNone/>
            </a:pPr>
            <a:r>
              <a:rPr lang="en-US" sz="1400">
                <a:latin typeface="Avenir Next LT Pro" panose="020B0504020202020204" pitchFamily="34" charset="77"/>
              </a:rPr>
              <a:t>N.B. Two territories were not found by the </a:t>
            </a:r>
            <a:r>
              <a:rPr lang="en-US" sz="1400" err="1">
                <a:latin typeface="Avenir Next LT Pro" panose="020B0504020202020204" pitchFamily="34" charset="77"/>
              </a:rPr>
              <a:t>GeoPy</a:t>
            </a:r>
            <a:r>
              <a:rPr lang="en-US" sz="1400">
                <a:latin typeface="Avenir Next LT Pro" panose="020B0504020202020204" pitchFamily="34" charset="77"/>
              </a:rPr>
              <a:t> module (Svalbard/Micronesia) and needed to be hard-coded</a:t>
            </a:r>
          </a:p>
          <a:p>
            <a:pPr>
              <a:spcBef>
                <a:spcPts val="400"/>
              </a:spcBef>
              <a:buClr>
                <a:schemeClr val="tx1"/>
              </a:buClr>
            </a:pPr>
            <a:endParaRPr lang="en-US" sz="2000" b="1">
              <a:solidFill>
                <a:srgbClr val="7B314E"/>
              </a:solidFill>
              <a:latin typeface="Avenir Next LT Pro" panose="020B0504020202020204" pitchFamily="34" charset="77"/>
            </a:endParaRPr>
          </a:p>
          <a:p>
            <a:pPr marL="0" indent="0">
              <a:buNone/>
            </a:pPr>
            <a:endParaRPr lang="en-US" sz="1800">
              <a:solidFill>
                <a:srgbClr val="000000"/>
              </a:solidFill>
              <a:latin typeface="Avenir Next LT Pro" panose="020B0504020202020204" pitchFamily="34" charset="77"/>
            </a:endParaRPr>
          </a:p>
        </p:txBody>
      </p:sp>
      <p:graphicFrame>
        <p:nvGraphicFramePr>
          <p:cNvPr id="27" name="Table 5">
            <a:extLst>
              <a:ext uri="{FF2B5EF4-FFF2-40B4-BE49-F238E27FC236}">
                <a16:creationId xmlns:a16="http://schemas.microsoft.com/office/drawing/2014/main" id="{E94958D1-F896-43C9-8AA2-1D2F66837347}"/>
              </a:ext>
            </a:extLst>
          </p:cNvPr>
          <p:cNvGraphicFramePr>
            <a:graphicFrameLocks noGrp="1"/>
          </p:cNvGraphicFramePr>
          <p:nvPr>
            <p:extLst>
              <p:ext uri="{D42A27DB-BD31-4B8C-83A1-F6EECF244321}">
                <p14:modId xmlns:p14="http://schemas.microsoft.com/office/powerpoint/2010/main" val="2054156008"/>
              </p:ext>
            </p:extLst>
          </p:nvPr>
        </p:nvGraphicFramePr>
        <p:xfrm>
          <a:off x="6633478" y="1958159"/>
          <a:ext cx="1774991" cy="1848976"/>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Country</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Ireland</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Morocco</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South Africa</a:t>
                      </a: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Indonesia</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mn-lt"/>
                        </a:rPr>
                        <a:t>…</a:t>
                      </a:r>
                    </a:p>
                  </a:txBody>
                  <a:tcPr marL="9524" marR="9524" marT="9524" marB="0" anchor="ctr"/>
                </a:tc>
                <a:extLst>
                  <a:ext uri="{0D108BD9-81ED-4DB2-BD59-A6C34878D82A}">
                    <a16:rowId xmlns:a16="http://schemas.microsoft.com/office/drawing/2014/main" val="1383010558"/>
                  </a:ext>
                </a:extLst>
              </a:tr>
            </a:tbl>
          </a:graphicData>
        </a:graphic>
      </p:graphicFrame>
      <p:sp>
        <p:nvSpPr>
          <p:cNvPr id="28" name="Rectangle: Rounded Corners 27">
            <a:extLst>
              <a:ext uri="{FF2B5EF4-FFF2-40B4-BE49-F238E27FC236}">
                <a16:creationId xmlns:a16="http://schemas.microsoft.com/office/drawing/2014/main" id="{FAFA1CC2-521A-E44C-2479-0E89AA234A17}"/>
              </a:ext>
            </a:extLst>
          </p:cNvPr>
          <p:cNvSpPr/>
          <p:nvPr/>
        </p:nvSpPr>
        <p:spPr>
          <a:xfrm>
            <a:off x="6575087" y="1918880"/>
            <a:ext cx="1879211" cy="1943425"/>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9" name="Rounded Rectangle 10">
            <a:extLst>
              <a:ext uri="{FF2B5EF4-FFF2-40B4-BE49-F238E27FC236}">
                <a16:creationId xmlns:a16="http://schemas.microsoft.com/office/drawing/2014/main" id="{B67A54B3-BA31-6104-CD7C-91131BF77729}"/>
              </a:ext>
            </a:extLst>
          </p:cNvPr>
          <p:cNvSpPr/>
          <p:nvPr/>
        </p:nvSpPr>
        <p:spPr>
          <a:xfrm>
            <a:off x="6575087" y="1918878"/>
            <a:ext cx="1879211" cy="1943425"/>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30" name="Straight Arrow Connector 29">
            <a:extLst>
              <a:ext uri="{FF2B5EF4-FFF2-40B4-BE49-F238E27FC236}">
                <a16:creationId xmlns:a16="http://schemas.microsoft.com/office/drawing/2014/main" id="{AD1C5847-1670-AEEE-86E2-895A92A60E4F}"/>
              </a:ext>
            </a:extLst>
          </p:cNvPr>
          <p:cNvCxnSpPr>
            <a:cxnSpLocks/>
          </p:cNvCxnSpPr>
          <p:nvPr/>
        </p:nvCxnSpPr>
        <p:spPr>
          <a:xfrm flipH="1">
            <a:off x="8655671" y="5692054"/>
            <a:ext cx="724544" cy="0"/>
          </a:xfrm>
          <a:prstGeom prst="straightConnector1">
            <a:avLst/>
          </a:prstGeom>
          <a:ln w="5715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461A5899-ADAE-CD3C-D259-7FAF69630559}"/>
              </a:ext>
            </a:extLst>
          </p:cNvPr>
          <p:cNvSpPr/>
          <p:nvPr/>
        </p:nvSpPr>
        <p:spPr>
          <a:xfrm>
            <a:off x="6449399" y="1772340"/>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1</a:t>
            </a:r>
          </a:p>
        </p:txBody>
      </p:sp>
      <p:sp>
        <p:nvSpPr>
          <p:cNvPr id="33" name="Oval 32">
            <a:extLst>
              <a:ext uri="{FF2B5EF4-FFF2-40B4-BE49-F238E27FC236}">
                <a16:creationId xmlns:a16="http://schemas.microsoft.com/office/drawing/2014/main" id="{D3258644-0B72-600D-9035-271A97C4C809}"/>
              </a:ext>
            </a:extLst>
          </p:cNvPr>
          <p:cNvSpPr/>
          <p:nvPr/>
        </p:nvSpPr>
        <p:spPr>
          <a:xfrm>
            <a:off x="9533267" y="1544133"/>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2</a:t>
            </a:r>
          </a:p>
        </p:txBody>
      </p:sp>
      <p:sp>
        <p:nvSpPr>
          <p:cNvPr id="34" name="Oval 33">
            <a:extLst>
              <a:ext uri="{FF2B5EF4-FFF2-40B4-BE49-F238E27FC236}">
                <a16:creationId xmlns:a16="http://schemas.microsoft.com/office/drawing/2014/main" id="{E09DEF8F-9452-90FF-A876-32DED01107A2}"/>
              </a:ext>
            </a:extLst>
          </p:cNvPr>
          <p:cNvSpPr/>
          <p:nvPr/>
        </p:nvSpPr>
        <p:spPr>
          <a:xfrm>
            <a:off x="9294127" y="4529781"/>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3</a:t>
            </a:r>
          </a:p>
        </p:txBody>
      </p:sp>
      <p:sp>
        <p:nvSpPr>
          <p:cNvPr id="35" name="Oval 34">
            <a:extLst>
              <a:ext uri="{FF2B5EF4-FFF2-40B4-BE49-F238E27FC236}">
                <a16:creationId xmlns:a16="http://schemas.microsoft.com/office/drawing/2014/main" id="{01B22E93-DCFE-CDA3-80AF-28B7B3A75713}"/>
              </a:ext>
            </a:extLst>
          </p:cNvPr>
          <p:cNvSpPr/>
          <p:nvPr/>
        </p:nvSpPr>
        <p:spPr>
          <a:xfrm>
            <a:off x="6215452" y="4852459"/>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4</a:t>
            </a:r>
          </a:p>
        </p:txBody>
      </p:sp>
    </p:spTree>
    <p:extLst>
      <p:ext uri="{BB962C8B-B14F-4D97-AF65-F5344CB8AC3E}">
        <p14:creationId xmlns:p14="http://schemas.microsoft.com/office/powerpoint/2010/main" val="139675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10" presetClass="entr" presetSubtype="0"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right)">
                                      <p:cBhvr>
                                        <p:cTn id="41" dur="500"/>
                                        <p:tgtEl>
                                          <p:spTgt spid="30"/>
                                        </p:tgtEl>
                                      </p:cBhvr>
                                    </p:animEffect>
                                  </p:childTnLst>
                                </p:cTn>
                              </p:par>
                              <p:par>
                                <p:cTn id="42" presetID="10" presetClass="entr" presetSubtype="0" fill="hold"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P spid="19" grpId="0" animBg="1"/>
      <p:bldP spid="20" grpId="0" animBg="1"/>
      <p:bldP spid="33" grpId="0" animBg="1"/>
      <p:bldP spid="34" grpId="0" animBg="1"/>
      <p:bldP spid="35" grpId="0" animBg="1"/>
    </p:bldLst>
  </p:timing>
</p:sld>
</file>

<file path=ppt/theme/theme1.xml><?xml version="1.0" encoding="utf-8"?>
<a:theme xmlns:a="http://schemas.openxmlformats.org/drawingml/2006/main" name="Brush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1_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11</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BrushVTI</vt:lpstr>
      <vt:lpstr>Parcel</vt:lpstr>
      <vt:lpstr>1_BrushVTI</vt:lpstr>
      <vt:lpstr>Data Anonymisation  CDM Coursework 2</vt:lpstr>
      <vt:lpstr>background</vt:lpstr>
      <vt:lpstr>aims</vt:lpstr>
      <vt:lpstr>Classifying the data3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Knight, Emily</dc:creator>
  <cp:revision>1</cp:revision>
  <dcterms:created xsi:type="dcterms:W3CDTF">2022-12-01T13:15:40Z</dcterms:created>
  <dcterms:modified xsi:type="dcterms:W3CDTF">2022-12-15T12:11:38Z</dcterms:modified>
</cp:coreProperties>
</file>