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65bcec5d0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65bcec5d0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65bcec5d0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65bcec5d0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65bcec5d0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65bcec5d0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65bcec5d0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e65bcec5d0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65bcec5d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65bcec5d0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65bcec5d0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65bcec5d0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65bcec5d0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65bcec5d0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65bcec5d0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65bcec5d0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65bcec5d0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65bcec5d0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65bcec5d0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65bcec5d0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65bcec5d0_1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65bcec5d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65bcec5d0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65bcec5d0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e65bcec5d0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e65bcec5d0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65bcec5d0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e65bcec5d0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65bcec5d0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e65bcec5d0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65bcec56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e65bcec56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65bcec5d0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65bcec5d0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65bcec5d0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e65bcec5d0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65bcec5d0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e65bcec5d0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65bcec56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e65bcec56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e65bcec5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e65bcec5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65bcec5d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65bcec5d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65bcec5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e65bcec5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65bcec5d0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e65bcec5d0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65bcec5d0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e65bcec5d0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65bcec5d0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65bcec5d0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65bcec5d0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e65bcec5d0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65bcec5d0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65bcec5d0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65bcec5d0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65bcec5d0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65bcec5d0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65bcec5d0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65bcec5d0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65bcec5d0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65bcec5d0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65bcec5d0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65bcec5d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65bcec5d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Edge extraction</a:t>
            </a:r>
            <a:endParaRPr/>
          </a:p>
        </p:txBody>
      </p:sp>
      <p:sp>
        <p:nvSpPr>
          <p:cNvPr id="154" name="Google Shape;154;p34"/>
          <p:cNvSpPr txBox="1"/>
          <p:nvPr>
            <p:ph idx="1" type="body"/>
          </p:nvPr>
        </p:nvSpPr>
        <p:spPr>
          <a:xfrm>
            <a:off x="311700" y="1152475"/>
            <a:ext cx="8520600" cy="759600"/>
          </a:xfrm>
          <a:prstGeom prst="rect">
            <a:avLst/>
          </a:prstGeom>
        </p:spPr>
        <p:txBody>
          <a:bodyPr anchorCtr="0" anchor="t" bIns="91425" lIns="91425" spcFirstLastPara="1" rIns="91425" wrap="square" tIns="91425">
            <a:normAutofit fontScale="92500"/>
          </a:bodyPr>
          <a:lstStyle/>
          <a:p>
            <a:pPr indent="0" lvl="0" marL="457200" rtl="0" algn="l">
              <a:spcBef>
                <a:spcPts val="0"/>
              </a:spcBef>
              <a:spcAft>
                <a:spcPts val="1200"/>
              </a:spcAft>
              <a:buNone/>
            </a:pPr>
            <a:r>
              <a:rPr lang="it"/>
              <a:t>F</a:t>
            </a:r>
            <a:r>
              <a:rPr lang="it"/>
              <a:t>rom the hex dump we extract the information we need for our networks, such as:</a:t>
            </a:r>
            <a:br>
              <a:rPr lang="it"/>
            </a:br>
            <a:endParaRPr/>
          </a:p>
        </p:txBody>
      </p:sp>
      <p:sp>
        <p:nvSpPr>
          <p:cNvPr id="155" name="Google Shape;155;p34"/>
          <p:cNvSpPr txBox="1"/>
          <p:nvPr/>
        </p:nvSpPr>
        <p:spPr>
          <a:xfrm>
            <a:off x="311700" y="1847400"/>
            <a:ext cx="85206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Char char="●"/>
            </a:pPr>
            <a:r>
              <a:rPr lang="it" sz="1800">
                <a:solidFill>
                  <a:schemeClr val="lt2"/>
                </a:solidFill>
              </a:rPr>
              <a:t>Transaction id</a:t>
            </a:r>
            <a:endParaRPr sz="1800">
              <a:solidFill>
                <a:schemeClr val="lt2"/>
              </a:solidFill>
            </a:endParaRPr>
          </a:p>
          <a:p>
            <a:pPr indent="-342900" lvl="0" marL="457200" rtl="0" algn="l">
              <a:spcBef>
                <a:spcPts val="0"/>
              </a:spcBef>
              <a:spcAft>
                <a:spcPts val="0"/>
              </a:spcAft>
              <a:buClr>
                <a:schemeClr val="lt2"/>
              </a:buClr>
              <a:buSzPts val="1800"/>
              <a:buChar char="●"/>
            </a:pPr>
            <a:r>
              <a:rPr lang="it" sz="1800">
                <a:solidFill>
                  <a:schemeClr val="lt2"/>
                </a:solidFill>
              </a:rPr>
              <a:t>Sender(s) address</a:t>
            </a:r>
            <a:endParaRPr sz="1800">
              <a:solidFill>
                <a:schemeClr val="lt2"/>
              </a:solidFill>
            </a:endParaRPr>
          </a:p>
          <a:p>
            <a:pPr indent="-342900" lvl="0" marL="457200" rtl="0" algn="l">
              <a:spcBef>
                <a:spcPts val="0"/>
              </a:spcBef>
              <a:spcAft>
                <a:spcPts val="0"/>
              </a:spcAft>
              <a:buClr>
                <a:schemeClr val="lt2"/>
              </a:buClr>
              <a:buSzPts val="1800"/>
              <a:buChar char="●"/>
            </a:pPr>
            <a:r>
              <a:rPr lang="it" sz="1800">
                <a:solidFill>
                  <a:schemeClr val="lt2"/>
                </a:solidFill>
              </a:rPr>
              <a:t>Receiver(s) address</a:t>
            </a:r>
            <a:endParaRPr sz="1800">
              <a:solidFill>
                <a:schemeClr val="lt2"/>
              </a:solidFill>
            </a:endParaRPr>
          </a:p>
          <a:p>
            <a:pPr indent="-342900" lvl="0" marL="457200" rtl="0" algn="l">
              <a:spcBef>
                <a:spcPts val="0"/>
              </a:spcBef>
              <a:spcAft>
                <a:spcPts val="0"/>
              </a:spcAft>
              <a:buClr>
                <a:schemeClr val="lt2"/>
              </a:buClr>
              <a:buSzPts val="1800"/>
              <a:buChar char="●"/>
            </a:pPr>
            <a:r>
              <a:rPr lang="it" sz="1800">
                <a:solidFill>
                  <a:schemeClr val="lt2"/>
                </a:solidFill>
              </a:rPr>
              <a:t>Amount sent to each receiver</a:t>
            </a:r>
            <a:endParaRPr sz="1800">
              <a:solidFill>
                <a:schemeClr val="lt2"/>
              </a:solidFill>
            </a:endParaRPr>
          </a:p>
        </p:txBody>
      </p:sp>
      <p:sp>
        <p:nvSpPr>
          <p:cNvPr id="156" name="Google Shape;156;p34"/>
          <p:cNvSpPr txBox="1"/>
          <p:nvPr/>
        </p:nvSpPr>
        <p:spPr>
          <a:xfrm>
            <a:off x="366550" y="3130050"/>
            <a:ext cx="8465700" cy="13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lt2"/>
                </a:solidFill>
              </a:rPr>
              <a:t>After extracting edge information, we create csv files for each block. This way we are able to feed R with our data and plot our networks</a:t>
            </a:r>
            <a:endParaRPr sz="180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Transaction network</a:t>
            </a:r>
            <a:endParaRPr/>
          </a:p>
        </p:txBody>
      </p:sp>
      <p:sp>
        <p:nvSpPr>
          <p:cNvPr id="162" name="Google Shape;16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 transaction network is composed of two different kind of nodes: </a:t>
            </a:r>
            <a:endParaRPr/>
          </a:p>
          <a:p>
            <a:pPr indent="0" lvl="0" marL="0" rtl="0" algn="l">
              <a:spcBef>
                <a:spcPts val="1200"/>
              </a:spcBef>
              <a:spcAft>
                <a:spcPts val="0"/>
              </a:spcAft>
              <a:buNone/>
            </a:pPr>
            <a:r>
              <a:rPr lang="it"/>
              <a:t>Addresses and Transaction</a:t>
            </a:r>
            <a:endParaRPr/>
          </a:p>
          <a:p>
            <a:pPr indent="0" lvl="0" marL="0" rtl="0" algn="l">
              <a:spcBef>
                <a:spcPts val="1200"/>
              </a:spcBef>
              <a:spcAft>
                <a:spcPts val="0"/>
              </a:spcAft>
              <a:buNone/>
            </a:pPr>
            <a:r>
              <a:rPr lang="it"/>
              <a:t>Addresses can function both as input or output to a transaction. Yellow nodes are transactions, and purple nodes are addresses. There are two different kind of edges. From address to transaction (input, type 0) and from transaction to address (output, type 1).</a:t>
            </a:r>
            <a:endParaRPr/>
          </a:p>
          <a:p>
            <a:pPr indent="0" lvl="0" marL="0" rtl="0" algn="l">
              <a:spcBef>
                <a:spcPts val="1200"/>
              </a:spcBef>
              <a:spcAft>
                <a:spcPts val="1200"/>
              </a:spcAft>
              <a:buNone/>
            </a:pPr>
            <a:r>
              <a:rPr lang="it"/>
              <a:t>A common </a:t>
            </a:r>
            <a:r>
              <a:rPr lang="it"/>
              <a:t>subset</a:t>
            </a:r>
            <a:r>
              <a:rPr lang="it"/>
              <a:t> of transactions in a block might look like this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36"/>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Searching the Connected Component</a:t>
            </a:r>
            <a:endParaRPr/>
          </a:p>
        </p:txBody>
      </p:sp>
      <p:sp>
        <p:nvSpPr>
          <p:cNvPr id="175" name="Google Shape;17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t>What we are looking for are large connected components inside a graph of a full block (or </a:t>
            </a:r>
            <a:r>
              <a:rPr lang="it"/>
              <a:t>possibly</a:t>
            </a:r>
            <a:r>
              <a:rPr lang="it"/>
              <a:t> more blocks). Once we try to plot more than 500 transactions, visualization becomes hard (and also meaningless), thus the approach i took was to extract a subset (or a slice) of unique nodes from the edgelist, and then extract again from the whole graph all edges containing at least one of the unique nodes from our “slice”. In this way we are able to determine if one node is involved in more </a:t>
            </a:r>
            <a:r>
              <a:rPr lang="it"/>
              <a:t>than</a:t>
            </a:r>
            <a:r>
              <a:rPr lang="it"/>
              <a:t> one transaction, or is part of a larger connected component of other nodes.</a:t>
            </a:r>
            <a:endParaRPr/>
          </a:p>
          <a:p>
            <a:pPr indent="0" lvl="0" marL="0" rtl="0" algn="l">
              <a:spcBef>
                <a:spcPts val="1200"/>
              </a:spcBef>
              <a:spcAft>
                <a:spcPts val="1200"/>
              </a:spcAft>
              <a:buNone/>
            </a:pPr>
            <a:r>
              <a:rPr lang="it"/>
              <a:t>Here are some of the results achieved with this method. Here are some networks plotted with this method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3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4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4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4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6" name="Google Shape;21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4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ctrTitle"/>
          </p:nvPr>
        </p:nvSpPr>
        <p:spPr>
          <a:xfrm>
            <a:off x="311700" y="744575"/>
            <a:ext cx="8520600" cy="88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it"/>
              <a:t>Bitcoin Transactions Network</a:t>
            </a:r>
            <a:endParaRPr/>
          </a:p>
        </p:txBody>
      </p:sp>
      <p:sp>
        <p:nvSpPr>
          <p:cNvPr id="106" name="Google Shape;106;p26"/>
          <p:cNvSpPr txBox="1"/>
          <p:nvPr>
            <p:ph idx="1" type="subTitle"/>
          </p:nvPr>
        </p:nvSpPr>
        <p:spPr>
          <a:xfrm>
            <a:off x="311700" y="1458725"/>
            <a:ext cx="8735400" cy="3524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a:t>Questions asked:</a:t>
            </a:r>
            <a:endParaRPr/>
          </a:p>
          <a:p>
            <a:pPr indent="0" lvl="0" marL="0" rtl="0" algn="ctr">
              <a:spcBef>
                <a:spcPts val="0"/>
              </a:spcBef>
              <a:spcAft>
                <a:spcPts val="0"/>
              </a:spcAft>
              <a:buNone/>
            </a:pPr>
            <a:r>
              <a:rPr lang="it"/>
              <a:t>Is it possible to represent bitcoin transactions as a network?</a:t>
            </a:r>
            <a:endParaRPr/>
          </a:p>
          <a:p>
            <a:pPr indent="0" lvl="0" marL="0" rtl="0" algn="ctr">
              <a:spcBef>
                <a:spcPts val="0"/>
              </a:spcBef>
              <a:spcAft>
                <a:spcPts val="0"/>
              </a:spcAft>
              <a:buNone/>
            </a:pPr>
            <a:r>
              <a:rPr lang="it"/>
              <a:t>Can you infer ownership of bitcoin addresses by analyzing transactions?</a:t>
            </a:r>
            <a:endParaRPr/>
          </a:p>
          <a:p>
            <a:pPr indent="0" lvl="0" marL="0" rtl="0" algn="ctr">
              <a:spcBef>
                <a:spcPts val="0"/>
              </a:spcBef>
              <a:spcAft>
                <a:spcPts val="0"/>
              </a:spcAft>
              <a:buNone/>
            </a:pPr>
            <a:r>
              <a:rPr lang="it"/>
              <a:t>Is the bitcoin transactions network a scale-free network?</a:t>
            </a:r>
            <a:endParaRPr/>
          </a:p>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3" name="Google Shape;22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4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Clusters of addresses</a:t>
            </a:r>
            <a:endParaRPr/>
          </a:p>
        </p:txBody>
      </p:sp>
      <p:sp>
        <p:nvSpPr>
          <p:cNvPr id="230" name="Google Shape;23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t>These results come from analyzing and plotting just one single block. It is clear that while the majority of transactions follow a simple pattern of one address sending to two addresses (the receiver and possibly another address owned by the same sender), sometimes we are able to identify clusters of addresses being part of the same transaction. This is crucial information, especially in the input side of the transaction.</a:t>
            </a:r>
            <a:endParaRPr/>
          </a:p>
          <a:p>
            <a:pPr indent="0" lvl="0" marL="0" rtl="0" algn="l">
              <a:spcBef>
                <a:spcPts val="1200"/>
              </a:spcBef>
              <a:spcAft>
                <a:spcPts val="1200"/>
              </a:spcAft>
              <a:buNone/>
            </a:pPr>
            <a:r>
              <a:rPr lang="it"/>
              <a:t>If a cluster of addresses all function as input to one transaction, it means that either these addresses belong to the same entity (remember that each wallet can generate a seemingly infinite amount of addresses), or the sender has access to the private keys of the addresses involved in the sending side of the transaction.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Dealing with bigger graphs</a:t>
            </a:r>
            <a:endParaRPr/>
          </a:p>
        </p:txBody>
      </p:sp>
      <p:sp>
        <p:nvSpPr>
          <p:cNvPr id="236" name="Google Shape;23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Upon realizing that the pipeline worked, i focused on trying to analyze a larger graph. The data i acquired consists of (almost) all the transactions in blocks between 500503 (07:36:28 AM  22-12-2017) and 500599 (11:10:12 PM 22-12-2017). This is almost 16 hours, in which around 100 blocks were mined. The network generated from these blocks contains over 1 Million edges. </a:t>
            </a:r>
            <a:endParaRPr/>
          </a:p>
          <a:p>
            <a:pPr indent="0" lvl="0" marL="0" rtl="0" algn="l">
              <a:spcBef>
                <a:spcPts val="1200"/>
              </a:spcBef>
              <a:spcAft>
                <a:spcPts val="1200"/>
              </a:spcAft>
              <a:buNone/>
            </a:pPr>
            <a:r>
              <a:rPr lang="it"/>
              <a:t>Some calculations on this network are meaningless to try (such as diameter), but some of them are still doable (but still slow), such as computing the LCC for ever increasing subsets of this large graph.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Is the bitcoin transactions </a:t>
            </a:r>
            <a:r>
              <a:rPr lang="it"/>
              <a:t>network a scale-free network?</a:t>
            </a:r>
            <a:endParaRPr/>
          </a:p>
        </p:txBody>
      </p:sp>
      <p:sp>
        <p:nvSpPr>
          <p:cNvPr id="242" name="Google Shape;242;p47"/>
          <p:cNvSpPr txBox="1"/>
          <p:nvPr>
            <p:ph idx="1" type="body"/>
          </p:nvPr>
        </p:nvSpPr>
        <p:spPr>
          <a:xfrm>
            <a:off x="311700" y="1575325"/>
            <a:ext cx="8520600" cy="322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The log-log degree distribution of samples of 100’000, 500’000, and the full network all suggest power-law properties for this network. A network whose degree distribution follows a power law, where most nodes have a low degree, while the number of nodes with high degree (hubs) decreases exponentially as the degree increases, is called a scale-free network.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Power laws and Scale Free Network</a:t>
            </a:r>
            <a:endParaRPr/>
          </a:p>
        </p:txBody>
      </p:sp>
      <p:sp>
        <p:nvSpPr>
          <p:cNvPr id="248" name="Google Shape;248;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a:t>In a scale-free network, the log-log scale of the degree distribution of nodes is somewhat linear, suggesting that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it"/>
              <a:t>If this holds, log_pk is expected to </a:t>
            </a:r>
            <a:r>
              <a:rPr lang="it"/>
              <a:t>depend linearly on log_k, the slope of this line being the factor gamma. The results on three sections of the graph suggest this somewhat linear relation on a log-log scale </a:t>
            </a:r>
            <a:endParaRPr/>
          </a:p>
        </p:txBody>
      </p:sp>
      <p:pic>
        <p:nvPicPr>
          <p:cNvPr id="249" name="Google Shape;249;p48"/>
          <p:cNvPicPr preferRelativeResize="0"/>
          <p:nvPr/>
        </p:nvPicPr>
        <p:blipFill>
          <a:blip r:embed="rId3">
            <a:alphaModFix/>
          </a:blip>
          <a:stretch>
            <a:fillRect/>
          </a:stretch>
        </p:blipFill>
        <p:spPr>
          <a:xfrm>
            <a:off x="3125947" y="2019650"/>
            <a:ext cx="2538450" cy="643975"/>
          </a:xfrm>
          <a:prstGeom prst="rect">
            <a:avLst/>
          </a:prstGeom>
          <a:noFill/>
          <a:ln>
            <a:noFill/>
          </a:ln>
        </p:spPr>
      </p:pic>
      <p:pic>
        <p:nvPicPr>
          <p:cNvPr id="250" name="Google Shape;250;p48"/>
          <p:cNvPicPr preferRelativeResize="0"/>
          <p:nvPr/>
        </p:nvPicPr>
        <p:blipFill>
          <a:blip r:embed="rId4">
            <a:alphaModFix/>
          </a:blip>
          <a:stretch>
            <a:fillRect/>
          </a:stretch>
        </p:blipFill>
        <p:spPr>
          <a:xfrm>
            <a:off x="3125950" y="2784050"/>
            <a:ext cx="2706900" cy="6867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6" name="Google Shape;25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7" name="Google Shape;257;p49"/>
          <p:cNvPicPr preferRelativeResize="0"/>
          <p:nvPr/>
        </p:nvPicPr>
        <p:blipFill>
          <a:blip r:embed="rId3">
            <a:alphaModFix/>
          </a:blip>
          <a:stretch>
            <a:fillRect/>
          </a:stretch>
        </p:blipFill>
        <p:spPr>
          <a:xfrm>
            <a:off x="0" y="0"/>
            <a:ext cx="9144000" cy="5143499"/>
          </a:xfrm>
          <a:prstGeom prst="rect">
            <a:avLst/>
          </a:prstGeom>
          <a:noFill/>
          <a:ln>
            <a:noFill/>
          </a:ln>
        </p:spPr>
      </p:pic>
      <p:pic>
        <p:nvPicPr>
          <p:cNvPr id="258" name="Google Shape;258;p49"/>
          <p:cNvPicPr preferRelativeResize="0"/>
          <p:nvPr/>
        </p:nvPicPr>
        <p:blipFill>
          <a:blip r:embed="rId4">
            <a:alphaModFix/>
          </a:blip>
          <a:stretch>
            <a:fillRect/>
          </a:stretch>
        </p:blipFill>
        <p:spPr>
          <a:xfrm>
            <a:off x="5327097" y="0"/>
            <a:ext cx="3699075" cy="2658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4" name="Google Shape;264;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5" name="Google Shape;265;p50"/>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66" name="Google Shape;266;p50"/>
          <p:cNvPicPr preferRelativeResize="0"/>
          <p:nvPr/>
        </p:nvPicPr>
        <p:blipFill>
          <a:blip r:embed="rId4">
            <a:alphaModFix/>
          </a:blip>
          <a:stretch>
            <a:fillRect/>
          </a:stretch>
        </p:blipFill>
        <p:spPr>
          <a:xfrm>
            <a:off x="5327097" y="0"/>
            <a:ext cx="3699075" cy="2658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2" name="Google Shape;272;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3" name="Google Shape;273;p51"/>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74" name="Google Shape;274;p51"/>
          <p:cNvPicPr preferRelativeResize="0"/>
          <p:nvPr/>
        </p:nvPicPr>
        <p:blipFill>
          <a:blip r:embed="rId4">
            <a:alphaModFix/>
          </a:blip>
          <a:stretch>
            <a:fillRect/>
          </a:stretch>
        </p:blipFill>
        <p:spPr>
          <a:xfrm>
            <a:off x="5327100" y="0"/>
            <a:ext cx="3699075" cy="2883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LCC on scale-free networks</a:t>
            </a:r>
            <a:endParaRPr/>
          </a:p>
        </p:txBody>
      </p:sp>
      <p:sp>
        <p:nvSpPr>
          <p:cNvPr id="280" name="Google Shape;280;p52"/>
          <p:cNvSpPr txBox="1"/>
          <p:nvPr>
            <p:ph idx="1" type="body"/>
          </p:nvPr>
        </p:nvSpPr>
        <p:spPr>
          <a:xfrm>
            <a:off x="311700" y="1152475"/>
            <a:ext cx="8520600" cy="375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 a scale-free network, the estimated degree of the largest node k_max is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it"/>
              <a:t>If this holds, the polynomial dependence of k_max on N would suggest that the larger the network, the larger the difference between the smallest node, k_min, and the biggest hub, k_max.</a:t>
            </a:r>
            <a:endParaRPr/>
          </a:p>
          <a:p>
            <a:pPr indent="0" lvl="0" marL="0" rtl="0" algn="l">
              <a:spcBef>
                <a:spcPts val="1200"/>
              </a:spcBef>
              <a:spcAft>
                <a:spcPts val="1200"/>
              </a:spcAft>
              <a:buNone/>
            </a:pPr>
            <a:r>
              <a:rPr lang="it"/>
              <a:t>A linear behaviour of the size of the largest connected component in the network suggests that relation</a:t>
            </a:r>
            <a:endParaRPr/>
          </a:p>
        </p:txBody>
      </p:sp>
      <p:pic>
        <p:nvPicPr>
          <p:cNvPr id="281" name="Google Shape;281;p52"/>
          <p:cNvPicPr preferRelativeResize="0"/>
          <p:nvPr/>
        </p:nvPicPr>
        <p:blipFill>
          <a:blip r:embed="rId3">
            <a:alphaModFix/>
          </a:blip>
          <a:stretch>
            <a:fillRect/>
          </a:stretch>
        </p:blipFill>
        <p:spPr>
          <a:xfrm>
            <a:off x="3395650" y="1730075"/>
            <a:ext cx="2352675" cy="1009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7" name="Google Shape;287;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8" name="Google Shape;288;p53"/>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Gathering Data</a:t>
            </a:r>
            <a:endParaRPr/>
          </a:p>
          <a:p>
            <a:pPr indent="0" lvl="0" marL="0" rtl="0" algn="l">
              <a:spcBef>
                <a:spcPts val="0"/>
              </a:spcBef>
              <a:spcAft>
                <a:spcPts val="0"/>
              </a:spcAft>
              <a:buNone/>
            </a:pPr>
            <a:r>
              <a:t/>
            </a:r>
            <a:endParaRPr/>
          </a:p>
        </p:txBody>
      </p:sp>
      <p:sp>
        <p:nvSpPr>
          <p:cNvPr id="112" name="Google Shape;112;p27"/>
          <p:cNvSpPr txBox="1"/>
          <p:nvPr>
            <p:ph idx="1" type="body"/>
          </p:nvPr>
        </p:nvSpPr>
        <p:spPr>
          <a:xfrm>
            <a:off x="311700" y="1152475"/>
            <a:ext cx="8592900" cy="336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The first task that was tackled in this project was data acquisition. </a:t>
            </a:r>
            <a:endParaRPr/>
          </a:p>
          <a:p>
            <a:pPr indent="0" lvl="0" marL="0" rtl="0" algn="ctr">
              <a:spcBef>
                <a:spcPts val="1200"/>
              </a:spcBef>
              <a:spcAft>
                <a:spcPts val="1200"/>
              </a:spcAft>
              <a:buNone/>
            </a:pPr>
            <a:r>
              <a:rPr lang="it"/>
              <a:t>The bitcoin blockchain is by definition a huge database containing all transaction that were ever validated by the blockchain. Therefore, if we wish to gather data about transactions, we must query the blockchain for 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Giant Component</a:t>
            </a:r>
            <a:endParaRPr/>
          </a:p>
        </p:txBody>
      </p:sp>
      <p:sp>
        <p:nvSpPr>
          <p:cNvPr id="294" name="Google Shape;294;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Giant component in this graph contains 704k nodes, 856k edges, with max degree equal to 4908.</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0" name="Google Shape;300;p55"/>
          <p:cNvSpPr txBox="1"/>
          <p:nvPr>
            <p:ph idx="1" type="body"/>
          </p:nvPr>
        </p:nvSpPr>
        <p:spPr>
          <a:xfrm>
            <a:off x="311700" y="1152475"/>
            <a:ext cx="8520600" cy="174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1" name="Google Shape;301;p55"/>
          <p:cNvPicPr preferRelativeResize="0"/>
          <p:nvPr/>
        </p:nvPicPr>
        <p:blipFill>
          <a:blip r:embed="rId3">
            <a:alphaModFix/>
          </a:blip>
          <a:stretch>
            <a:fillRect/>
          </a:stretch>
        </p:blipFill>
        <p:spPr>
          <a:xfrm>
            <a:off x="311688" y="69988"/>
            <a:ext cx="5705475" cy="676275"/>
          </a:xfrm>
          <a:prstGeom prst="rect">
            <a:avLst/>
          </a:prstGeom>
          <a:noFill/>
          <a:ln>
            <a:noFill/>
          </a:ln>
        </p:spPr>
      </p:pic>
      <p:pic>
        <p:nvPicPr>
          <p:cNvPr id="302" name="Google Shape;302;p55"/>
          <p:cNvPicPr preferRelativeResize="0"/>
          <p:nvPr/>
        </p:nvPicPr>
        <p:blipFill>
          <a:blip r:embed="rId4">
            <a:alphaModFix/>
          </a:blip>
          <a:stretch>
            <a:fillRect/>
          </a:stretch>
        </p:blipFill>
        <p:spPr>
          <a:xfrm>
            <a:off x="311688" y="746263"/>
            <a:ext cx="5705475" cy="676275"/>
          </a:xfrm>
          <a:prstGeom prst="rect">
            <a:avLst/>
          </a:prstGeom>
          <a:noFill/>
          <a:ln>
            <a:noFill/>
          </a:ln>
        </p:spPr>
      </p:pic>
      <p:pic>
        <p:nvPicPr>
          <p:cNvPr id="303" name="Google Shape;303;p55"/>
          <p:cNvPicPr preferRelativeResize="0"/>
          <p:nvPr/>
        </p:nvPicPr>
        <p:blipFill>
          <a:blip r:embed="rId5">
            <a:alphaModFix/>
          </a:blip>
          <a:stretch>
            <a:fillRect/>
          </a:stretch>
        </p:blipFill>
        <p:spPr>
          <a:xfrm>
            <a:off x="311688" y="1422538"/>
            <a:ext cx="8048625" cy="1247775"/>
          </a:xfrm>
          <a:prstGeom prst="rect">
            <a:avLst/>
          </a:prstGeom>
          <a:noFill/>
          <a:ln>
            <a:noFill/>
          </a:ln>
        </p:spPr>
      </p:pic>
      <p:pic>
        <p:nvPicPr>
          <p:cNvPr id="304" name="Google Shape;304;p55"/>
          <p:cNvPicPr preferRelativeResize="0"/>
          <p:nvPr/>
        </p:nvPicPr>
        <p:blipFill>
          <a:blip r:embed="rId6">
            <a:alphaModFix/>
          </a:blip>
          <a:stretch>
            <a:fillRect/>
          </a:stretch>
        </p:blipFill>
        <p:spPr>
          <a:xfrm>
            <a:off x="311700" y="3031725"/>
            <a:ext cx="8048625" cy="847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It’s possible to represent bitcoin transactions as a network</a:t>
            </a:r>
            <a:endParaRPr/>
          </a:p>
          <a:p>
            <a:pPr indent="0" lvl="0" marL="0" rtl="0" algn="l">
              <a:spcBef>
                <a:spcPts val="1200"/>
              </a:spcBef>
              <a:spcAft>
                <a:spcPts val="0"/>
              </a:spcAft>
              <a:buNone/>
            </a:pPr>
            <a:r>
              <a:rPr lang="it"/>
              <a:t>It might be possible to infer ownership of bitcoin addresses by analyzing transactions</a:t>
            </a:r>
            <a:endParaRPr/>
          </a:p>
          <a:p>
            <a:pPr indent="0" lvl="0" marL="0" rtl="0" algn="l">
              <a:spcBef>
                <a:spcPts val="1200"/>
              </a:spcBef>
              <a:spcAft>
                <a:spcPts val="1200"/>
              </a:spcAft>
              <a:buNone/>
            </a:pPr>
            <a:r>
              <a:rPr lang="it"/>
              <a:t>It’s likely that the bitcoin transaction network is a scale-free network</a:t>
            </a:r>
            <a:endParaRPr/>
          </a:p>
        </p:txBody>
      </p:sp>
      <p:sp>
        <p:nvSpPr>
          <p:cNvPr id="310" name="Google Shape;31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Conclusions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References </a:t>
            </a:r>
            <a:endParaRPr/>
          </a:p>
        </p:txBody>
      </p:sp>
      <p:sp>
        <p:nvSpPr>
          <p:cNvPr id="316" name="Google Shape;316;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Ron, D., &amp; Shamir, A (2013). Quantitative Analysis of the Full Bitcoin Transaction Graph</a:t>
            </a:r>
            <a:endParaRPr/>
          </a:p>
          <a:p>
            <a:pPr indent="-342900" lvl="0" marL="457200" rtl="0" algn="l">
              <a:spcBef>
                <a:spcPts val="0"/>
              </a:spcBef>
              <a:spcAft>
                <a:spcPts val="0"/>
              </a:spcAft>
              <a:buSzPts val="1800"/>
              <a:buChar char="●"/>
            </a:pPr>
            <a:r>
              <a:rPr lang="it"/>
              <a:t>Network Science (Albert-László Barabási)</a:t>
            </a:r>
            <a:endParaRPr/>
          </a:p>
          <a:p>
            <a:pPr indent="-342900" lvl="0" marL="457200" rtl="0" algn="l">
              <a:spcBef>
                <a:spcPts val="0"/>
              </a:spcBef>
              <a:spcAft>
                <a:spcPts val="0"/>
              </a:spcAft>
              <a:buSzPts val="1800"/>
              <a:buChar char="●"/>
            </a:pPr>
            <a:r>
              <a:rPr lang="it"/>
              <a:t>Programming Bitcoin Learn How to Program Bitcoin from Scratch (Jimmy Song)</a:t>
            </a:r>
            <a:endParaRPr/>
          </a:p>
          <a:p>
            <a:pPr indent="-342900" lvl="0" marL="457200" rtl="0" algn="l">
              <a:spcBef>
                <a:spcPts val="0"/>
              </a:spcBef>
              <a:spcAft>
                <a:spcPts val="0"/>
              </a:spcAft>
              <a:buSzPts val="1800"/>
              <a:buChar char="●"/>
            </a:pPr>
            <a:r>
              <a:rPr lang="it"/>
              <a:t>Mastering Bitcoin Programming the Open Blockchain (Andreas M. Antonopoulos)</a:t>
            </a:r>
            <a:endParaRPr/>
          </a:p>
          <a:p>
            <a:pPr indent="-342900" lvl="0" marL="457200" rtl="0" algn="l">
              <a:spcBef>
                <a:spcPts val="0"/>
              </a:spcBef>
              <a:spcAft>
                <a:spcPts val="0"/>
              </a:spcAft>
              <a:buSzPts val="1800"/>
              <a:buChar char="●"/>
            </a:pPr>
            <a:r>
              <a:rPr lang="it"/>
              <a:t>https://www.lambertleong.com/projects/bitcoin_network_analysis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Code</a:t>
            </a:r>
            <a:endParaRPr/>
          </a:p>
        </p:txBody>
      </p:sp>
      <p:sp>
        <p:nvSpPr>
          <p:cNvPr id="322" name="Google Shape;322;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Full project code at </a:t>
            </a:r>
            <a:endParaRPr/>
          </a:p>
          <a:p>
            <a:pPr indent="0" lvl="0" marL="0" rtl="0" algn="ctr">
              <a:spcBef>
                <a:spcPts val="1200"/>
              </a:spcBef>
              <a:spcAft>
                <a:spcPts val="0"/>
              </a:spcAft>
              <a:buNone/>
            </a:pPr>
            <a:r>
              <a:rPr lang="it"/>
              <a:t>https://github.com/ricvigi/DMAU2-public</a:t>
            </a:r>
            <a:endParaRPr/>
          </a:p>
          <a:p>
            <a:pPr indent="0" lvl="0" marL="0" rtl="0" algn="ctr">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Data Integrity</a:t>
            </a:r>
            <a:endParaRPr/>
          </a:p>
        </p:txBody>
      </p:sp>
      <p:sp>
        <p:nvSpPr>
          <p:cNvPr id="118" name="Google Shape;11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it"/>
              <a:t>To guarantee the integrity of the data, I decided to install the reference bitcoin node implementation, known as bitcoin-core, and to run a full node, in order to be able to directly query other nodes for blockchain data. </a:t>
            </a:r>
            <a:endParaRPr/>
          </a:p>
          <a:p>
            <a:pPr indent="0" lvl="0" marL="0" rtl="0" algn="ctr">
              <a:spcBef>
                <a:spcPts val="1200"/>
              </a:spcBef>
              <a:spcAft>
                <a:spcPts val="0"/>
              </a:spcAft>
              <a:buNone/>
            </a:pPr>
            <a:r>
              <a:rPr lang="it"/>
              <a:t>Bitcoin-core is a open-source version of the bitcoin software, and currently it’s the most commonly used software by other nodes. If a node does not run bitcoin-core , it probably runs a modified version of it.</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it"/>
              <a:t>The software is available on github at </a:t>
            </a:r>
            <a:endParaRPr/>
          </a:p>
          <a:p>
            <a:pPr indent="0" lvl="0" marL="0" rtl="0" algn="ctr">
              <a:spcBef>
                <a:spcPts val="1200"/>
              </a:spcBef>
              <a:spcAft>
                <a:spcPts val="0"/>
              </a:spcAft>
              <a:buNone/>
            </a:pPr>
            <a:r>
              <a:rPr lang="it"/>
              <a:t>https://github.com/bitcoin/bitcoin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9"/>
          <p:cNvSpPr txBox="1"/>
          <p:nvPr>
            <p:ph idx="1" type="body"/>
          </p:nvPr>
        </p:nvSpPr>
        <p:spPr>
          <a:xfrm>
            <a:off x="311700" y="32330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a:t>Once the software is installed and running, it will begin a (very slow) process of finding and querying other nodes for blockchain data. If one does not have a dedicated connection to a full node that is able to provide blockchain data, bitcoin-core will search for nodes at random. </a:t>
            </a:r>
            <a:endParaRPr/>
          </a:p>
          <a:p>
            <a:pPr indent="0" lvl="0" marL="0" rtl="0" algn="l">
              <a:spcBef>
                <a:spcPts val="1200"/>
              </a:spcBef>
              <a:spcAft>
                <a:spcPts val="0"/>
              </a:spcAft>
              <a:buNone/>
            </a:pPr>
            <a:r>
              <a:rPr lang="it"/>
              <a:t>This process might take a very long time.</a:t>
            </a:r>
            <a:endParaRPr/>
          </a:p>
          <a:p>
            <a:pPr indent="0" lvl="0" marL="0" rtl="0" algn="l">
              <a:spcBef>
                <a:spcPts val="1200"/>
              </a:spcBef>
              <a:spcAft>
                <a:spcPts val="0"/>
              </a:spcAft>
              <a:buNone/>
            </a:pPr>
            <a:r>
              <a:rPr lang="it"/>
              <a:t>This is crucial because in order for the blockchain to be accepted and for the data to be reliable, every node must process each block and validate it independently. Only by doing this we can be sure that the data we have is reliable and that it represents correctly the transactions that have occurred on the blockchain.</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Data Acquisition</a:t>
            </a:r>
            <a:endParaRPr/>
          </a:p>
        </p:txBody>
      </p:sp>
      <p:sp>
        <p:nvSpPr>
          <p:cNvPr id="129" name="Google Shape;129;p30"/>
          <p:cNvSpPr txBox="1"/>
          <p:nvPr>
            <p:ph idx="1" type="body"/>
          </p:nvPr>
        </p:nvSpPr>
        <p:spPr>
          <a:xfrm>
            <a:off x="311700" y="1152475"/>
            <a:ext cx="8520600" cy="210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Once bitcoin-core is running, it’s possible to query other nodes for blockchain data. A block is returned by the blockchain as a JSON object containing information about the block, such as height, hash, time it was mined, and most importantly, a list of transactions contained in that block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5" name="Google Shape;13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First big problem</a:t>
            </a:r>
            <a:endParaRPr/>
          </a:p>
        </p:txBody>
      </p:sp>
      <p:sp>
        <p:nvSpPr>
          <p:cNvPr id="142" name="Google Shape;14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While querying for blocks does not take a substantial amount of time, </a:t>
            </a:r>
            <a:r>
              <a:rPr lang="it"/>
              <a:t>querying the blockchain for transactions is a lot slower. This happens if your node has not yet validated the entire blockchain. Moreover, each block contains thousands of transactions. </a:t>
            </a:r>
            <a:br>
              <a:rPr lang="it"/>
            </a:br>
            <a:r>
              <a:rPr lang="it"/>
              <a:t>This is why i decided that querying for transaction data had to be done through a websocket API.</a:t>
            </a:r>
            <a:endParaRPr/>
          </a:p>
          <a:p>
            <a:pPr indent="0" lvl="0" marL="0" rtl="0" algn="l">
              <a:spcBef>
                <a:spcPts val="1200"/>
              </a:spcBef>
              <a:spcAft>
                <a:spcPts val="1200"/>
              </a:spcAft>
              <a:buNone/>
            </a:pPr>
            <a:r>
              <a:rPr lang="it"/>
              <a:t>Gathering block data from the blockchain and transaction data through the API allowed me to develop a simple and moderately fast pipeline for data extraction.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Typical transaction hex-dump</a:t>
            </a:r>
            <a:endParaRPr/>
          </a:p>
        </p:txBody>
      </p:sp>
      <p:sp>
        <p:nvSpPr>
          <p:cNvPr id="148" name="Google Shape;14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t>Each transaction comes in a raw hex-like format, like so:</a:t>
            </a:r>
            <a:endParaRPr/>
          </a:p>
          <a:p>
            <a:pPr indent="0" lvl="0" marL="0" rtl="0" algn="l">
              <a:spcBef>
                <a:spcPts val="1200"/>
              </a:spcBef>
              <a:spcAft>
                <a:spcPts val="0"/>
              </a:spcAft>
              <a:buNone/>
            </a:pPr>
            <a:r>
              <a:rPr lang="it"/>
              <a:t>02000000013066b6fd51e0aea6e456aac1b894a076a50634a1517c3c81219acee341892a600f0000006a47304402200223ed42107279f13dc4e35af13a235557b1aa7b8c0ba5125026d47310241b1d0220081bd0ff5ee2629cd1e51d8aef120170df2421682e580a641efd7c6b26618d3a012102d46e0710b40c285aec6c9e3d0271d13be52acb216f8c5b81d8875abcd5e35860ffffffff012681d006000000001976a91442cdfb03341f83724902dc14f159f489d79beb0488ac00000000</a:t>
            </a:r>
            <a:endParaRPr/>
          </a:p>
          <a:p>
            <a:pPr indent="0" lvl="0" marL="0" rtl="0" algn="l">
              <a:spcBef>
                <a:spcPts val="1200"/>
              </a:spcBef>
              <a:spcAft>
                <a:spcPts val="0"/>
              </a:spcAft>
              <a:buNone/>
            </a:pPr>
            <a:r>
              <a:rPr lang="it"/>
              <a:t>This format encodes all the information stored in a transaction.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