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29941c215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29941c215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9941c215f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9941c215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9941c215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9941c215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9941c21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9941c21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9941c215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9941c215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9941c215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9941c215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9941c215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9941c215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9941c215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9941c215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9941c215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9941c215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9941c215f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9941c215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510450" y="357050"/>
            <a:ext cx="8123100" cy="76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Parallel K-Means</a:t>
            </a:r>
            <a:endParaRPr/>
          </a:p>
        </p:txBody>
      </p:sp>
      <p:sp>
        <p:nvSpPr>
          <p:cNvPr id="60" name="Google Shape;60;p13"/>
          <p:cNvSpPr txBox="1"/>
          <p:nvPr>
            <p:ph idx="4294967295" type="ctrTitle"/>
          </p:nvPr>
        </p:nvSpPr>
        <p:spPr>
          <a:xfrm>
            <a:off x="510450" y="1123550"/>
            <a:ext cx="8123100" cy="3294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it" sz="2200">
                <a:solidFill>
                  <a:schemeClr val="lt1"/>
                </a:solidFill>
              </a:rPr>
              <a:t>Issues and proposed improvements:</a:t>
            </a:r>
            <a:endParaRPr sz="2200">
              <a:solidFill>
                <a:schemeClr val="lt1"/>
              </a:solidFill>
            </a:endParaRPr>
          </a:p>
          <a:p>
            <a:pPr indent="-368300" lvl="0" marL="457200" marR="0" rtl="0" algn="l">
              <a:lnSpc>
                <a:spcPct val="100000"/>
              </a:lnSpc>
              <a:spcBef>
                <a:spcPts val="0"/>
              </a:spcBef>
              <a:spcAft>
                <a:spcPts val="0"/>
              </a:spcAft>
              <a:buClr>
                <a:schemeClr val="lt1"/>
              </a:buClr>
              <a:buSzPts val="2200"/>
              <a:buChar char="●"/>
            </a:pPr>
            <a:r>
              <a:rPr lang="it" sz="2200">
                <a:solidFill>
                  <a:schemeClr val="lt1"/>
                </a:solidFill>
              </a:rPr>
              <a:t>Correctness</a:t>
            </a:r>
            <a:endParaRPr sz="2200">
              <a:solidFill>
                <a:schemeClr val="lt1"/>
              </a:solidFill>
            </a:endParaRPr>
          </a:p>
          <a:p>
            <a:pPr indent="-368300" lvl="0" marL="457200" marR="0" rtl="0" algn="l">
              <a:lnSpc>
                <a:spcPct val="100000"/>
              </a:lnSpc>
              <a:spcBef>
                <a:spcPts val="0"/>
              </a:spcBef>
              <a:spcAft>
                <a:spcPts val="0"/>
              </a:spcAft>
              <a:buClr>
                <a:schemeClr val="lt1"/>
              </a:buClr>
              <a:buSzPts val="2200"/>
              <a:buChar char="●"/>
            </a:pPr>
            <a:r>
              <a:rPr lang="it" sz="2200">
                <a:solidFill>
                  <a:schemeClr val="lt1"/>
                </a:solidFill>
              </a:rPr>
              <a:t>CUDA maxDist race condition</a:t>
            </a:r>
            <a:endParaRPr sz="2200">
              <a:solidFill>
                <a:schemeClr val="lt1"/>
              </a:solidFill>
            </a:endParaRPr>
          </a:p>
          <a:p>
            <a:pPr indent="-368300" lvl="0" marL="457200" marR="0" rtl="0" algn="l">
              <a:lnSpc>
                <a:spcPct val="100000"/>
              </a:lnSpc>
              <a:spcBef>
                <a:spcPts val="0"/>
              </a:spcBef>
              <a:spcAft>
                <a:spcPts val="0"/>
              </a:spcAft>
              <a:buClr>
                <a:schemeClr val="lt1"/>
              </a:buClr>
              <a:buSzPts val="2200"/>
              <a:buChar char="●"/>
            </a:pPr>
            <a:r>
              <a:rPr lang="it" sz="2200">
                <a:solidFill>
                  <a:schemeClr val="lt1"/>
                </a:solidFill>
              </a:rPr>
              <a:t>Possible CUDA optimizations</a:t>
            </a:r>
            <a:endParaRPr sz="2200">
              <a:solidFill>
                <a:schemeClr val="lt1"/>
              </a:solidFill>
            </a:endParaRPr>
          </a:p>
          <a:p>
            <a:pPr indent="-368300" lvl="0" marL="457200" marR="0" rtl="0" algn="l">
              <a:lnSpc>
                <a:spcPct val="100000"/>
              </a:lnSpc>
              <a:spcBef>
                <a:spcPts val="0"/>
              </a:spcBef>
              <a:spcAft>
                <a:spcPts val="0"/>
              </a:spcAft>
              <a:buClr>
                <a:schemeClr val="lt1"/>
              </a:buClr>
              <a:buSzPts val="2200"/>
              <a:buChar char="●"/>
            </a:pPr>
            <a:r>
              <a:rPr lang="it" sz="2200">
                <a:solidFill>
                  <a:schemeClr val="lt1"/>
                </a:solidFill>
              </a:rPr>
              <a:t>MPI initialization</a:t>
            </a:r>
            <a:endParaRPr sz="2200">
              <a:solidFill>
                <a:schemeClr val="lt1"/>
              </a:solidFill>
            </a:endParaRPr>
          </a:p>
          <a:p>
            <a:pPr indent="-368300" lvl="0" marL="457200" marR="0" rtl="0" algn="l">
              <a:lnSpc>
                <a:spcPct val="100000"/>
              </a:lnSpc>
              <a:spcBef>
                <a:spcPts val="0"/>
              </a:spcBef>
              <a:spcAft>
                <a:spcPts val="0"/>
              </a:spcAft>
              <a:buClr>
                <a:schemeClr val="lt1"/>
              </a:buClr>
              <a:buSzPts val="2200"/>
              <a:buChar char="●"/>
            </a:pPr>
            <a:r>
              <a:rPr lang="it" sz="2200">
                <a:solidFill>
                  <a:schemeClr val="lt1"/>
                </a:solidFill>
              </a:rPr>
              <a:t>MPI Safety</a:t>
            </a:r>
            <a:endParaRPr sz="2200">
              <a:solidFill>
                <a:schemeClr val="lt1"/>
              </a:solidFill>
            </a:endParaRPr>
          </a:p>
          <a:p>
            <a:pPr indent="-368300" lvl="0" marL="457200" marR="0" rtl="0" algn="l">
              <a:lnSpc>
                <a:spcPct val="100000"/>
              </a:lnSpc>
              <a:spcBef>
                <a:spcPts val="0"/>
              </a:spcBef>
              <a:spcAft>
                <a:spcPts val="0"/>
              </a:spcAft>
              <a:buClr>
                <a:schemeClr val="lt1"/>
              </a:buClr>
              <a:buSzPts val="2200"/>
              <a:buChar char="●"/>
            </a:pPr>
            <a:r>
              <a:rPr lang="it" sz="2200">
                <a:solidFill>
                  <a:schemeClr val="lt1"/>
                </a:solidFill>
              </a:rPr>
              <a:t>Pragma correctness</a:t>
            </a:r>
            <a:endParaRPr sz="22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4" name="Shape 64"/>
        <p:cNvGrpSpPr/>
        <p:nvPr/>
      </p:nvGrpSpPr>
      <p:grpSpPr>
        <a:xfrm>
          <a:off x="0" y="0"/>
          <a:ext cx="0" cy="0"/>
          <a:chOff x="0" y="0"/>
          <a:chExt cx="0" cy="0"/>
        </a:xfrm>
      </p:grpSpPr>
      <p:sp>
        <p:nvSpPr>
          <p:cNvPr id="65" name="Google Shape;65;p14"/>
          <p:cNvSpPr txBox="1"/>
          <p:nvPr/>
        </p:nvSpPr>
        <p:spPr>
          <a:xfrm>
            <a:off x="510450" y="1049225"/>
            <a:ext cx="8123100" cy="9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200">
                <a:solidFill>
                  <a:schemeClr val="lt1"/>
                </a:solidFill>
                <a:latin typeface="Proxima Nova"/>
                <a:ea typeface="Proxima Nova"/>
                <a:cs typeface="Proxima Nova"/>
                <a:sym typeface="Proxima Nova"/>
              </a:rPr>
              <a:t>The correctness of the proposed implementations is evaluated using the correctness.py script.</a:t>
            </a:r>
            <a:endParaRPr sz="1800">
              <a:solidFill>
                <a:schemeClr val="accent3"/>
              </a:solidFill>
              <a:latin typeface="Proxima Nova"/>
              <a:ea typeface="Proxima Nova"/>
              <a:cs typeface="Proxima Nova"/>
              <a:sym typeface="Proxima Nova"/>
            </a:endParaRPr>
          </a:p>
        </p:txBody>
      </p:sp>
      <p:sp>
        <p:nvSpPr>
          <p:cNvPr id="66" name="Google Shape;66;p14"/>
          <p:cNvSpPr txBox="1"/>
          <p:nvPr>
            <p:ph idx="4294967295" type="ctrTitle"/>
          </p:nvPr>
        </p:nvSpPr>
        <p:spPr>
          <a:xfrm>
            <a:off x="510450" y="299525"/>
            <a:ext cx="8123100" cy="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000">
                <a:solidFill>
                  <a:schemeClr val="lt1"/>
                </a:solidFill>
              </a:rPr>
              <a:t>Correctness</a:t>
            </a:r>
            <a:endParaRPr sz="3000">
              <a:solidFill>
                <a:schemeClr val="lt1"/>
              </a:solidFill>
            </a:endParaRPr>
          </a:p>
        </p:txBody>
      </p:sp>
      <p:sp>
        <p:nvSpPr>
          <p:cNvPr id="67" name="Google Shape;67;p14"/>
          <p:cNvSpPr txBox="1"/>
          <p:nvPr>
            <p:ph idx="4294967295" type="subTitle"/>
          </p:nvPr>
        </p:nvSpPr>
        <p:spPr>
          <a:xfrm>
            <a:off x="510450" y="2021699"/>
            <a:ext cx="8123100" cy="120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it" sz="2200">
                <a:solidFill>
                  <a:schemeClr val="lt1"/>
                </a:solidFill>
              </a:rPr>
              <a:t>We see that OpenMP + MPI version has a 100% accuracy compared to the sequential version, while CUDA only stops at 90%</a:t>
            </a:r>
            <a:endParaRPr sz="2200">
              <a:solidFill>
                <a:schemeClr val="lt1"/>
              </a:solidFill>
            </a:endParaRPr>
          </a:p>
        </p:txBody>
      </p:sp>
      <p:sp>
        <p:nvSpPr>
          <p:cNvPr id="68" name="Google Shape;68;p14"/>
          <p:cNvSpPr txBox="1"/>
          <p:nvPr>
            <p:ph idx="4294967295" type="subTitle"/>
          </p:nvPr>
        </p:nvSpPr>
        <p:spPr>
          <a:xfrm>
            <a:off x="510450" y="3227700"/>
            <a:ext cx="8123100" cy="19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2200">
                <a:solidFill>
                  <a:schemeClr val="lt1"/>
                </a:solidFill>
              </a:rPr>
              <a:t>This is probably because of float precision differences between GPU and CPU, in particular in the difference between results of sqrtf() on CPU and GPU.</a:t>
            </a:r>
            <a:endParaRPr sz="2200">
              <a:solidFill>
                <a:schemeClr val="lt1"/>
              </a:solidFill>
            </a:endParaRPr>
          </a:p>
          <a:p>
            <a:pPr indent="0" lvl="0" marL="0" rtl="0" algn="l">
              <a:spcBef>
                <a:spcPts val="1200"/>
              </a:spcBef>
              <a:spcAft>
                <a:spcPts val="1200"/>
              </a:spcAft>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0" y="76200"/>
            <a:ext cx="9144000" cy="499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7" name="Shape 77"/>
        <p:cNvGrpSpPr/>
        <p:nvPr/>
      </p:nvGrpSpPr>
      <p:grpSpPr>
        <a:xfrm>
          <a:off x="0" y="0"/>
          <a:ext cx="0" cy="0"/>
          <a:chOff x="0" y="0"/>
          <a:chExt cx="0" cy="0"/>
        </a:xfrm>
      </p:grpSpPr>
      <p:sp>
        <p:nvSpPr>
          <p:cNvPr id="78" name="Google Shape;78;p16"/>
          <p:cNvSpPr txBox="1"/>
          <p:nvPr>
            <p:ph idx="4294967295" type="ctrTitle"/>
          </p:nvPr>
        </p:nvSpPr>
        <p:spPr>
          <a:xfrm>
            <a:off x="510450" y="299525"/>
            <a:ext cx="8123100" cy="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000">
                <a:solidFill>
                  <a:schemeClr val="lt1"/>
                </a:solidFill>
              </a:rPr>
              <a:t>CUDA maxDist Issue</a:t>
            </a:r>
            <a:endParaRPr sz="3000">
              <a:solidFill>
                <a:schemeClr val="lt1"/>
              </a:solidFill>
            </a:endParaRPr>
          </a:p>
        </p:txBody>
      </p:sp>
      <p:sp>
        <p:nvSpPr>
          <p:cNvPr id="79" name="Google Shape;79;p16"/>
          <p:cNvSpPr txBox="1"/>
          <p:nvPr>
            <p:ph idx="4294967295" type="ctrTitle"/>
          </p:nvPr>
        </p:nvSpPr>
        <p:spPr>
          <a:xfrm>
            <a:off x="510450" y="1049225"/>
            <a:ext cx="8123100" cy="33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2400">
                <a:solidFill>
                  <a:schemeClr val="lt1"/>
                </a:solidFill>
              </a:rPr>
              <a:t>There is a race condition between threads that update the variable maxDist in one of the kernels of the CUDA version. This is due to the fact that CUDA does not have a native implementation that performs the atomic version of the max operation for floating point numbers.</a:t>
            </a:r>
            <a:endParaRPr sz="2400">
              <a:solidFill>
                <a:schemeClr val="lt1"/>
              </a:solidFill>
            </a:endParaRPr>
          </a:p>
          <a:p>
            <a:pPr indent="0" lvl="0" marL="0" rtl="0" algn="l">
              <a:spcBef>
                <a:spcPts val="0"/>
              </a:spcBef>
              <a:spcAft>
                <a:spcPts val="0"/>
              </a:spcAft>
              <a:buNone/>
            </a:pPr>
            <a:r>
              <a:rPr lang="it" sz="2400">
                <a:solidFill>
                  <a:schemeClr val="lt1"/>
                </a:solidFill>
              </a:rPr>
              <a:t>There are many possible solutions to this problem,  while arguably the best solution would be to implement the operation yourself.</a:t>
            </a:r>
            <a:endParaRPr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3" name="Shape 83"/>
        <p:cNvGrpSpPr/>
        <p:nvPr/>
      </p:nvGrpSpPr>
      <p:grpSpPr>
        <a:xfrm>
          <a:off x="0" y="0"/>
          <a:ext cx="0" cy="0"/>
          <a:chOff x="0" y="0"/>
          <a:chExt cx="0" cy="0"/>
        </a:xfrm>
      </p:grpSpPr>
      <p:sp>
        <p:nvSpPr>
          <p:cNvPr id="84" name="Google Shape;84;p17"/>
          <p:cNvSpPr txBox="1"/>
          <p:nvPr>
            <p:ph idx="4294967295" type="ctrTitle"/>
          </p:nvPr>
        </p:nvSpPr>
        <p:spPr>
          <a:xfrm>
            <a:off x="510450" y="299525"/>
            <a:ext cx="8123100" cy="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000">
                <a:solidFill>
                  <a:schemeClr val="lt1"/>
                </a:solidFill>
              </a:rPr>
              <a:t>maxDist Issue</a:t>
            </a:r>
            <a:endParaRPr sz="3000">
              <a:solidFill>
                <a:schemeClr val="lt1"/>
              </a:solidFill>
            </a:endParaRPr>
          </a:p>
        </p:txBody>
      </p:sp>
      <p:sp>
        <p:nvSpPr>
          <p:cNvPr id="85" name="Google Shape;85;p17"/>
          <p:cNvSpPr txBox="1"/>
          <p:nvPr>
            <p:ph idx="4294967295" type="ctrTitle"/>
          </p:nvPr>
        </p:nvSpPr>
        <p:spPr>
          <a:xfrm>
            <a:off x="510450" y="3086400"/>
            <a:ext cx="6568200" cy="20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it" sz="1984">
                <a:solidFill>
                  <a:schemeClr val="lt1"/>
                </a:solidFill>
              </a:rPr>
              <a:t>In our code we ignore this problem on purpose, based on the assumption that it does not cause calculation errors and that the worst it could do would be to slow down the program by making it perform more iterations.</a:t>
            </a:r>
            <a:endParaRPr sz="1984">
              <a:solidFill>
                <a:schemeClr val="lt1"/>
              </a:solidFill>
            </a:endParaRPr>
          </a:p>
          <a:p>
            <a:pPr indent="0" lvl="0" marL="0" rtl="0" algn="l">
              <a:spcBef>
                <a:spcPts val="0"/>
              </a:spcBef>
              <a:spcAft>
                <a:spcPts val="0"/>
              </a:spcAft>
              <a:buSzPts val="891"/>
              <a:buNone/>
            </a:pPr>
            <a:r>
              <a:rPr lang="it" sz="1984">
                <a:solidFill>
                  <a:schemeClr val="lt1"/>
                </a:solidFill>
              </a:rPr>
              <a:t>However, it would be an issue if the precision of our application was a major concern.</a:t>
            </a:r>
            <a:endParaRPr sz="2084">
              <a:solidFill>
                <a:schemeClr val="lt1"/>
              </a:solidFill>
            </a:endParaRPr>
          </a:p>
        </p:txBody>
      </p:sp>
      <p:pic>
        <p:nvPicPr>
          <p:cNvPr id="86" name="Google Shape;86;p17"/>
          <p:cNvPicPr preferRelativeResize="0"/>
          <p:nvPr/>
        </p:nvPicPr>
        <p:blipFill>
          <a:blip r:embed="rId3">
            <a:alphaModFix/>
          </a:blip>
          <a:stretch>
            <a:fillRect/>
          </a:stretch>
        </p:blipFill>
        <p:spPr>
          <a:xfrm>
            <a:off x="510450" y="1049213"/>
            <a:ext cx="6076950" cy="176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0" name="Shape 90"/>
        <p:cNvGrpSpPr/>
        <p:nvPr/>
      </p:nvGrpSpPr>
      <p:grpSpPr>
        <a:xfrm>
          <a:off x="0" y="0"/>
          <a:ext cx="0" cy="0"/>
          <a:chOff x="0" y="0"/>
          <a:chExt cx="0" cy="0"/>
        </a:xfrm>
      </p:grpSpPr>
      <p:sp>
        <p:nvSpPr>
          <p:cNvPr id="91" name="Google Shape;91;p18"/>
          <p:cNvSpPr txBox="1"/>
          <p:nvPr>
            <p:ph idx="4294967295" type="ctrTitle"/>
          </p:nvPr>
        </p:nvSpPr>
        <p:spPr>
          <a:xfrm>
            <a:off x="510450" y="299525"/>
            <a:ext cx="8123100" cy="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000">
                <a:solidFill>
                  <a:schemeClr val="lt1"/>
                </a:solidFill>
              </a:rPr>
              <a:t>Possible CUDA optimizations</a:t>
            </a:r>
            <a:endParaRPr sz="3000">
              <a:solidFill>
                <a:schemeClr val="lt1"/>
              </a:solidFill>
            </a:endParaRPr>
          </a:p>
        </p:txBody>
      </p:sp>
      <p:sp>
        <p:nvSpPr>
          <p:cNvPr id="92" name="Google Shape;92;p18"/>
          <p:cNvSpPr txBox="1"/>
          <p:nvPr>
            <p:ph idx="4294967295" type="ctrTitle"/>
          </p:nvPr>
        </p:nvSpPr>
        <p:spPr>
          <a:xfrm>
            <a:off x="510450" y="1049225"/>
            <a:ext cx="6568200" cy="27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it" sz="1984">
                <a:solidFill>
                  <a:schemeClr val="lt1"/>
                </a:solidFill>
              </a:rPr>
              <a:t>Possible code optimizations could be:</a:t>
            </a:r>
            <a:endParaRPr sz="1984">
              <a:solidFill>
                <a:schemeClr val="lt1"/>
              </a:solidFill>
            </a:endParaRPr>
          </a:p>
          <a:p>
            <a:pPr indent="-354584" lvl="0" marL="457200" rtl="0" algn="l">
              <a:spcBef>
                <a:spcPts val="0"/>
              </a:spcBef>
              <a:spcAft>
                <a:spcPts val="0"/>
              </a:spcAft>
              <a:buClr>
                <a:schemeClr val="lt1"/>
              </a:buClr>
              <a:buSzPts val="1984"/>
              <a:buChar char="●"/>
            </a:pPr>
            <a:r>
              <a:rPr lang="it" sz="1984">
                <a:solidFill>
                  <a:schemeClr val="lt1"/>
                </a:solidFill>
              </a:rPr>
              <a:t>Aggregating kernels: recalculateCentroidsStep2GPU and Step3 could just be one kernel.</a:t>
            </a:r>
            <a:endParaRPr sz="1984">
              <a:solidFill>
                <a:schemeClr val="lt1"/>
              </a:solidFill>
            </a:endParaRPr>
          </a:p>
          <a:p>
            <a:pPr indent="-354584" lvl="0" marL="457200" rtl="0" algn="l">
              <a:spcBef>
                <a:spcPts val="0"/>
              </a:spcBef>
              <a:spcAft>
                <a:spcPts val="0"/>
              </a:spcAft>
              <a:buClr>
                <a:schemeClr val="lt1"/>
              </a:buClr>
              <a:buSzPts val="1984"/>
              <a:buChar char="●"/>
            </a:pPr>
            <a:r>
              <a:rPr lang="it" sz="1984">
                <a:solidFill>
                  <a:schemeClr val="lt1"/>
                </a:solidFill>
              </a:rPr>
              <a:t>Move the entire loop logic to one __global__ kernel, and handle the rest with __device__ functions.</a:t>
            </a:r>
            <a:endParaRPr sz="1984">
              <a:solidFill>
                <a:schemeClr val="lt1"/>
              </a:solidFill>
            </a:endParaRPr>
          </a:p>
          <a:p>
            <a:pPr indent="-354584" lvl="0" marL="457200" rtl="0" algn="l">
              <a:spcBef>
                <a:spcPts val="0"/>
              </a:spcBef>
              <a:spcAft>
                <a:spcPts val="0"/>
              </a:spcAft>
              <a:buClr>
                <a:schemeClr val="lt1"/>
              </a:buClr>
              <a:buSzPts val="1984"/>
              <a:buChar char="●"/>
            </a:pPr>
            <a:r>
              <a:rPr lang="it" sz="1984">
                <a:solidFill>
                  <a:schemeClr val="lt1"/>
                </a:solidFill>
              </a:rPr>
              <a:t>Implement another algorithm that is more suited to a GPU architecture.</a:t>
            </a:r>
            <a:endParaRPr sz="1984">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6" name="Shape 96"/>
        <p:cNvGrpSpPr/>
        <p:nvPr/>
      </p:nvGrpSpPr>
      <p:grpSpPr>
        <a:xfrm>
          <a:off x="0" y="0"/>
          <a:ext cx="0" cy="0"/>
          <a:chOff x="0" y="0"/>
          <a:chExt cx="0" cy="0"/>
        </a:xfrm>
      </p:grpSpPr>
      <p:sp>
        <p:nvSpPr>
          <p:cNvPr id="97" name="Google Shape;97;p19"/>
          <p:cNvSpPr txBox="1"/>
          <p:nvPr>
            <p:ph idx="4294967295" type="ctrTitle"/>
          </p:nvPr>
        </p:nvSpPr>
        <p:spPr>
          <a:xfrm>
            <a:off x="510450" y="299525"/>
            <a:ext cx="8123100" cy="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000">
                <a:solidFill>
                  <a:schemeClr val="lt1"/>
                </a:solidFill>
              </a:rPr>
              <a:t>MPI initialization</a:t>
            </a:r>
            <a:endParaRPr sz="3000">
              <a:solidFill>
                <a:schemeClr val="lt1"/>
              </a:solidFill>
            </a:endParaRPr>
          </a:p>
        </p:txBody>
      </p:sp>
      <p:sp>
        <p:nvSpPr>
          <p:cNvPr id="98" name="Google Shape;98;p19"/>
          <p:cNvSpPr txBox="1"/>
          <p:nvPr>
            <p:ph idx="4294967295" type="ctrTitle"/>
          </p:nvPr>
        </p:nvSpPr>
        <p:spPr>
          <a:xfrm>
            <a:off x="510450" y="1049225"/>
            <a:ext cx="6568200" cy="9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984">
                <a:solidFill>
                  <a:schemeClr val="lt1"/>
                </a:solidFill>
              </a:rPr>
              <a:t>MPI is initialized using MPI_Init(NULL, NULL), but it would be more correct to use the following initialization:</a:t>
            </a:r>
            <a:endParaRPr sz="1984">
              <a:solidFill>
                <a:schemeClr val="lt1"/>
              </a:solidFill>
            </a:endParaRPr>
          </a:p>
        </p:txBody>
      </p:sp>
      <p:pic>
        <p:nvPicPr>
          <p:cNvPr id="99" name="Google Shape;99;p19"/>
          <p:cNvPicPr preferRelativeResize="0"/>
          <p:nvPr/>
        </p:nvPicPr>
        <p:blipFill>
          <a:blip r:embed="rId3">
            <a:alphaModFix/>
          </a:blip>
          <a:stretch>
            <a:fillRect/>
          </a:stretch>
        </p:blipFill>
        <p:spPr>
          <a:xfrm>
            <a:off x="510450" y="1956425"/>
            <a:ext cx="6934200" cy="695325"/>
          </a:xfrm>
          <a:prstGeom prst="rect">
            <a:avLst/>
          </a:prstGeom>
          <a:noFill/>
          <a:ln>
            <a:noFill/>
          </a:ln>
        </p:spPr>
      </p:pic>
      <p:sp>
        <p:nvSpPr>
          <p:cNvPr id="100" name="Google Shape;100;p19"/>
          <p:cNvSpPr txBox="1"/>
          <p:nvPr>
            <p:ph idx="4294967295" type="ctrTitle"/>
          </p:nvPr>
        </p:nvSpPr>
        <p:spPr>
          <a:xfrm>
            <a:off x="510450" y="3021925"/>
            <a:ext cx="6568200" cy="16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984">
                <a:solidFill>
                  <a:schemeClr val="lt1"/>
                </a:solidFill>
              </a:rPr>
              <a:t>Like this we correctly initialize MPI to MPI_THREAD_FUNNELED in order to allow only the main threads to call MPI functions.</a:t>
            </a:r>
            <a:endParaRPr sz="1984">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4" name="Shape 104"/>
        <p:cNvGrpSpPr/>
        <p:nvPr/>
      </p:nvGrpSpPr>
      <p:grpSpPr>
        <a:xfrm>
          <a:off x="0" y="0"/>
          <a:ext cx="0" cy="0"/>
          <a:chOff x="0" y="0"/>
          <a:chExt cx="0" cy="0"/>
        </a:xfrm>
      </p:grpSpPr>
      <p:sp>
        <p:nvSpPr>
          <p:cNvPr id="105" name="Google Shape;105;p20"/>
          <p:cNvSpPr txBox="1"/>
          <p:nvPr>
            <p:ph idx="4294967295" type="ctrTitle"/>
          </p:nvPr>
        </p:nvSpPr>
        <p:spPr>
          <a:xfrm>
            <a:off x="510450" y="299525"/>
            <a:ext cx="8123100" cy="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000">
                <a:solidFill>
                  <a:schemeClr val="lt1"/>
                </a:solidFill>
              </a:rPr>
              <a:t>MPI safety</a:t>
            </a:r>
            <a:endParaRPr sz="3000">
              <a:solidFill>
                <a:schemeClr val="lt1"/>
              </a:solidFill>
            </a:endParaRPr>
          </a:p>
        </p:txBody>
      </p:sp>
      <p:sp>
        <p:nvSpPr>
          <p:cNvPr id="106" name="Google Shape;106;p20"/>
          <p:cNvSpPr txBox="1"/>
          <p:nvPr>
            <p:ph idx="4294967295" type="ctrTitle"/>
          </p:nvPr>
        </p:nvSpPr>
        <p:spPr>
          <a:xfrm>
            <a:off x="510450" y="1049225"/>
            <a:ext cx="6568200" cy="20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984">
                <a:solidFill>
                  <a:schemeClr val="lt1"/>
                </a:solidFill>
              </a:rPr>
              <a:t>We do not actively check that ranks in MPI are always on the same iteration of the loop. </a:t>
            </a:r>
            <a:endParaRPr sz="1984">
              <a:solidFill>
                <a:schemeClr val="lt1"/>
              </a:solidFill>
            </a:endParaRPr>
          </a:p>
          <a:p>
            <a:pPr indent="0" lvl="0" marL="0" rtl="0" algn="l">
              <a:spcBef>
                <a:spcPts val="0"/>
              </a:spcBef>
              <a:spcAft>
                <a:spcPts val="0"/>
              </a:spcAft>
              <a:buNone/>
            </a:pPr>
            <a:r>
              <a:rPr lang="it" sz="1984">
                <a:solidFill>
                  <a:schemeClr val="lt1"/>
                </a:solidFill>
              </a:rPr>
              <a:t>There are collective operations that mitigate heavily the possible occurrence of this issue, but a more correct approach would be to enclose the logic between two barriers.</a:t>
            </a:r>
            <a:endParaRPr sz="1984">
              <a:solidFill>
                <a:schemeClr val="lt1"/>
              </a:solidFill>
            </a:endParaRPr>
          </a:p>
        </p:txBody>
      </p:sp>
      <p:pic>
        <p:nvPicPr>
          <p:cNvPr id="107" name="Google Shape;107;p20"/>
          <p:cNvPicPr preferRelativeResize="0"/>
          <p:nvPr/>
        </p:nvPicPr>
        <p:blipFill>
          <a:blip r:embed="rId3">
            <a:alphaModFix/>
          </a:blip>
          <a:stretch>
            <a:fillRect/>
          </a:stretch>
        </p:blipFill>
        <p:spPr>
          <a:xfrm>
            <a:off x="510450" y="3120725"/>
            <a:ext cx="3848100" cy="1438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1" name="Shape 111"/>
        <p:cNvGrpSpPr/>
        <p:nvPr/>
      </p:nvGrpSpPr>
      <p:grpSpPr>
        <a:xfrm>
          <a:off x="0" y="0"/>
          <a:ext cx="0" cy="0"/>
          <a:chOff x="0" y="0"/>
          <a:chExt cx="0" cy="0"/>
        </a:xfrm>
      </p:grpSpPr>
      <p:sp>
        <p:nvSpPr>
          <p:cNvPr id="112" name="Google Shape;112;p21"/>
          <p:cNvSpPr txBox="1"/>
          <p:nvPr>
            <p:ph idx="4294967295" type="ctrTitle"/>
          </p:nvPr>
        </p:nvSpPr>
        <p:spPr>
          <a:xfrm>
            <a:off x="510450" y="299525"/>
            <a:ext cx="8123100" cy="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000">
                <a:solidFill>
                  <a:schemeClr val="lt1"/>
                </a:solidFill>
              </a:rPr>
              <a:t>Pragma correctness</a:t>
            </a:r>
            <a:endParaRPr sz="3000">
              <a:solidFill>
                <a:schemeClr val="lt1"/>
              </a:solidFill>
            </a:endParaRPr>
          </a:p>
        </p:txBody>
      </p:sp>
      <p:sp>
        <p:nvSpPr>
          <p:cNvPr id="113" name="Google Shape;113;p21"/>
          <p:cNvSpPr txBox="1"/>
          <p:nvPr>
            <p:ph idx="4294967295" type="ctrTitle"/>
          </p:nvPr>
        </p:nvSpPr>
        <p:spPr>
          <a:xfrm>
            <a:off x="510450" y="913100"/>
            <a:ext cx="6568200" cy="11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984">
                <a:solidFill>
                  <a:schemeClr val="lt1"/>
                </a:solidFill>
              </a:rPr>
              <a:t>Some pragmas have redundancy issues.</a:t>
            </a:r>
            <a:br>
              <a:rPr lang="it" sz="1984">
                <a:solidFill>
                  <a:schemeClr val="lt1"/>
                </a:solidFill>
              </a:rPr>
            </a:br>
            <a:r>
              <a:rPr lang="it" sz="1984">
                <a:solidFill>
                  <a:schemeClr val="lt1"/>
                </a:solidFill>
              </a:rPr>
              <a:t>The first pragma should be slightly changed like so to be more correct:</a:t>
            </a:r>
            <a:endParaRPr sz="1984">
              <a:solidFill>
                <a:schemeClr val="lt1"/>
              </a:solidFill>
            </a:endParaRPr>
          </a:p>
        </p:txBody>
      </p:sp>
      <p:pic>
        <p:nvPicPr>
          <p:cNvPr id="114" name="Google Shape;114;p21"/>
          <p:cNvPicPr preferRelativeResize="0"/>
          <p:nvPr/>
        </p:nvPicPr>
        <p:blipFill>
          <a:blip r:embed="rId3">
            <a:alphaModFix/>
          </a:blip>
          <a:stretch>
            <a:fillRect/>
          </a:stretch>
        </p:blipFill>
        <p:spPr>
          <a:xfrm>
            <a:off x="204200" y="1950450"/>
            <a:ext cx="9143999" cy="898150"/>
          </a:xfrm>
          <a:prstGeom prst="rect">
            <a:avLst/>
          </a:prstGeom>
          <a:noFill/>
          <a:ln>
            <a:noFill/>
          </a:ln>
        </p:spPr>
      </p:pic>
      <p:sp>
        <p:nvSpPr>
          <p:cNvPr id="115" name="Google Shape;115;p21"/>
          <p:cNvSpPr txBox="1"/>
          <p:nvPr>
            <p:ph idx="4294967295" type="ctrTitle"/>
          </p:nvPr>
        </p:nvSpPr>
        <p:spPr>
          <a:xfrm>
            <a:off x="510450" y="3159900"/>
            <a:ext cx="8123100" cy="11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984">
                <a:solidFill>
                  <a:schemeClr val="lt1"/>
                </a:solidFill>
              </a:rPr>
              <a:t>default(none) needs to be specified if we want to use shared() and private() clauses. Also, atomic addition on the variable *changes* can be transformed in a reduction.</a:t>
            </a:r>
            <a:endParaRPr sz="1984">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