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72" r:id="rId5"/>
  </p:sldMasterIdLst>
  <p:notesMasterIdLst>
    <p:notesMasterId r:id="rId11"/>
  </p:notesMasterIdLst>
  <p:handoutMasterIdLst>
    <p:handoutMasterId r:id="rId12"/>
  </p:handoutMasterIdLst>
  <p:sldIdLst>
    <p:sldId id="394" r:id="rId6"/>
    <p:sldId id="382" r:id="rId7"/>
    <p:sldId id="383" r:id="rId8"/>
    <p:sldId id="395" r:id="rId9"/>
    <p:sldId id="396" r:id="rId10"/>
  </p:sldIdLst>
  <p:sldSz cx="12192000" cy="6858000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1EEFE345-C82D-4DD8-8499-D9D7B360F6B7}">
          <p14:sldIdLst>
            <p14:sldId id="394"/>
          </p14:sldIdLst>
        </p14:section>
        <p14:section name="Shifting Career" id="{28F1CCE5-E025-49E6-9E36-9E4138CE67F4}">
          <p14:sldIdLst>
            <p14:sldId id="382"/>
            <p14:sldId id="383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F37"/>
    <a:srgbClr val="0897A1"/>
    <a:srgbClr val="01BDCB"/>
    <a:srgbClr val="0198A3"/>
    <a:srgbClr val="01AEBB"/>
    <a:srgbClr val="01AAB7"/>
    <a:srgbClr val="3A868B"/>
    <a:srgbClr val="FFC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6" autoAdjust="0"/>
    <p:restoredTop sz="95257" autoAdjust="0"/>
  </p:normalViewPr>
  <p:slideViewPr>
    <p:cSldViewPr snapToGrid="0">
      <p:cViewPr varScale="1">
        <p:scale>
          <a:sx n="75" d="100"/>
          <a:sy n="75" d="100"/>
        </p:scale>
        <p:origin x="12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y Yohanes Ambarita" userId="6d55afa7194e2b68" providerId="LiveId" clId="{84FFDA89-C331-4C95-90EE-E94686CFBF13}"/>
    <pc:docChg chg="undo custSel modSld">
      <pc:chgData name="Ricky Yohanes Ambarita" userId="6d55afa7194e2b68" providerId="LiveId" clId="{84FFDA89-C331-4C95-90EE-E94686CFBF13}" dt="2024-01-10T13:50:24.571" v="170" actId="478"/>
      <pc:docMkLst>
        <pc:docMk/>
      </pc:docMkLst>
      <pc:sldChg chg="modSp mod">
        <pc:chgData name="Ricky Yohanes Ambarita" userId="6d55afa7194e2b68" providerId="LiveId" clId="{84FFDA89-C331-4C95-90EE-E94686CFBF13}" dt="2024-01-10T13:47:18.284" v="157" actId="20577"/>
        <pc:sldMkLst>
          <pc:docMk/>
          <pc:sldMk cId="2544045178" sldId="382"/>
        </pc:sldMkLst>
        <pc:spChg chg="mod">
          <ac:chgData name="Ricky Yohanes Ambarita" userId="6d55afa7194e2b68" providerId="LiveId" clId="{84FFDA89-C331-4C95-90EE-E94686CFBF13}" dt="2024-01-10T13:47:18.284" v="157" actId="20577"/>
          <ac:spMkLst>
            <pc:docMk/>
            <pc:sldMk cId="2544045178" sldId="382"/>
            <ac:spMk id="4" creationId="{BD8383E3-541D-4709-9A84-4AE236E4096B}"/>
          </ac:spMkLst>
        </pc:spChg>
        <pc:spChg chg="mod">
          <ac:chgData name="Ricky Yohanes Ambarita" userId="6d55afa7194e2b68" providerId="LiveId" clId="{84FFDA89-C331-4C95-90EE-E94686CFBF13}" dt="2024-01-10T13:45:42.025" v="73" actId="20577"/>
          <ac:spMkLst>
            <pc:docMk/>
            <pc:sldMk cId="2544045178" sldId="382"/>
            <ac:spMk id="6" creationId="{5A9E9A3B-2161-4A31-9E55-A6713B4F974F}"/>
          </ac:spMkLst>
        </pc:spChg>
      </pc:sldChg>
      <pc:sldChg chg="modSp mod">
        <pc:chgData name="Ricky Yohanes Ambarita" userId="6d55afa7194e2b68" providerId="LiveId" clId="{84FFDA89-C331-4C95-90EE-E94686CFBF13}" dt="2024-01-10T13:30:44.398" v="4"/>
        <pc:sldMkLst>
          <pc:docMk/>
          <pc:sldMk cId="3710684267" sldId="383"/>
        </pc:sldMkLst>
        <pc:spChg chg="mod">
          <ac:chgData name="Ricky Yohanes Ambarita" userId="6d55afa7194e2b68" providerId="LiveId" clId="{84FFDA89-C331-4C95-90EE-E94686CFBF13}" dt="2024-01-10T13:30:44.398" v="4"/>
          <ac:spMkLst>
            <pc:docMk/>
            <pc:sldMk cId="3710684267" sldId="383"/>
            <ac:spMk id="6" creationId="{2B93D75D-57F0-47DE-942A-3170D2AE791E}"/>
          </ac:spMkLst>
        </pc:spChg>
      </pc:sldChg>
      <pc:sldChg chg="addSp delSp modSp mod">
        <pc:chgData name="Ricky Yohanes Ambarita" userId="6d55afa7194e2b68" providerId="LiveId" clId="{84FFDA89-C331-4C95-90EE-E94686CFBF13}" dt="2024-01-10T13:43:38.915" v="65" actId="20577"/>
        <pc:sldMkLst>
          <pc:docMk/>
          <pc:sldMk cId="2565466614" sldId="395"/>
        </pc:sldMkLst>
        <pc:spChg chg="mod">
          <ac:chgData name="Ricky Yohanes Ambarita" userId="6d55afa7194e2b68" providerId="LiveId" clId="{84FFDA89-C331-4C95-90EE-E94686CFBF13}" dt="2024-01-10T13:35:46.575" v="11"/>
          <ac:spMkLst>
            <pc:docMk/>
            <pc:sldMk cId="2565466614" sldId="395"/>
            <ac:spMk id="4" creationId="{FF9582E8-8E76-C337-354F-5AA990838D6F}"/>
          </ac:spMkLst>
        </pc:spChg>
        <pc:spChg chg="mod">
          <ac:chgData name="Ricky Yohanes Ambarita" userId="6d55afa7194e2b68" providerId="LiveId" clId="{84FFDA89-C331-4C95-90EE-E94686CFBF13}" dt="2024-01-10T13:43:16.598" v="60"/>
          <ac:spMkLst>
            <pc:docMk/>
            <pc:sldMk cId="2565466614" sldId="395"/>
            <ac:spMk id="6" creationId="{9451E93E-6AB5-0E74-9E46-C098D350750B}"/>
          </ac:spMkLst>
        </pc:spChg>
        <pc:spChg chg="mod">
          <ac:chgData name="Ricky Yohanes Ambarita" userId="6d55afa7194e2b68" providerId="LiveId" clId="{84FFDA89-C331-4C95-90EE-E94686CFBF13}" dt="2024-01-10T13:42:52.353" v="50"/>
          <ac:spMkLst>
            <pc:docMk/>
            <pc:sldMk cId="2565466614" sldId="395"/>
            <ac:spMk id="7" creationId="{EAF0874B-E52A-946F-A17F-1711B54B7428}"/>
          </ac:spMkLst>
        </pc:spChg>
        <pc:spChg chg="mod">
          <ac:chgData name="Ricky Yohanes Ambarita" userId="6d55afa7194e2b68" providerId="LiveId" clId="{84FFDA89-C331-4C95-90EE-E94686CFBF13}" dt="2024-01-10T13:36:41.445" v="14" actId="20577"/>
          <ac:spMkLst>
            <pc:docMk/>
            <pc:sldMk cId="2565466614" sldId="395"/>
            <ac:spMk id="8" creationId="{791BA342-A0A5-5A4C-3EC9-951E9D087EE0}"/>
          </ac:spMkLst>
        </pc:spChg>
        <pc:spChg chg="mod">
          <ac:chgData name="Ricky Yohanes Ambarita" userId="6d55afa7194e2b68" providerId="LiveId" clId="{84FFDA89-C331-4C95-90EE-E94686CFBF13}" dt="2024-01-10T13:38:17.706" v="32" actId="20577"/>
          <ac:spMkLst>
            <pc:docMk/>
            <pc:sldMk cId="2565466614" sldId="395"/>
            <ac:spMk id="9" creationId="{CC801AD2-4A42-6093-3B40-376708B501FA}"/>
          </ac:spMkLst>
        </pc:spChg>
        <pc:spChg chg="mod">
          <ac:chgData name="Ricky Yohanes Ambarita" userId="6d55afa7194e2b68" providerId="LiveId" clId="{84FFDA89-C331-4C95-90EE-E94686CFBF13}" dt="2024-01-10T13:38:05.277" v="29" actId="20577"/>
          <ac:spMkLst>
            <pc:docMk/>
            <pc:sldMk cId="2565466614" sldId="395"/>
            <ac:spMk id="11" creationId="{581C95BB-2EFC-502D-4624-703A31E75532}"/>
          </ac:spMkLst>
        </pc:spChg>
        <pc:spChg chg="mod">
          <ac:chgData name="Ricky Yohanes Ambarita" userId="6d55afa7194e2b68" providerId="LiveId" clId="{84FFDA89-C331-4C95-90EE-E94686CFBF13}" dt="2024-01-10T13:43:38.915" v="65" actId="20577"/>
          <ac:spMkLst>
            <pc:docMk/>
            <pc:sldMk cId="2565466614" sldId="395"/>
            <ac:spMk id="12" creationId="{3ADD4F6F-5C8B-9E46-3C0B-57AC22F8195F}"/>
          </ac:spMkLst>
        </pc:spChg>
        <pc:spChg chg="mod">
          <ac:chgData name="Ricky Yohanes Ambarita" userId="6d55afa7194e2b68" providerId="LiveId" clId="{84FFDA89-C331-4C95-90EE-E94686CFBF13}" dt="2024-01-10T13:43:06.120" v="55" actId="20577"/>
          <ac:spMkLst>
            <pc:docMk/>
            <pc:sldMk cId="2565466614" sldId="395"/>
            <ac:spMk id="13" creationId="{E005C05D-B8F4-F15A-6A6B-853A1785E09B}"/>
          </ac:spMkLst>
        </pc:spChg>
        <pc:spChg chg="del">
          <ac:chgData name="Ricky Yohanes Ambarita" userId="6d55afa7194e2b68" providerId="LiveId" clId="{84FFDA89-C331-4C95-90EE-E94686CFBF13}" dt="2024-01-10T13:32:54.728" v="8" actId="478"/>
          <ac:spMkLst>
            <pc:docMk/>
            <pc:sldMk cId="2565466614" sldId="395"/>
            <ac:spMk id="14" creationId="{68350F9D-63F9-C572-D6D3-841FD95C16BA}"/>
          </ac:spMkLst>
        </pc:spChg>
        <pc:spChg chg="del">
          <ac:chgData name="Ricky Yohanes Ambarita" userId="6d55afa7194e2b68" providerId="LiveId" clId="{84FFDA89-C331-4C95-90EE-E94686CFBF13}" dt="2024-01-10T13:32:52.779" v="7" actId="478"/>
          <ac:spMkLst>
            <pc:docMk/>
            <pc:sldMk cId="2565466614" sldId="395"/>
            <ac:spMk id="15" creationId="{7F6DFFA5-A0EA-FE47-AF16-78BFE42FD31C}"/>
          </ac:spMkLst>
        </pc:spChg>
        <pc:spChg chg="add del mod">
          <ac:chgData name="Ricky Yohanes Ambarita" userId="6d55afa7194e2b68" providerId="LiveId" clId="{84FFDA89-C331-4C95-90EE-E94686CFBF13}" dt="2024-01-10T13:32:58.163" v="9" actId="478"/>
          <ac:spMkLst>
            <pc:docMk/>
            <pc:sldMk cId="2565466614" sldId="395"/>
            <ac:spMk id="17" creationId="{058ADF1F-021E-3455-E40E-F021E4155432}"/>
          </ac:spMkLst>
        </pc:spChg>
        <pc:spChg chg="add del mod">
          <ac:chgData name="Ricky Yohanes Ambarita" userId="6d55afa7194e2b68" providerId="LiveId" clId="{84FFDA89-C331-4C95-90EE-E94686CFBF13}" dt="2024-01-10T13:32:59.614" v="10" actId="478"/>
          <ac:spMkLst>
            <pc:docMk/>
            <pc:sldMk cId="2565466614" sldId="395"/>
            <ac:spMk id="19" creationId="{6B73F74C-FDB7-0219-60E9-D040F9B32F70}"/>
          </ac:spMkLst>
        </pc:spChg>
      </pc:sldChg>
      <pc:sldChg chg="delSp modSp mod">
        <pc:chgData name="Ricky Yohanes Ambarita" userId="6d55afa7194e2b68" providerId="LiveId" clId="{84FFDA89-C331-4C95-90EE-E94686CFBF13}" dt="2024-01-10T13:50:24.571" v="170" actId="478"/>
        <pc:sldMkLst>
          <pc:docMk/>
          <pc:sldMk cId="2327299876" sldId="396"/>
        </pc:sldMkLst>
        <pc:spChg chg="mod">
          <ac:chgData name="Ricky Yohanes Ambarita" userId="6d55afa7194e2b68" providerId="LiveId" clId="{84FFDA89-C331-4C95-90EE-E94686CFBF13}" dt="2024-01-10T13:38:43.550" v="37" actId="20577"/>
          <ac:spMkLst>
            <pc:docMk/>
            <pc:sldMk cId="2327299876" sldId="396"/>
            <ac:spMk id="2" creationId="{143C4061-C106-9112-C4AC-C39582752742}"/>
          </ac:spMkLst>
        </pc:spChg>
        <pc:spChg chg="mod">
          <ac:chgData name="Ricky Yohanes Ambarita" userId="6d55afa7194e2b68" providerId="LiveId" clId="{84FFDA89-C331-4C95-90EE-E94686CFBF13}" dt="2024-01-10T13:38:54.400" v="40" actId="20577"/>
          <ac:spMkLst>
            <pc:docMk/>
            <pc:sldMk cId="2327299876" sldId="396"/>
            <ac:spMk id="3" creationId="{7FE718F6-6EE4-D002-BF8B-C6C16C6C86C1}"/>
          </ac:spMkLst>
        </pc:spChg>
        <pc:spChg chg="mod">
          <ac:chgData name="Ricky Yohanes Ambarita" userId="6d55afa7194e2b68" providerId="LiveId" clId="{84FFDA89-C331-4C95-90EE-E94686CFBF13}" dt="2024-01-10T13:41:34.158" v="45" actId="123"/>
          <ac:spMkLst>
            <pc:docMk/>
            <pc:sldMk cId="2327299876" sldId="396"/>
            <ac:spMk id="5" creationId="{83311440-71C8-1110-6BBE-882FCAEA8E44}"/>
          </ac:spMkLst>
        </pc:spChg>
        <pc:spChg chg="del">
          <ac:chgData name="Ricky Yohanes Ambarita" userId="6d55afa7194e2b68" providerId="LiveId" clId="{84FFDA89-C331-4C95-90EE-E94686CFBF13}" dt="2024-01-10T13:44:20.185" v="67" actId="478"/>
          <ac:spMkLst>
            <pc:docMk/>
            <pc:sldMk cId="2327299876" sldId="396"/>
            <ac:spMk id="8" creationId="{0865C4B6-E449-63E0-F866-47C9AEB4213D}"/>
          </ac:spMkLst>
        </pc:spChg>
        <pc:spChg chg="del">
          <ac:chgData name="Ricky Yohanes Ambarita" userId="6d55afa7194e2b68" providerId="LiveId" clId="{84FFDA89-C331-4C95-90EE-E94686CFBF13}" dt="2024-01-10T13:44:18.652" v="66" actId="478"/>
          <ac:spMkLst>
            <pc:docMk/>
            <pc:sldMk cId="2327299876" sldId="396"/>
            <ac:spMk id="9" creationId="{CCE389B0-DF8B-4056-B4CB-AFC19B6A49D7}"/>
          </ac:spMkLst>
        </pc:spChg>
        <pc:spChg chg="mod">
          <ac:chgData name="Ricky Yohanes Ambarita" userId="6d55afa7194e2b68" providerId="LiveId" clId="{84FFDA89-C331-4C95-90EE-E94686CFBF13}" dt="2024-01-10T13:49:25.911" v="168" actId="20577"/>
          <ac:spMkLst>
            <pc:docMk/>
            <pc:sldMk cId="2327299876" sldId="396"/>
            <ac:spMk id="10" creationId="{7A244770-ECD9-4C2B-AA89-B48A4AB54EEB}"/>
          </ac:spMkLst>
        </pc:spChg>
        <pc:spChg chg="mod">
          <ac:chgData name="Ricky Yohanes Ambarita" userId="6d55afa7194e2b68" providerId="LiveId" clId="{84FFDA89-C331-4C95-90EE-E94686CFBF13}" dt="2024-01-10T13:49:03.479" v="163"/>
          <ac:spMkLst>
            <pc:docMk/>
            <pc:sldMk cId="2327299876" sldId="396"/>
            <ac:spMk id="11" creationId="{0143850B-951B-F3DF-EA50-D9E7996A9DEA}"/>
          </ac:spMkLst>
        </pc:spChg>
        <pc:spChg chg="del">
          <ac:chgData name="Ricky Yohanes Ambarita" userId="6d55afa7194e2b68" providerId="LiveId" clId="{84FFDA89-C331-4C95-90EE-E94686CFBF13}" dt="2024-01-10T13:49:09.197" v="165" actId="478"/>
          <ac:spMkLst>
            <pc:docMk/>
            <pc:sldMk cId="2327299876" sldId="396"/>
            <ac:spMk id="12" creationId="{D919DA87-31A0-0E7B-CE56-31BCE0FE8931}"/>
          </ac:spMkLst>
        </pc:spChg>
        <pc:spChg chg="del">
          <ac:chgData name="Ricky Yohanes Ambarita" userId="6d55afa7194e2b68" providerId="LiveId" clId="{84FFDA89-C331-4C95-90EE-E94686CFBF13}" dt="2024-01-10T13:49:07.324" v="164" actId="478"/>
          <ac:spMkLst>
            <pc:docMk/>
            <pc:sldMk cId="2327299876" sldId="396"/>
            <ac:spMk id="13" creationId="{C25C1D6F-8F00-C159-824C-CFFB7FAA35E8}"/>
          </ac:spMkLst>
        </pc:spChg>
        <pc:spChg chg="del mod">
          <ac:chgData name="Ricky Yohanes Ambarita" userId="6d55afa7194e2b68" providerId="LiveId" clId="{84FFDA89-C331-4C95-90EE-E94686CFBF13}" dt="2024-01-10T13:50:22.924" v="169" actId="478"/>
          <ac:spMkLst>
            <pc:docMk/>
            <pc:sldMk cId="2327299876" sldId="396"/>
            <ac:spMk id="14" creationId="{158EC816-E6C8-E8CE-039D-ACB7DE8D02A2}"/>
          </ac:spMkLst>
        </pc:spChg>
        <pc:spChg chg="del mod">
          <ac:chgData name="Ricky Yohanes Ambarita" userId="6d55afa7194e2b68" providerId="LiveId" clId="{84FFDA89-C331-4C95-90EE-E94686CFBF13}" dt="2024-01-10T13:50:24.571" v="170" actId="478"/>
          <ac:spMkLst>
            <pc:docMk/>
            <pc:sldMk cId="2327299876" sldId="396"/>
            <ac:spMk id="15" creationId="{ACF22912-D727-04F5-DC9A-0B5E21D08E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56DED0-723E-3962-1D18-5E6DE52CDE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2564D-BF32-78D5-D867-09842B59D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847DE-5127-5D48-82D6-19EEFCCA213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81D6B-E6A2-4F44-28CF-184857CE28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83A6B-CD4E-0100-7C1A-EDEF664323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62AE2-60AD-6D42-83E1-62913E821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14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3DC28-9433-44A0-88A3-8DA175D71EB9}" type="datetimeFigureOut">
              <a:rPr lang="en-ID" smtClean="0"/>
              <a:t>10/01/2024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A4BDB-EAEA-41B9-B3F9-03EBD58027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81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5F72392-EB0C-4015-8893-36A56792651B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11" name="사각형: 둥근 모서리 52">
              <a:extLst>
                <a:ext uri="{FF2B5EF4-FFF2-40B4-BE49-F238E27FC236}">
                  <a16:creationId xmlns:a16="http://schemas.microsoft.com/office/drawing/2014/main" id="{1FC45F6B-B37D-4B0A-9B20-8D398BFB8DD8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12" name="Graphic 11" descr="Briefcase outline">
              <a:extLst>
                <a:ext uri="{FF2B5EF4-FFF2-40B4-BE49-F238E27FC236}">
                  <a16:creationId xmlns:a16="http://schemas.microsoft.com/office/drawing/2014/main" id="{B485C8AF-8ECC-46FB-8C99-2ECE36C6B1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D80086D-EB36-4479-AAFA-49FE38CDA865}"/>
              </a:ext>
            </a:extLst>
          </p:cNvPr>
          <p:cNvSpPr txBox="1"/>
          <p:nvPr userDrawn="1"/>
        </p:nvSpPr>
        <p:spPr>
          <a:xfrm>
            <a:off x="5932449" y="330577"/>
            <a:ext cx="53341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get a new job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(shifting career)</a:t>
            </a:r>
            <a:endParaRPr lang="en-ID" sz="1600" dirty="0">
              <a:latin typeface="Montserrat" panose="02000505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684335" y="483398"/>
            <a:ext cx="355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0897A1"/>
                </a:solidFill>
                <a:latin typeface="Montserrat" panose="02000505000000020004" pitchFamily="2" charset="0"/>
              </a:rPr>
              <a:t>Defining Goal</a:t>
            </a:r>
            <a:endParaRPr lang="en-ID" sz="32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068898" y="1379527"/>
            <a:ext cx="576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Why do you want this goal so bad?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D282859-4DD2-4E2D-8E33-2C6F69751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9745" y="1876449"/>
            <a:ext cx="11258550" cy="8381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I want to become a good Digital Marketer because……….</a:t>
            </a:r>
            <a:br>
              <a:rPr lang="en-US" dirty="0"/>
            </a:br>
            <a:r>
              <a:rPr lang="en-US" dirty="0"/>
              <a:t>(avoid vague or general reason, the more personal and meaningful the reason, the more it will give you motivation)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78C99-04F2-4DA4-A7C3-7C00477436C7}"/>
              </a:ext>
            </a:extLst>
          </p:cNvPr>
          <p:cNvSpPr txBox="1"/>
          <p:nvPr userDrawn="1"/>
        </p:nvSpPr>
        <p:spPr>
          <a:xfrm>
            <a:off x="1111251" y="2923747"/>
            <a:ext cx="837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What do you want to achieve for the next 6-12 month?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687989" y="1198697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1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255BF3-928D-47A8-8CC3-3F27E62B72D9}"/>
              </a:ext>
            </a:extLst>
          </p:cNvPr>
          <p:cNvGrpSpPr/>
          <p:nvPr userDrawn="1"/>
        </p:nvGrpSpPr>
        <p:grpSpPr>
          <a:xfrm>
            <a:off x="687988" y="2726829"/>
            <a:ext cx="472865" cy="535472"/>
            <a:chOff x="464969" y="1198697"/>
            <a:chExt cx="472865" cy="535472"/>
          </a:xfrm>
        </p:grpSpPr>
        <p:sp>
          <p:nvSpPr>
            <p:cNvPr id="36" name="사각형: 둥근 모서리 52">
              <a:extLst>
                <a:ext uri="{FF2B5EF4-FFF2-40B4-BE49-F238E27FC236}">
                  <a16:creationId xmlns:a16="http://schemas.microsoft.com/office/drawing/2014/main" id="{5C35B448-0104-408B-B4ED-CEECB7E0F5E8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D962A2-2810-4EE0-97B0-554BBB115EAF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2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9B060DD-D653-45B0-B619-8A69BBBB2B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641" y="3374331"/>
            <a:ext cx="11258550" cy="80865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Montserrat" panose="02000505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 want to work in _____ industry, as a Intern/Content Designer/</a:t>
            </a:r>
            <a:r>
              <a:rPr lang="en-US" dirty="0" err="1"/>
              <a:t>Socmed</a:t>
            </a:r>
            <a:r>
              <a:rPr lang="en-US" dirty="0"/>
              <a:t> Specialist/Marketing Analytics with Rp x Salary</a:t>
            </a:r>
            <a:br>
              <a:rPr lang="en-US" dirty="0"/>
            </a:br>
            <a:r>
              <a:rPr lang="en-US" dirty="0"/>
              <a:t>I want get promoted as a _____ /handle new project for my role as a _____, get recognition from my manager</a:t>
            </a:r>
          </a:p>
          <a:p>
            <a:pPr lvl="0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90587E-D08B-4A63-991D-01E0B3FDD356}"/>
              </a:ext>
            </a:extLst>
          </p:cNvPr>
          <p:cNvSpPr txBox="1"/>
          <p:nvPr userDrawn="1"/>
        </p:nvSpPr>
        <p:spPr>
          <a:xfrm>
            <a:off x="1107598" y="4400788"/>
            <a:ext cx="837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What do you need to achieve those target?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3338AA-E25E-40BD-BE22-8474DB971BC3}"/>
              </a:ext>
            </a:extLst>
          </p:cNvPr>
          <p:cNvGrpSpPr/>
          <p:nvPr userDrawn="1"/>
        </p:nvGrpSpPr>
        <p:grpSpPr>
          <a:xfrm>
            <a:off x="684335" y="4203870"/>
            <a:ext cx="472865" cy="535472"/>
            <a:chOff x="464969" y="1198697"/>
            <a:chExt cx="472865" cy="535472"/>
          </a:xfrm>
        </p:grpSpPr>
        <p:sp>
          <p:nvSpPr>
            <p:cNvPr id="41" name="사각형: 둥근 모서리 52">
              <a:extLst>
                <a:ext uri="{FF2B5EF4-FFF2-40B4-BE49-F238E27FC236}">
                  <a16:creationId xmlns:a16="http://schemas.microsoft.com/office/drawing/2014/main" id="{B2B69D64-55D5-4D08-80DB-299AF4C501E2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D4AF09-E699-4F1B-A793-95B620592784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3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1391" y="4882464"/>
            <a:ext cx="9684602" cy="400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3 to 5 top needed Hard Skills to achieve your target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691641" y="4936260"/>
            <a:ext cx="140478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Hard Skills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1FFEE036-648D-48D9-AD3E-2983CBB24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1391" y="5402674"/>
            <a:ext cx="9684602" cy="4727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3 to 5 top needed Soft Skills skills to achieve your target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E71B5-EA90-4BCC-A155-8F6AB65C8B6C}"/>
              </a:ext>
            </a:extLst>
          </p:cNvPr>
          <p:cNvSpPr txBox="1"/>
          <p:nvPr userDrawn="1"/>
        </p:nvSpPr>
        <p:spPr>
          <a:xfrm>
            <a:off x="691641" y="5474984"/>
            <a:ext cx="140478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Soft Skills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AA99CE0E-5930-4BF4-97CF-D6ADE126EE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41391" y="5956337"/>
            <a:ext cx="9684602" cy="4727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other resources to help you such as 2-3 valuable portfolios, intern experience, network to communities, etc.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684F81-FA45-49DA-A5BA-F9A0E5ABF7B2}"/>
              </a:ext>
            </a:extLst>
          </p:cNvPr>
          <p:cNvSpPr txBox="1"/>
          <p:nvPr userDrawn="1"/>
        </p:nvSpPr>
        <p:spPr>
          <a:xfrm>
            <a:off x="691641" y="6060829"/>
            <a:ext cx="140478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Supporting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3BB5F-2665-42F7-B84E-B650DE69D4F1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7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035448" y="1265227"/>
            <a:ext cx="671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But I’m also having weaknesses or obstacles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672974" y="1069282"/>
            <a:ext cx="472865" cy="550587"/>
            <a:chOff x="483403" y="1183582"/>
            <a:chExt cx="472865" cy="550587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83403" y="1183582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7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893" y="2133823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696893" y="1764155"/>
            <a:ext cx="252848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My Weakness or Obstacle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E71B5-EA90-4BCC-A155-8F6AB65C8B6C}"/>
              </a:ext>
            </a:extLst>
          </p:cNvPr>
          <p:cNvSpPr txBox="1"/>
          <p:nvPr userDrawn="1"/>
        </p:nvSpPr>
        <p:spPr>
          <a:xfrm>
            <a:off x="7891908" y="1764157"/>
            <a:ext cx="93205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Impact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90652909-BE2E-4F29-BAA4-9E18CF3F00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1908" y="2133823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1343DCC3-085A-4D4E-8697-8FE4C03D4F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893" y="2552373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5D1F0B66-9BFE-4E9A-8DA1-ECD36D4365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1908" y="2552373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951694B-3819-4DAA-AB9E-A6D1EA5647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6893" y="297339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3. 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4B4FC313-38A1-43DA-8D95-46A1560CF9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91908" y="297339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9C71C4C-CE67-4AFB-A634-B66D54FD90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6893" y="339194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4. </a:t>
            </a:r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089DB883-786A-4280-83BD-903860E8E1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91908" y="339194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55" name="Text Placeholder 24">
            <a:extLst>
              <a:ext uri="{FF2B5EF4-FFF2-40B4-BE49-F238E27FC236}">
                <a16:creationId xmlns:a16="http://schemas.microsoft.com/office/drawing/2014/main" id="{57B3F066-C469-4DCD-ADC3-28A172B67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6893" y="378828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5. </a:t>
            </a:r>
          </a:p>
        </p:txBody>
      </p:sp>
      <p:sp>
        <p:nvSpPr>
          <p:cNvPr id="56" name="Text Placeholder 24">
            <a:extLst>
              <a:ext uri="{FF2B5EF4-FFF2-40B4-BE49-F238E27FC236}">
                <a16:creationId xmlns:a16="http://schemas.microsoft.com/office/drawing/2014/main" id="{68842255-F37C-4CF7-8751-A614F79F74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91908" y="378828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59" name="Text Placeholder 24">
            <a:extLst>
              <a:ext uri="{FF2B5EF4-FFF2-40B4-BE49-F238E27FC236}">
                <a16:creationId xmlns:a16="http://schemas.microsoft.com/office/drawing/2014/main" id="{EA52CC34-9383-4D1F-AB27-6532BEC150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6893" y="420683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6. </a:t>
            </a:r>
          </a:p>
        </p:txBody>
      </p:sp>
      <p:sp>
        <p:nvSpPr>
          <p:cNvPr id="60" name="Text Placeholder 24">
            <a:extLst>
              <a:ext uri="{FF2B5EF4-FFF2-40B4-BE49-F238E27FC236}">
                <a16:creationId xmlns:a16="http://schemas.microsoft.com/office/drawing/2014/main" id="{6C6A2A25-2D51-49A4-81E0-93630AF2E8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1908" y="420683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5EFB4E-1832-4545-BAFE-69D1441D3257}"/>
              </a:ext>
            </a:extLst>
          </p:cNvPr>
          <p:cNvSpPr txBox="1"/>
          <p:nvPr userDrawn="1"/>
        </p:nvSpPr>
        <p:spPr>
          <a:xfrm>
            <a:off x="2302794" y="5021731"/>
            <a:ext cx="10117806" cy="1235154"/>
          </a:xfrm>
          <a:prstGeom prst="roundRect">
            <a:avLst>
              <a:gd name="adj" fmla="val 5012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endParaRPr lang="en-US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A6AB2-039B-4899-AAC8-B1785FDF696C}"/>
              </a:ext>
            </a:extLst>
          </p:cNvPr>
          <p:cNvSpPr txBox="1"/>
          <p:nvPr userDrawn="1"/>
        </p:nvSpPr>
        <p:spPr>
          <a:xfrm>
            <a:off x="2514811" y="5110876"/>
            <a:ext cx="83665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Weakness or Obstacle is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anything can disturb you to achieve your goal, make it slower or harder to be achieve. it’s including </a:t>
            </a:r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personal factor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such as personality, habit, interest, intelligence, knowledge, or </a:t>
            </a:r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non-personal factor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such as time availability, access to learning facilities, network, money, anything</a:t>
            </a:r>
            <a:endParaRPr lang="en-ID" sz="16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D717C8-B90F-4A01-8C7B-AEE8C6BD4DAC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FA4C9E-0827-4953-BBEA-86F39BCEDF5D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51" name="사각형: 둥근 모서리 52">
              <a:extLst>
                <a:ext uri="{FF2B5EF4-FFF2-40B4-BE49-F238E27FC236}">
                  <a16:creationId xmlns:a16="http://schemas.microsoft.com/office/drawing/2014/main" id="{58D14685-B795-45A1-9AA6-A7CDB01386D7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52" name="Graphic 51" descr="Aspiration outline">
              <a:extLst>
                <a:ext uri="{FF2B5EF4-FFF2-40B4-BE49-F238E27FC236}">
                  <a16:creationId xmlns:a16="http://schemas.microsoft.com/office/drawing/2014/main" id="{A611CF32-A0D2-4CCD-AC09-E67082675E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E19F197-3C06-4BD2-88A8-614E9F462217}"/>
              </a:ext>
            </a:extLst>
          </p:cNvPr>
          <p:cNvSpPr txBox="1"/>
          <p:nvPr userDrawn="1"/>
        </p:nvSpPr>
        <p:spPr>
          <a:xfrm>
            <a:off x="8021256" y="261901"/>
            <a:ext cx="32453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accelerate my career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(Accelerate/upgrading)</a:t>
            </a:r>
            <a:endParaRPr lang="en-ID" sz="1600" dirty="0">
              <a:latin typeface="Montserrat" panose="0200050500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743F5-6926-0D2C-FE06-4EF7628C50CD}"/>
              </a:ext>
            </a:extLst>
          </p:cNvPr>
          <p:cNvSpPr txBox="1"/>
          <p:nvPr userDrawn="1"/>
        </p:nvSpPr>
        <p:spPr>
          <a:xfrm>
            <a:off x="643873" y="269814"/>
            <a:ext cx="718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897A1"/>
                </a:solidFill>
                <a:latin typeface="Montserrat" panose="02000505000000020004" pitchFamily="2" charset="0"/>
              </a:rPr>
              <a:t>Knowing Your Strengths </a:t>
            </a:r>
          </a:p>
          <a:p>
            <a:pPr algn="l"/>
            <a:r>
              <a:rPr lang="en-US" sz="2400" b="1" dirty="0">
                <a:solidFill>
                  <a:srgbClr val="0897A1"/>
                </a:solidFill>
                <a:latin typeface="Montserrat" panose="02000505000000020004" pitchFamily="2" charset="0"/>
              </a:rPr>
              <a:t>and Weaknesses</a:t>
            </a:r>
            <a:endParaRPr lang="en-ID" sz="24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5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643386" y="563428"/>
            <a:ext cx="37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897A1"/>
                </a:solidFill>
                <a:latin typeface="Montserrat" panose="02000505000000020004" pitchFamily="2" charset="0"/>
              </a:rPr>
              <a:t>My Timeline</a:t>
            </a:r>
            <a:endParaRPr lang="en-ID" sz="24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024294" y="1265227"/>
            <a:ext cx="868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After understanding all aspect, my learning timelines are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643386" y="1084397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8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739" y="2133823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685739" y="1764155"/>
            <a:ext cx="382083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After graduate from </a:t>
            </a:r>
            <a:r>
              <a:rPr lang="en-US" sz="1400" dirty="0" err="1">
                <a:latin typeface="Montserrat" panose="02000505000000020004" pitchFamily="2" charset="0"/>
              </a:rPr>
              <a:t>Rakamin</a:t>
            </a:r>
            <a:r>
              <a:rPr lang="en-US" sz="1400" dirty="0">
                <a:latin typeface="Montserrat" panose="02000505000000020004" pitchFamily="2" charset="0"/>
              </a:rPr>
              <a:t> I will learn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951694B-3819-4DAA-AB9E-A6D1EA5647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39" y="2434379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47FE8D-6A88-4840-A3DB-943397E96D2A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9FA854-3F49-43D1-9255-9276DF043EA2}"/>
              </a:ext>
            </a:extLst>
          </p:cNvPr>
          <p:cNvSpPr txBox="1"/>
          <p:nvPr userDrawn="1"/>
        </p:nvSpPr>
        <p:spPr>
          <a:xfrm>
            <a:off x="6761419" y="1764155"/>
            <a:ext cx="382083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That knowledge will help me to achieve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75" name="Text Placeholder 24">
            <a:extLst>
              <a:ext uri="{FF2B5EF4-FFF2-40B4-BE49-F238E27FC236}">
                <a16:creationId xmlns:a16="http://schemas.microsoft.com/office/drawing/2014/main" id="{17684E3B-8118-4F19-8D42-9D921B22E7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61419" y="2133823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76" name="Text Placeholder 24">
            <a:extLst>
              <a:ext uri="{FF2B5EF4-FFF2-40B4-BE49-F238E27FC236}">
                <a16:creationId xmlns:a16="http://schemas.microsoft.com/office/drawing/2014/main" id="{A856A403-2C4D-4618-A412-3E0177FAE9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61419" y="2434379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77" name="Text Placeholder 24">
            <a:extLst>
              <a:ext uri="{FF2B5EF4-FFF2-40B4-BE49-F238E27FC236}">
                <a16:creationId xmlns:a16="http://schemas.microsoft.com/office/drawing/2014/main" id="{082DAFB9-6843-4975-AEF5-652AE3CB2E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6418" y="3265030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DD95CA-73BC-4AB3-9F13-A5B57A4F50B5}"/>
              </a:ext>
            </a:extLst>
          </p:cNvPr>
          <p:cNvSpPr txBox="1"/>
          <p:nvPr userDrawn="1"/>
        </p:nvSpPr>
        <p:spPr>
          <a:xfrm>
            <a:off x="686417" y="2895362"/>
            <a:ext cx="473455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6-months after graduate from </a:t>
            </a:r>
            <a:r>
              <a:rPr lang="en-US" sz="1400" dirty="0" err="1">
                <a:latin typeface="Montserrat" panose="02000505000000020004" pitchFamily="2" charset="0"/>
              </a:rPr>
              <a:t>Rakamin</a:t>
            </a:r>
            <a:r>
              <a:rPr lang="en-US" sz="1400" dirty="0">
                <a:latin typeface="Montserrat" panose="02000505000000020004" pitchFamily="2" charset="0"/>
              </a:rPr>
              <a:t> I will learn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79" name="Text Placeholder 24">
            <a:extLst>
              <a:ext uri="{FF2B5EF4-FFF2-40B4-BE49-F238E27FC236}">
                <a16:creationId xmlns:a16="http://schemas.microsoft.com/office/drawing/2014/main" id="{94A57A1F-9859-4423-A779-A9B75DAD1E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6418" y="3565586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470F01-9FC4-4713-9EAC-3E4198C87539}"/>
              </a:ext>
            </a:extLst>
          </p:cNvPr>
          <p:cNvSpPr txBox="1"/>
          <p:nvPr userDrawn="1"/>
        </p:nvSpPr>
        <p:spPr>
          <a:xfrm>
            <a:off x="6762098" y="2895362"/>
            <a:ext cx="382083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That knowledge will help me to achieve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81" name="Text Placeholder 24">
            <a:extLst>
              <a:ext uri="{FF2B5EF4-FFF2-40B4-BE49-F238E27FC236}">
                <a16:creationId xmlns:a16="http://schemas.microsoft.com/office/drawing/2014/main" id="{13D650A5-D1D9-4B65-858F-5B39872E83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2098" y="3265030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82" name="Text Placeholder 24">
            <a:extLst>
              <a:ext uri="{FF2B5EF4-FFF2-40B4-BE49-F238E27FC236}">
                <a16:creationId xmlns:a16="http://schemas.microsoft.com/office/drawing/2014/main" id="{E9DAAC79-1F77-4537-BCDF-200230EE6D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62098" y="3565586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83" name="Text Placeholder 24">
            <a:extLst>
              <a:ext uri="{FF2B5EF4-FFF2-40B4-BE49-F238E27FC236}">
                <a16:creationId xmlns:a16="http://schemas.microsoft.com/office/drawing/2014/main" id="{BEB45F6F-9D74-4709-964D-109D512EC9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739" y="4381804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ADC43A-47C1-407B-8059-57A4090198DD}"/>
              </a:ext>
            </a:extLst>
          </p:cNvPr>
          <p:cNvSpPr txBox="1"/>
          <p:nvPr userDrawn="1"/>
        </p:nvSpPr>
        <p:spPr>
          <a:xfrm>
            <a:off x="685738" y="4012136"/>
            <a:ext cx="481651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12-months after graduate from </a:t>
            </a:r>
            <a:r>
              <a:rPr lang="en-US" sz="1400" dirty="0" err="1">
                <a:latin typeface="Montserrat" panose="02000505000000020004" pitchFamily="2" charset="0"/>
              </a:rPr>
              <a:t>Rakamin</a:t>
            </a:r>
            <a:r>
              <a:rPr lang="en-US" sz="1400" dirty="0">
                <a:latin typeface="Montserrat" panose="02000505000000020004" pitchFamily="2" charset="0"/>
              </a:rPr>
              <a:t> I will learn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85" name="Text Placeholder 24">
            <a:extLst>
              <a:ext uri="{FF2B5EF4-FFF2-40B4-BE49-F238E27FC236}">
                <a16:creationId xmlns:a16="http://schemas.microsoft.com/office/drawing/2014/main" id="{863A1E19-96C1-4132-84B4-4285686398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739" y="4682360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844357-2977-4802-9120-6FFC1DF347D8}"/>
              </a:ext>
            </a:extLst>
          </p:cNvPr>
          <p:cNvSpPr txBox="1"/>
          <p:nvPr userDrawn="1"/>
        </p:nvSpPr>
        <p:spPr>
          <a:xfrm>
            <a:off x="6761419" y="4012136"/>
            <a:ext cx="382083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That knowledge will help me to achieve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87" name="Text Placeholder 24">
            <a:extLst>
              <a:ext uri="{FF2B5EF4-FFF2-40B4-BE49-F238E27FC236}">
                <a16:creationId xmlns:a16="http://schemas.microsoft.com/office/drawing/2014/main" id="{9F7E5BCC-CF0F-4F6D-93BB-FD2D42EBD7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61419" y="4381804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88" name="Text Placeholder 24">
            <a:extLst>
              <a:ext uri="{FF2B5EF4-FFF2-40B4-BE49-F238E27FC236}">
                <a16:creationId xmlns:a16="http://schemas.microsoft.com/office/drawing/2014/main" id="{608FF19C-4ED6-4156-BB05-555FB4B34D7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61419" y="4682360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CCFFCB-7140-4D5A-AE50-1D34B01242EF}"/>
              </a:ext>
            </a:extLst>
          </p:cNvPr>
          <p:cNvSpPr txBox="1"/>
          <p:nvPr userDrawn="1"/>
        </p:nvSpPr>
        <p:spPr>
          <a:xfrm>
            <a:off x="4551680" y="5322704"/>
            <a:ext cx="7879080" cy="950119"/>
          </a:xfrm>
          <a:prstGeom prst="roundRect">
            <a:avLst>
              <a:gd name="adj" fmla="val 5012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endParaRPr lang="en-US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185473-88AC-4655-9CB4-A0BA54FA13DC}"/>
              </a:ext>
            </a:extLst>
          </p:cNvPr>
          <p:cNvSpPr txBox="1"/>
          <p:nvPr userDrawn="1"/>
        </p:nvSpPr>
        <p:spPr>
          <a:xfrm>
            <a:off x="4975796" y="5415898"/>
            <a:ext cx="716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TIPS</a:t>
            </a:r>
            <a:endParaRPr lang="en-ID" sz="16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pic>
        <p:nvPicPr>
          <p:cNvPr id="3" name="Graphic 2" descr="Lightbulb and gear outline">
            <a:extLst>
              <a:ext uri="{FF2B5EF4-FFF2-40B4-BE49-F238E27FC236}">
                <a16:creationId xmlns:a16="http://schemas.microsoft.com/office/drawing/2014/main" id="{42708100-483E-485F-BA1F-A9432631B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2781" y="5386403"/>
            <a:ext cx="373655" cy="37365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C8E7274-A382-4C16-BEA1-9E004F33C061}"/>
              </a:ext>
            </a:extLst>
          </p:cNvPr>
          <p:cNvSpPr txBox="1"/>
          <p:nvPr userDrawn="1"/>
        </p:nvSpPr>
        <p:spPr>
          <a:xfrm>
            <a:off x="4604407" y="5753467"/>
            <a:ext cx="689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chemeClr val="tx1"/>
                </a:solidFill>
                <a:latin typeface="Montserrat" panose="02000505000000020004" pitchFamily="2" charset="0"/>
              </a:rPr>
              <a:t>Do not push yourself too hard or setting unrealistic timeline, try to focus on learning what matter most that you think will give the biggest contribution to achieve your goal</a:t>
            </a:r>
            <a:endParaRPr lang="en-ID" sz="12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3C63543-8A40-4419-9BE2-A54A8713216A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93" name="사각형: 둥근 모서리 52">
              <a:extLst>
                <a:ext uri="{FF2B5EF4-FFF2-40B4-BE49-F238E27FC236}">
                  <a16:creationId xmlns:a16="http://schemas.microsoft.com/office/drawing/2014/main" id="{0DCF5E42-2D9F-47B2-8A46-869E79FE7FEF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94" name="Graphic 93" descr="Aspiration outline">
              <a:extLst>
                <a:ext uri="{FF2B5EF4-FFF2-40B4-BE49-F238E27FC236}">
                  <a16:creationId xmlns:a16="http://schemas.microsoft.com/office/drawing/2014/main" id="{9650579E-4167-4443-A119-9ECC526667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845CEB7-B4E2-4D43-BD62-1A84D30A13B4}"/>
              </a:ext>
            </a:extLst>
          </p:cNvPr>
          <p:cNvSpPr txBox="1"/>
          <p:nvPr userDrawn="1"/>
        </p:nvSpPr>
        <p:spPr>
          <a:xfrm>
            <a:off x="8021256" y="261901"/>
            <a:ext cx="32453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accelerate my career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(Accelerate/upgrading)</a:t>
            </a:r>
            <a:endParaRPr lang="en-ID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7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EB54A64-3875-43E4-BD1A-40FD0E50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6613567-7A37-4FB0-8D16-4AC45053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51DE77B-2D6A-4AF7-9AA0-7873208A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1B7E527-9E04-4E62-AAB8-7FF7E9AF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E2D866F-DFAA-485E-B079-5AA11EC8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1182ED2-3C22-4BF0-8E3C-85DB8AFE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EABE598-D817-444E-8E06-F5FC4459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BFBEDE2-D272-4A4E-83DF-1E420269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B3AAC26-70D4-4C9A-AF76-471490B1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C51175C-4009-45DF-8BFC-62629205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7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1D0104-D0B6-4A51-BFAA-E3B0B6A6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859D1D8-EF23-48D3-B109-DAC69E43B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3EA0140F-A07B-4AD0-9634-99E817A2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B9C792C-E1CC-45AF-BA6B-1D5C37EB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7E92D15-9148-41DD-A33F-46C4172D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9F962A9-618E-45A5-86EE-D7A35B14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14670B-2216-4E76-B5F0-89B4CD4B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F97EE93-DD47-421B-9248-85A00900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FC27B80-CE65-485D-9F57-B0D5C2EA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85B649D-1E05-4DED-88EF-E5FF56B4D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E493C53-14E5-48F5-B8A3-0914D951B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DF298596-A0AE-4A0D-B627-0A4749E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1000297B-BEE9-42A7-A7C5-594CF26B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04B17DAE-3977-49A4-A9BE-8756F1AB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2BBFDE-614E-4BA1-9940-92FEDF1B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1190ED9-E084-4725-80C4-4DEE2558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4BD8270-A710-48F1-9580-89E9E508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56AD82F8-DDF0-4068-8735-A1A74513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1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6D99F74-E38B-42A9-9EDF-84CF5CE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2BE3EDDC-671D-440F-9D64-42655DCC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CB0F982-9DDC-4EAA-AAD7-DE1BC2A8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8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F5EDB76-0C58-4FD8-9F1F-D783F6BD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46DEFCF-7447-410C-AC6A-A8D07004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BDC016F-3FDE-4051-8924-B0EF1769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30E3DB1-739E-4356-BBC0-A42570E3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87A3B51-9E3E-4D4F-9EB8-F57AE31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D9C29C7-C5D8-498D-8F3D-E170C063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3EA54AB-2D6F-40AB-9CA0-EE28EE64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B0C8F7B-F015-40A5-AFCD-28109F1D7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D849923-7E7E-478E-856D-D0A76645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600D963A-9150-49E5-8608-5EF9D534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80FCF8B-F9EA-4AA1-BC44-D31641DF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00C5DEA-2CBF-4442-910F-05726656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1104900" y="356574"/>
            <a:ext cx="439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0897A1"/>
                </a:solidFill>
                <a:latin typeface="Montserrat" panose="02000505000000020004" pitchFamily="2" charset="0"/>
              </a:rPr>
              <a:t>Knowing Yourself</a:t>
            </a:r>
            <a:endParaRPr lang="en-ID" sz="32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180415" y="1379527"/>
            <a:ext cx="866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What are the negative self concepts that I have: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799506" y="1198697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4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860" y="2248121"/>
            <a:ext cx="3283627" cy="1270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I will never win if I have to compete with the smarter people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841860" y="1878455"/>
            <a:ext cx="173779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Self Concept 1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E71B5-EA90-4BCC-A155-8F6AB65C8B6C}"/>
              </a:ext>
            </a:extLst>
          </p:cNvPr>
          <p:cNvSpPr txBox="1"/>
          <p:nvPr userDrawn="1"/>
        </p:nvSpPr>
        <p:spPr>
          <a:xfrm>
            <a:off x="4508984" y="1878455"/>
            <a:ext cx="173778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Self Concept 2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684F81-FA45-49DA-A5BA-F9A0E5ABF7B2}"/>
              </a:ext>
            </a:extLst>
          </p:cNvPr>
          <p:cNvSpPr txBox="1"/>
          <p:nvPr userDrawn="1"/>
        </p:nvSpPr>
        <p:spPr>
          <a:xfrm>
            <a:off x="8176109" y="1878454"/>
            <a:ext cx="209744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Self Concept 3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90652909-BE2E-4F29-BAA4-9E18CF3F00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985" y="2243811"/>
            <a:ext cx="3283627" cy="127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I will never survived if I have to present ideas to C-level company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93C61B5C-F462-4751-A767-84B4DDC8FB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6110" y="2243811"/>
            <a:ext cx="3280153" cy="127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  <a:sym typeface="Wingdings" pitchFamily="2" charset="2"/>
              </a:defRPr>
            </a:lvl1pPr>
          </a:lstStyle>
          <a:p>
            <a:pPr lvl="0"/>
            <a:r>
              <a:rPr lang="en-US" dirty="0"/>
              <a:t>I will never survived the digital world because the competition too high 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0C86F8-9BA5-48B2-8833-51594A9CD7B6}"/>
              </a:ext>
            </a:extLst>
          </p:cNvPr>
          <p:cNvSpPr txBox="1"/>
          <p:nvPr userDrawn="1"/>
        </p:nvSpPr>
        <p:spPr>
          <a:xfrm>
            <a:off x="1180415" y="3915641"/>
            <a:ext cx="960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My strategies to change my self concept to be better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928F26-BC1F-4516-B8B9-7C2F154D9611}"/>
              </a:ext>
            </a:extLst>
          </p:cNvPr>
          <p:cNvGrpSpPr/>
          <p:nvPr userDrawn="1"/>
        </p:nvGrpSpPr>
        <p:grpSpPr>
          <a:xfrm>
            <a:off x="799506" y="3734811"/>
            <a:ext cx="472865" cy="535472"/>
            <a:chOff x="464969" y="1198697"/>
            <a:chExt cx="472865" cy="535472"/>
          </a:xfrm>
        </p:grpSpPr>
        <p:sp>
          <p:nvSpPr>
            <p:cNvPr id="49" name="사각형: 둥근 모서리 52">
              <a:extLst>
                <a:ext uri="{FF2B5EF4-FFF2-40B4-BE49-F238E27FC236}">
                  <a16:creationId xmlns:a16="http://schemas.microsoft.com/office/drawing/2014/main" id="{416C9067-46C7-4FE5-A544-04D4A7A34A3C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AB03EE-1CC4-453B-95E5-860AC331D3F3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5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2914E44C-1832-4E77-BE95-DBB7682DE6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860" y="4756414"/>
            <a:ext cx="3283627" cy="127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your strategy (join bootcamp, get familiar with tasks by doing more homework, read a lot, practice 2 hours/day)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CFD580-189B-454B-A6BE-EB6EB43BDC39}"/>
              </a:ext>
            </a:extLst>
          </p:cNvPr>
          <p:cNvSpPr txBox="1"/>
          <p:nvPr userDrawn="1"/>
        </p:nvSpPr>
        <p:spPr>
          <a:xfrm>
            <a:off x="841860" y="4386748"/>
            <a:ext cx="119515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Strategy 1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20D6A8-02EB-43BF-8F9B-F8E411C2E386}"/>
              </a:ext>
            </a:extLst>
          </p:cNvPr>
          <p:cNvSpPr txBox="1"/>
          <p:nvPr userDrawn="1"/>
        </p:nvSpPr>
        <p:spPr>
          <a:xfrm>
            <a:off x="4508985" y="4386748"/>
            <a:ext cx="119515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Strategy 2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FAD48B-2B28-410A-BD2C-7774E7653CC7}"/>
              </a:ext>
            </a:extLst>
          </p:cNvPr>
          <p:cNvSpPr txBox="1"/>
          <p:nvPr userDrawn="1"/>
        </p:nvSpPr>
        <p:spPr>
          <a:xfrm>
            <a:off x="8176110" y="4386747"/>
            <a:ext cx="143624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Strategy 3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57" name="Text Placeholder 24">
            <a:extLst>
              <a:ext uri="{FF2B5EF4-FFF2-40B4-BE49-F238E27FC236}">
                <a16:creationId xmlns:a16="http://schemas.microsoft.com/office/drawing/2014/main" id="{5BCD8F83-006D-421B-AE93-CCAE084127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84" y="4756414"/>
            <a:ext cx="3283627" cy="127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your strategy (get a mentor, join soft skill classes, doing free/low paid project to get as many experience as possible)</a:t>
            </a:r>
          </a:p>
        </p:txBody>
      </p:sp>
      <p:sp>
        <p:nvSpPr>
          <p:cNvPr id="58" name="Text Placeholder 24">
            <a:extLst>
              <a:ext uri="{FF2B5EF4-FFF2-40B4-BE49-F238E27FC236}">
                <a16:creationId xmlns:a16="http://schemas.microsoft.com/office/drawing/2014/main" id="{B4826878-496D-4FAC-A01B-4A1F7B72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6108" y="4756414"/>
            <a:ext cx="3283627" cy="127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your strategy (apply to many freelancing platform, read 2 hours/day, join communities)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83A4C-D54D-4507-A98A-47DF93610D81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28C6CA-6477-4432-B31B-2E7EBD3F781D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61" name="사각형: 둥근 모서리 52">
              <a:extLst>
                <a:ext uri="{FF2B5EF4-FFF2-40B4-BE49-F238E27FC236}">
                  <a16:creationId xmlns:a16="http://schemas.microsoft.com/office/drawing/2014/main" id="{2796A645-C2E8-4C2B-83C6-6FF6416FC218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62" name="Graphic 61" descr="Briefcase outline">
              <a:extLst>
                <a:ext uri="{FF2B5EF4-FFF2-40B4-BE49-F238E27FC236}">
                  <a16:creationId xmlns:a16="http://schemas.microsoft.com/office/drawing/2014/main" id="{5EE9CE4B-2DE9-48CF-A309-FE7EE21207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903EE6F-2AE0-4EF6-8135-41F604BC7ACC}"/>
              </a:ext>
            </a:extLst>
          </p:cNvPr>
          <p:cNvSpPr txBox="1"/>
          <p:nvPr userDrawn="1"/>
        </p:nvSpPr>
        <p:spPr>
          <a:xfrm>
            <a:off x="6096000" y="330577"/>
            <a:ext cx="51705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get a new job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(shifting career)</a:t>
            </a:r>
            <a:endParaRPr lang="en-ID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E0D5C65-7FD1-4F16-ABEC-E0F709FC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4EBB96E-87F7-4267-A6C6-7411B59A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5EB1E90-CA3D-400F-A058-264682B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0549BEA-0619-4460-8BB8-C83D530F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6524580-C0FE-469A-8339-1FA02B30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7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9D83E4F7-1D07-4F06-94C4-1A5CE84C2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68BD9879-C6E2-4A93-95D8-CBDF5128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ACFA4BD-9933-44FF-8F49-4B2EB4E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A96C6-FF8C-4C8E-9809-1C36E0F3778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CB5B83C-3B6D-443F-884C-CA55A0BE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CC1B75A-3239-4757-ACF2-2B2B4EA1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EBA60-672E-404F-B66A-026E3855E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2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3af0e3739_0_265"/>
          <p:cNvSpPr txBox="1">
            <a:spLocks noGrp="1"/>
          </p:cNvSpPr>
          <p:nvPr>
            <p:ph type="ctrTitle"/>
          </p:nvPr>
        </p:nvSpPr>
        <p:spPr>
          <a:xfrm>
            <a:off x="415606" y="992767"/>
            <a:ext cx="5588700" cy="2412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8" name="Google Shape;158;g113af0e3739_0_265"/>
          <p:cNvSpPr txBox="1">
            <a:spLocks noGrp="1"/>
          </p:cNvSpPr>
          <p:nvPr>
            <p:ph type="subTitle" idx="1"/>
          </p:nvPr>
        </p:nvSpPr>
        <p:spPr>
          <a:xfrm>
            <a:off x="415600" y="3540867"/>
            <a:ext cx="5588700" cy="129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g113af0e3739_0_2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393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35F9-F718-64CB-53DE-2B758ECE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9D62B-7245-35A7-FABD-B45203508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97BE-07F2-038D-B17B-334AD3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69A7-4E8F-DBE8-70FE-5322796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09EF-8B9B-4293-8655-5D718513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9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D36-E2A6-EBE7-44A5-A67499FA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7BD1-1BE0-C91E-81D5-A2CC62747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547C-B13D-7CF6-569D-D8D2E0A0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4127-3F8D-FFC1-C47D-B1388A7A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3BEC-43FA-F7BF-3BF9-97774073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0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36B3-EFB3-765A-D16B-B5E4E4F8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04246-9A7B-4A09-75F4-4C5B6DF8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0AC8-37AD-1C7A-685B-0202A684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E232-328B-6900-7B83-51FB07D9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6E1A-0A63-B3BE-E612-081C914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35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D5A8-727F-7190-9985-B6FFAA44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B2CA-0211-4E8A-2C8C-6D54E750E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01DB0-EA84-FEBE-E22E-3DF7F5F5B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2026B-CC01-07EB-3842-FC4F6678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E9178-7EFC-C5A7-1B8E-B17A990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95830-7BA9-89DF-1D49-29A55CB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CF54-4B05-2AF2-17A0-F23B9AC3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A5FB8-A9F2-907D-3377-2944FDA7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3BF4-AD59-9CA4-CF88-8612021C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C9E75-D0B0-CE1F-CC1A-4B8593A7B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9828A-9DB3-4D96-123E-2F091D9D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71CEE-3E6B-2640-3DA9-F71A5FE8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DC377-8737-11F3-AE8B-B201DA1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D66BB-0ABA-2B0F-3ECD-54BA69C7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5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0258-49B0-5C2A-E0C6-50AB13E7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1272-3892-4C80-5A04-B2A422F9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B8FBC-5C59-3A7F-0A89-A25AD16B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07F16-E107-D451-2898-C73DC884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3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7C19B-D359-E247-25A3-10EE9408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867A4-05AA-DD0E-2F86-3A0F040B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7B2FC-F215-CAAF-C1F1-26C30A38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863271" y="510419"/>
            <a:ext cx="4394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0897A1"/>
                </a:solidFill>
                <a:latin typeface="Montserrat" panose="02000505000000020004" pitchFamily="2" charset="0"/>
              </a:rPr>
              <a:t>Knowing Yourself</a:t>
            </a:r>
            <a:endParaRPr lang="en-ID" sz="32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231523" y="1364191"/>
            <a:ext cx="9212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Right now my score in Talent Maturity is: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850614" y="1183361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6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8368" y="2244753"/>
            <a:ext cx="6055425" cy="307777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New Career Shifter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2188368" y="1812876"/>
            <a:ext cx="127385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What I have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14C4019B-5CFE-416B-8347-D6C876A882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60452" y="2218192"/>
            <a:ext cx="1442091" cy="3240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613917-E136-4A48-A3FD-77BB6C1DA1A5}"/>
              </a:ext>
            </a:extLst>
          </p:cNvPr>
          <p:cNvSpPr txBox="1"/>
          <p:nvPr userDrawn="1"/>
        </p:nvSpPr>
        <p:spPr>
          <a:xfrm>
            <a:off x="8744571" y="1812086"/>
            <a:ext cx="127385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Score I Got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CF286B-BADD-4313-AF40-F556C1F9BA21}"/>
              </a:ext>
            </a:extLst>
          </p:cNvPr>
          <p:cNvSpPr txBox="1"/>
          <p:nvPr userDrawn="1"/>
        </p:nvSpPr>
        <p:spPr>
          <a:xfrm>
            <a:off x="1273877" y="2783128"/>
            <a:ext cx="966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My progress so far to get score 4 by focusing my effort to: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45053B5-DDCA-4031-9D22-102A58C44C08}"/>
              </a:ext>
            </a:extLst>
          </p:cNvPr>
          <p:cNvGrpSpPr/>
          <p:nvPr userDrawn="1"/>
        </p:nvGrpSpPr>
        <p:grpSpPr>
          <a:xfrm>
            <a:off x="892968" y="2602298"/>
            <a:ext cx="472865" cy="535472"/>
            <a:chOff x="464969" y="1198697"/>
            <a:chExt cx="472865" cy="535472"/>
          </a:xfrm>
        </p:grpSpPr>
        <p:sp>
          <p:nvSpPr>
            <p:cNvPr id="60" name="사각형: 둥근 모서리 52">
              <a:extLst>
                <a:ext uri="{FF2B5EF4-FFF2-40B4-BE49-F238E27FC236}">
                  <a16:creationId xmlns:a16="http://schemas.microsoft.com/office/drawing/2014/main" id="{57EA022D-30FC-4B80-AA27-5446446A3305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20FA6A-9096-4205-B571-AA03D5AEB9D6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7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971CF16-531C-461F-89D0-AD4A7EC59DF5}"/>
              </a:ext>
            </a:extLst>
          </p:cNvPr>
          <p:cNvSpPr txBox="1"/>
          <p:nvPr userDrawn="1"/>
        </p:nvSpPr>
        <p:spPr>
          <a:xfrm>
            <a:off x="2230201" y="3258752"/>
            <a:ext cx="16220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What I will have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66" name="Text Placeholder 24">
            <a:extLst>
              <a:ext uri="{FF2B5EF4-FFF2-40B4-BE49-F238E27FC236}">
                <a16:creationId xmlns:a16="http://schemas.microsoft.com/office/drawing/2014/main" id="{BF9A4D78-3AF2-4C3B-8995-0A2A23CC03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26468" y="3698364"/>
            <a:ext cx="6055425" cy="307777"/>
          </a:xfrm>
          <a:prstGeom prst="rect">
            <a:avLst/>
          </a:prstGeom>
        </p:spPr>
        <p:txBody>
          <a:bodyPr anchor="ctr"/>
          <a:lstStyle>
            <a:lvl1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ID" sz="1200" b="0" i="0" u="none" strike="noStrike" smtClean="0">
                <a:effectLst/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Added 4 Portfolio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B83EC3-4F65-4BBD-A127-A3EA12BB0830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1F88D5-5402-49E3-8730-87488CF3F0FE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79" name="사각형: 둥근 모서리 52">
              <a:extLst>
                <a:ext uri="{FF2B5EF4-FFF2-40B4-BE49-F238E27FC236}">
                  <a16:creationId xmlns:a16="http://schemas.microsoft.com/office/drawing/2014/main" id="{F6AEDEED-BC4D-4C96-8A3C-CCB58DB4E875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80" name="Graphic 79" descr="Briefcase outline">
              <a:extLst>
                <a:ext uri="{FF2B5EF4-FFF2-40B4-BE49-F238E27FC236}">
                  <a16:creationId xmlns:a16="http://schemas.microsoft.com/office/drawing/2014/main" id="{664E9402-C82B-423A-9A20-8B9D12C19E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CFBABCF-0626-48B5-B299-80A029CF3367}"/>
              </a:ext>
            </a:extLst>
          </p:cNvPr>
          <p:cNvSpPr txBox="1"/>
          <p:nvPr userDrawn="1"/>
        </p:nvSpPr>
        <p:spPr>
          <a:xfrm>
            <a:off x="6096000" y="330577"/>
            <a:ext cx="51705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get a new job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(shifting career)</a:t>
            </a:r>
            <a:endParaRPr lang="en-ID" sz="1600" dirty="0">
              <a:latin typeface="Montserrat" panose="02000505000000020004" pitchFamily="2" charset="0"/>
            </a:endParaRP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12DE37E-4925-50AB-9EEF-1CD4AF0874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23538" y="4101402"/>
            <a:ext cx="6055425" cy="307777"/>
          </a:xfrm>
          <a:prstGeom prst="rect">
            <a:avLst/>
          </a:prstGeom>
        </p:spPr>
        <p:txBody>
          <a:bodyPr anchor="ctr"/>
          <a:lstStyle>
            <a:lvl1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ID" sz="1200" b="0" i="0" u="none" strike="noStrike" smtClean="0">
                <a:effectLst/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Final score : 90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AB226AB0-60CD-6026-4EE8-914F9268D4A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230201" y="4510104"/>
            <a:ext cx="6055425" cy="307777"/>
          </a:xfrm>
          <a:prstGeom prst="rect">
            <a:avLst/>
          </a:prstGeom>
        </p:spPr>
        <p:txBody>
          <a:bodyPr anchor="ctr"/>
          <a:lstStyle>
            <a:lvl1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ID" sz="1200" b="0" i="0" u="none" strike="noStrike" smtClean="0">
                <a:effectLst/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Tools Mastery Google Analytics (Intermediate)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2D0C27F-B095-7B4C-2952-16C73098842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30201" y="6081276"/>
            <a:ext cx="6055425" cy="307777"/>
          </a:xfrm>
          <a:prstGeom prst="rect">
            <a:avLst/>
          </a:prstGeom>
        </p:spPr>
        <p:txBody>
          <a:bodyPr anchor="ctr"/>
          <a:lstStyle>
            <a:lvl1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ID" sz="1200" b="0" i="0" u="none" strike="noStrike" smtClean="0">
                <a:effectLst/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Profile Upgrading (</a:t>
            </a:r>
            <a:r>
              <a:rPr lang="en-US" dirty="0" err="1"/>
              <a:t>Linkedin</a:t>
            </a:r>
            <a:r>
              <a:rPr lang="en-US" dirty="0"/>
              <a:t>): 2 Recommendation, CV + Porto Updated 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134A6F40-4B85-B3B4-A5A9-F6075D83ACB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60454" y="3692335"/>
            <a:ext cx="1442091" cy="30777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C22E4D-9C0D-AA09-463D-88078041E431}"/>
              </a:ext>
            </a:extLst>
          </p:cNvPr>
          <p:cNvSpPr txBox="1"/>
          <p:nvPr userDrawn="1"/>
        </p:nvSpPr>
        <p:spPr>
          <a:xfrm>
            <a:off x="8660452" y="3253250"/>
            <a:ext cx="144209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Achievement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5867EF22-0630-0C28-571B-DBCE7D2CCC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60455" y="4101401"/>
            <a:ext cx="1442091" cy="30777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☑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7637670F-31E2-3192-FD5A-86EFC498520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60455" y="4510103"/>
            <a:ext cx="1442091" cy="30777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☑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7BCE3565-7D6E-04C6-A035-B2233C6E3FC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660453" y="6078526"/>
            <a:ext cx="1442091" cy="30777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5A3AF-D718-CDD3-9A5D-29359D48CC5B}"/>
              </a:ext>
            </a:extLst>
          </p:cNvPr>
          <p:cNvSpPr txBox="1"/>
          <p:nvPr userDrawn="1"/>
        </p:nvSpPr>
        <p:spPr>
          <a:xfrm>
            <a:off x="3512634" y="46835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5ADE00E2-7396-7142-BB03-9C5B355C414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26485" y="4918981"/>
            <a:ext cx="6055425" cy="307777"/>
          </a:xfrm>
          <a:prstGeom prst="rect">
            <a:avLst/>
          </a:prstGeom>
        </p:spPr>
        <p:txBody>
          <a:bodyPr anchor="ctr"/>
          <a:lstStyle>
            <a:lvl1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ID" sz="1200" b="0" i="0" u="none" strike="noStrike" smtClean="0">
                <a:effectLst/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Tools Mastery SEO (Intermediate)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2691DEAB-1891-A07A-9B2B-E06B8A7F19F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656739" y="4918980"/>
            <a:ext cx="1442091" cy="30777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☑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C271E977-9671-46EB-8290-CFA163278EC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22768" y="5305555"/>
            <a:ext cx="6055425" cy="307777"/>
          </a:xfrm>
          <a:prstGeom prst="rect">
            <a:avLst/>
          </a:prstGeom>
        </p:spPr>
        <p:txBody>
          <a:bodyPr anchor="ctr"/>
          <a:lstStyle>
            <a:lvl1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ID" sz="1200" b="0" i="0" u="none" strike="noStrike" smtClean="0">
                <a:effectLst/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Tools Mastery SMM (Intermediate) 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60794832-700F-8075-6931-8FE228AECB5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664173" y="5316705"/>
            <a:ext cx="1442091" cy="30777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☑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5502770A-D0E6-941F-E031-7224A8FF56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30204" y="5692128"/>
            <a:ext cx="6055425" cy="307777"/>
          </a:xfrm>
          <a:prstGeom prst="rect">
            <a:avLst/>
          </a:prstGeom>
        </p:spPr>
        <p:txBody>
          <a:bodyPr anchor="ctr"/>
          <a:lstStyle>
            <a:lvl1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ID" sz="1200" b="0" i="0" u="none" strike="noStrike" smtClean="0">
                <a:effectLst/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Tools Mastery Ads (Intermediate)</a:t>
            </a:r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C20EC094-A651-6BC3-5CA0-6E449BDA301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660458" y="5692127"/>
            <a:ext cx="1442091" cy="30777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☑</a:t>
            </a:r>
          </a:p>
        </p:txBody>
      </p:sp>
    </p:spTree>
    <p:extLst>
      <p:ext uri="{BB962C8B-B14F-4D97-AF65-F5344CB8AC3E}">
        <p14:creationId xmlns:p14="http://schemas.microsoft.com/office/powerpoint/2010/main" val="2781822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BEE8-2C33-27EB-E560-1CE5BF8E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E633-EB9B-ADB1-4098-843F83C9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B8CD5-B0B6-5680-1A34-EB41178D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7798F-1462-EB7B-9996-30F16B37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FFDA2-22AE-A0D4-CFCA-0C7115E6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EA65D-B140-0051-0B37-B754C155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1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2D79-ACD7-062A-3E03-D55BDC06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CA040-40BB-318F-2057-2E30520DA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6A2B9-5A1D-5B25-071E-B80DA4DB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B5DD-ECE3-F9F1-CE52-7B650EC7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0E255-990B-5CE4-E126-3D7E3C1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43A9B-45A7-E815-7DC2-041ECF9F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6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ADB-AE6E-9025-9A00-BCE8E431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313BC-8FF2-CA5E-13C5-992E931E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1FBA7-DF38-4B82-13ED-DEBF4A0A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4399-1ADF-E814-B8A4-931A053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2F69-EB49-E807-189C-79CAB5A0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3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18BA5-A53D-4E46-D222-9C71DB10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E5717-4350-CEA7-70E6-8BD1A65C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922B-C112-9179-F34D-C226C7BE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E31F-A791-BD82-627F-3601B46B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2296-9265-A43F-0FD6-A5856651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9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702951" y="334896"/>
            <a:ext cx="616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897A1"/>
                </a:solidFill>
                <a:latin typeface="Montserrat" panose="02000505000000020004" pitchFamily="2" charset="0"/>
              </a:rPr>
              <a:t>Knowing Your Strengths</a:t>
            </a:r>
          </a:p>
          <a:p>
            <a:pPr algn="l"/>
            <a:r>
              <a:rPr lang="en-US" sz="2000" b="1" dirty="0">
                <a:solidFill>
                  <a:srgbClr val="0897A1"/>
                </a:solidFill>
                <a:latin typeface="Montserrat" panose="02000505000000020004" pitchFamily="2" charset="0"/>
              </a:rPr>
              <a:t>and Weaknesses</a:t>
            </a:r>
            <a:endParaRPr lang="en-ID" sz="20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124653" y="1265227"/>
            <a:ext cx="576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To Support my Goal I Have Strength in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699140" y="1084397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6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097" y="2133823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786097" y="1764155"/>
            <a:ext cx="1397677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My Strength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E71B5-EA90-4BCC-A155-8F6AB65C8B6C}"/>
              </a:ext>
            </a:extLst>
          </p:cNvPr>
          <p:cNvSpPr txBox="1"/>
          <p:nvPr userDrawn="1"/>
        </p:nvSpPr>
        <p:spPr>
          <a:xfrm>
            <a:off x="8170683" y="1764157"/>
            <a:ext cx="119515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Benefit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90652909-BE2E-4F29-BAA4-9E18CF3F00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0683" y="2133823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1343DCC3-085A-4D4E-8697-8FE4C03D4F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6097" y="2552373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5D1F0B66-9BFE-4E9A-8DA1-ECD36D4365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0683" y="2552373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951694B-3819-4DAA-AB9E-A6D1EA5647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097" y="297339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3. 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4B4FC313-38A1-43DA-8D95-46A1560CF9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0683" y="297339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9C71C4C-CE67-4AFB-A634-B66D54FD90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097" y="339194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4. </a:t>
            </a:r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089DB883-786A-4280-83BD-903860E8E1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0683" y="339194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55" name="Text Placeholder 24">
            <a:extLst>
              <a:ext uri="{FF2B5EF4-FFF2-40B4-BE49-F238E27FC236}">
                <a16:creationId xmlns:a16="http://schemas.microsoft.com/office/drawing/2014/main" id="{57B3F066-C469-4DCD-ADC3-28A172B67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6097" y="378828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5. </a:t>
            </a:r>
          </a:p>
        </p:txBody>
      </p:sp>
      <p:sp>
        <p:nvSpPr>
          <p:cNvPr id="56" name="Text Placeholder 24">
            <a:extLst>
              <a:ext uri="{FF2B5EF4-FFF2-40B4-BE49-F238E27FC236}">
                <a16:creationId xmlns:a16="http://schemas.microsoft.com/office/drawing/2014/main" id="{68842255-F37C-4CF7-8751-A614F79F74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0683" y="378828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59" name="Text Placeholder 24">
            <a:extLst>
              <a:ext uri="{FF2B5EF4-FFF2-40B4-BE49-F238E27FC236}">
                <a16:creationId xmlns:a16="http://schemas.microsoft.com/office/drawing/2014/main" id="{EA52CC34-9383-4D1F-AB27-6532BEC150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6097" y="420683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6. </a:t>
            </a:r>
          </a:p>
        </p:txBody>
      </p:sp>
      <p:sp>
        <p:nvSpPr>
          <p:cNvPr id="60" name="Text Placeholder 24">
            <a:extLst>
              <a:ext uri="{FF2B5EF4-FFF2-40B4-BE49-F238E27FC236}">
                <a16:creationId xmlns:a16="http://schemas.microsoft.com/office/drawing/2014/main" id="{6C6A2A25-2D51-49A4-81E0-93630AF2E8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70683" y="420683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5EFB4E-1832-4545-BAFE-69D1441D3257}"/>
              </a:ext>
            </a:extLst>
          </p:cNvPr>
          <p:cNvSpPr txBox="1"/>
          <p:nvPr userDrawn="1"/>
        </p:nvSpPr>
        <p:spPr>
          <a:xfrm>
            <a:off x="2581569" y="5306868"/>
            <a:ext cx="10117806" cy="1235154"/>
          </a:xfrm>
          <a:prstGeom prst="roundRect">
            <a:avLst>
              <a:gd name="adj" fmla="val 5012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endParaRPr lang="en-US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A6AB2-039B-4899-AAC8-B1785FDF696C}"/>
              </a:ext>
            </a:extLst>
          </p:cNvPr>
          <p:cNvSpPr txBox="1"/>
          <p:nvPr userDrawn="1"/>
        </p:nvSpPr>
        <p:spPr>
          <a:xfrm>
            <a:off x="2662292" y="5396013"/>
            <a:ext cx="80103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Strength is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anything can help you to achieve your goal easier or faster it’s including </a:t>
            </a:r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personal factor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such as personality, habit, interest, intelligence, knowledge, or </a:t>
            </a:r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non-personal factor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such as time availability, access to learning facilities, network, money, anything</a:t>
            </a:r>
            <a:endParaRPr lang="en-ID" sz="16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EDAF17-4EB5-4413-85A5-4B6BD7DAFDE5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BB21BB-F6E2-4547-A521-C110E8AB0C21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51" name="사각형: 둥근 모서리 52">
              <a:extLst>
                <a:ext uri="{FF2B5EF4-FFF2-40B4-BE49-F238E27FC236}">
                  <a16:creationId xmlns:a16="http://schemas.microsoft.com/office/drawing/2014/main" id="{60198B96-A6A6-423B-989B-6933DE1CF008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52" name="Graphic 51" descr="Briefcase outline">
              <a:extLst>
                <a:ext uri="{FF2B5EF4-FFF2-40B4-BE49-F238E27FC236}">
                  <a16:creationId xmlns:a16="http://schemas.microsoft.com/office/drawing/2014/main" id="{F21CCD69-0938-4D32-8FE1-50746AA731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5004973-2097-4EE7-8358-BA2348D43EF8}"/>
              </a:ext>
            </a:extLst>
          </p:cNvPr>
          <p:cNvSpPr txBox="1"/>
          <p:nvPr userDrawn="1"/>
        </p:nvSpPr>
        <p:spPr>
          <a:xfrm>
            <a:off x="6096000" y="330577"/>
            <a:ext cx="51705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get a new job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(shifting career)</a:t>
            </a:r>
            <a:endParaRPr lang="en-ID" sz="1600" dirty="0">
              <a:latin typeface="Montserrat" panose="02000505000000020004" pitchFamily="2" charset="0"/>
            </a:endParaRPr>
          </a:p>
        </p:txBody>
      </p:sp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9A08363E-42CF-6249-C61E-3FDB6A9612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1180" y="4624711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7. </a:t>
            </a:r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999D22BB-C82F-D6E3-A564-1E7D6E8367F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65766" y="4624711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</p:spTree>
    <p:extLst>
      <p:ext uri="{BB962C8B-B14F-4D97-AF65-F5344CB8AC3E}">
        <p14:creationId xmlns:p14="http://schemas.microsoft.com/office/powerpoint/2010/main" val="15041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710291" y="354998"/>
            <a:ext cx="3734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897A1"/>
                </a:solidFill>
                <a:latin typeface="Montserrat" panose="02000505000000020004" pitchFamily="2" charset="0"/>
              </a:rPr>
              <a:t>Knowing Your Strengths and Weaknesses</a:t>
            </a:r>
            <a:endParaRPr lang="en-ID" sz="20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091199" y="1265227"/>
            <a:ext cx="652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But I’m also having weaknesses or obstacles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710291" y="1084397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7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2644" y="2133823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752644" y="1764155"/>
            <a:ext cx="252848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My Weakness or Obstacle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E71B5-EA90-4BCC-A155-8F6AB65C8B6C}"/>
              </a:ext>
            </a:extLst>
          </p:cNvPr>
          <p:cNvSpPr txBox="1"/>
          <p:nvPr userDrawn="1"/>
        </p:nvSpPr>
        <p:spPr>
          <a:xfrm>
            <a:off x="8137230" y="1764157"/>
            <a:ext cx="93205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Impact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90652909-BE2E-4F29-BAA4-9E18CF3F00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7230" y="2133823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1343DCC3-085A-4D4E-8697-8FE4C03D4F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644" y="2552373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5D1F0B66-9BFE-4E9A-8DA1-ECD36D4365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230" y="2552373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951694B-3819-4DAA-AB9E-A6D1EA5647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2644" y="297339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3. 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4B4FC313-38A1-43DA-8D95-46A1560CF9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37230" y="297339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9C71C4C-CE67-4AFB-A634-B66D54FD90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644" y="339194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4. </a:t>
            </a:r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089DB883-786A-4280-83BD-903860E8E1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37230" y="339194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55" name="Text Placeholder 24">
            <a:extLst>
              <a:ext uri="{FF2B5EF4-FFF2-40B4-BE49-F238E27FC236}">
                <a16:creationId xmlns:a16="http://schemas.microsoft.com/office/drawing/2014/main" id="{57B3F066-C469-4DCD-ADC3-28A172B67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2644" y="378828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5. </a:t>
            </a:r>
          </a:p>
        </p:txBody>
      </p:sp>
      <p:sp>
        <p:nvSpPr>
          <p:cNvPr id="56" name="Text Placeholder 24">
            <a:extLst>
              <a:ext uri="{FF2B5EF4-FFF2-40B4-BE49-F238E27FC236}">
                <a16:creationId xmlns:a16="http://schemas.microsoft.com/office/drawing/2014/main" id="{68842255-F37C-4CF7-8751-A614F79F74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37230" y="378828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59" name="Text Placeholder 24">
            <a:extLst>
              <a:ext uri="{FF2B5EF4-FFF2-40B4-BE49-F238E27FC236}">
                <a16:creationId xmlns:a16="http://schemas.microsoft.com/office/drawing/2014/main" id="{EA52CC34-9383-4D1F-AB27-6532BEC150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52644" y="420683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6. </a:t>
            </a:r>
          </a:p>
        </p:txBody>
      </p:sp>
      <p:sp>
        <p:nvSpPr>
          <p:cNvPr id="60" name="Text Placeholder 24">
            <a:extLst>
              <a:ext uri="{FF2B5EF4-FFF2-40B4-BE49-F238E27FC236}">
                <a16:creationId xmlns:a16="http://schemas.microsoft.com/office/drawing/2014/main" id="{6C6A2A25-2D51-49A4-81E0-93630AF2E8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37230" y="420683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5EFB4E-1832-4545-BAFE-69D1441D3257}"/>
              </a:ext>
            </a:extLst>
          </p:cNvPr>
          <p:cNvSpPr txBox="1"/>
          <p:nvPr userDrawn="1"/>
        </p:nvSpPr>
        <p:spPr>
          <a:xfrm>
            <a:off x="2559267" y="5336365"/>
            <a:ext cx="10117806" cy="1235154"/>
          </a:xfrm>
          <a:prstGeom prst="roundRect">
            <a:avLst>
              <a:gd name="adj" fmla="val 5012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endParaRPr lang="en-US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A6AB2-039B-4899-AAC8-B1785FDF696C}"/>
              </a:ext>
            </a:extLst>
          </p:cNvPr>
          <p:cNvSpPr txBox="1"/>
          <p:nvPr userDrawn="1"/>
        </p:nvSpPr>
        <p:spPr>
          <a:xfrm>
            <a:off x="2760133" y="5425510"/>
            <a:ext cx="83665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Weakness or Obstacle is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anything can disturb you to achieve your goal, make it slower or harder to be achieve. it’s including </a:t>
            </a:r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personal factor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such as personality, habit, interest, intelligence, knowledge, or </a:t>
            </a:r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non-personal factor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such as time availability, access to learning facilities, network, money, anything</a:t>
            </a:r>
            <a:endParaRPr lang="en-ID" sz="16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9DA09E-6E53-481B-9E3C-34213779E5D6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91E386-61AE-48A1-91C6-456FAE531E0B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37" name="사각형: 둥근 모서리 52">
              <a:extLst>
                <a:ext uri="{FF2B5EF4-FFF2-40B4-BE49-F238E27FC236}">
                  <a16:creationId xmlns:a16="http://schemas.microsoft.com/office/drawing/2014/main" id="{FBC89F85-3901-41C7-A9B0-91D707A0403D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38" name="Graphic 37" descr="Briefcase outline">
              <a:extLst>
                <a:ext uri="{FF2B5EF4-FFF2-40B4-BE49-F238E27FC236}">
                  <a16:creationId xmlns:a16="http://schemas.microsoft.com/office/drawing/2014/main" id="{F0070895-4BAF-4377-9D97-852F8FA3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8F5394E-995D-4CE9-BDA2-4D0AC042E460}"/>
              </a:ext>
            </a:extLst>
          </p:cNvPr>
          <p:cNvSpPr txBox="1"/>
          <p:nvPr userDrawn="1"/>
        </p:nvSpPr>
        <p:spPr>
          <a:xfrm>
            <a:off x="6345044" y="330577"/>
            <a:ext cx="49215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get a new job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(shifting career)</a:t>
            </a:r>
            <a:endParaRPr lang="en-ID" sz="1600" dirty="0">
              <a:latin typeface="Montserrat" panose="02000505000000020004" pitchFamily="2" charset="0"/>
            </a:endParaRPr>
          </a:p>
        </p:txBody>
      </p:sp>
      <p:sp>
        <p:nvSpPr>
          <p:cNvPr id="2" name="Text Placeholder 24">
            <a:extLst>
              <a:ext uri="{FF2B5EF4-FFF2-40B4-BE49-F238E27FC236}">
                <a16:creationId xmlns:a16="http://schemas.microsoft.com/office/drawing/2014/main" id="{BB22546A-39AF-0535-E098-A34EB5D27C5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7727" y="4605048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7. </a:t>
            </a:r>
          </a:p>
        </p:txBody>
      </p:sp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E3684B4E-142C-E942-C153-7FE0B80194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2313" y="4605048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How that weakness impact you</a:t>
            </a:r>
          </a:p>
        </p:txBody>
      </p:sp>
    </p:spTree>
    <p:extLst>
      <p:ext uri="{BB962C8B-B14F-4D97-AF65-F5344CB8AC3E}">
        <p14:creationId xmlns:p14="http://schemas.microsoft.com/office/powerpoint/2010/main" val="328289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583575" y="502643"/>
            <a:ext cx="4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897A1"/>
                </a:solidFill>
                <a:latin typeface="Montserrat" panose="02000505000000020004" pitchFamily="2" charset="0"/>
              </a:rPr>
              <a:t>My Learning Timelines</a:t>
            </a:r>
            <a:endParaRPr lang="en-ID" sz="24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124652" y="1265227"/>
            <a:ext cx="868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After understanding all aspect, my learning timelines are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583576" y="1084397"/>
            <a:ext cx="633034" cy="535472"/>
            <a:chOff x="304801" y="1198697"/>
            <a:chExt cx="633034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304801" y="1198697"/>
              <a:ext cx="633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10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097" y="2133823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786097" y="1764155"/>
            <a:ext cx="382083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After graduate from </a:t>
            </a:r>
            <a:r>
              <a:rPr lang="en-US" sz="1400" dirty="0" err="1">
                <a:latin typeface="Montserrat" panose="02000505000000020004" pitchFamily="2" charset="0"/>
              </a:rPr>
              <a:t>Rakamin</a:t>
            </a:r>
            <a:r>
              <a:rPr lang="en-US" sz="1400" dirty="0">
                <a:latin typeface="Montserrat" panose="02000505000000020004" pitchFamily="2" charset="0"/>
              </a:rPr>
              <a:t> I will learn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951694B-3819-4DAA-AB9E-A6D1EA5647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6097" y="2434379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47FE8D-6A88-4840-A3DB-943397E96D2A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9FA854-3F49-43D1-9255-9276DF043EA2}"/>
              </a:ext>
            </a:extLst>
          </p:cNvPr>
          <p:cNvSpPr txBox="1"/>
          <p:nvPr userDrawn="1"/>
        </p:nvSpPr>
        <p:spPr>
          <a:xfrm>
            <a:off x="6861777" y="1764155"/>
            <a:ext cx="382083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That knowledge will help me to achieve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75" name="Text Placeholder 24">
            <a:extLst>
              <a:ext uri="{FF2B5EF4-FFF2-40B4-BE49-F238E27FC236}">
                <a16:creationId xmlns:a16="http://schemas.microsoft.com/office/drawing/2014/main" id="{17684E3B-8118-4F19-8D42-9D921B22E7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61777" y="2133823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76" name="Text Placeholder 24">
            <a:extLst>
              <a:ext uri="{FF2B5EF4-FFF2-40B4-BE49-F238E27FC236}">
                <a16:creationId xmlns:a16="http://schemas.microsoft.com/office/drawing/2014/main" id="{A856A403-2C4D-4618-A412-3E0177FAE9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1777" y="2434379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77" name="Text Placeholder 24">
            <a:extLst>
              <a:ext uri="{FF2B5EF4-FFF2-40B4-BE49-F238E27FC236}">
                <a16:creationId xmlns:a16="http://schemas.microsoft.com/office/drawing/2014/main" id="{082DAFB9-6843-4975-AEF5-652AE3CB2E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6776" y="3265030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DD95CA-73BC-4AB3-9F13-A5B57A4F50B5}"/>
              </a:ext>
            </a:extLst>
          </p:cNvPr>
          <p:cNvSpPr txBox="1"/>
          <p:nvPr userDrawn="1"/>
        </p:nvSpPr>
        <p:spPr>
          <a:xfrm>
            <a:off x="786775" y="2895362"/>
            <a:ext cx="473455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6-months after graduate from </a:t>
            </a:r>
            <a:r>
              <a:rPr lang="en-US" sz="1400" dirty="0" err="1">
                <a:latin typeface="Montserrat" panose="02000505000000020004" pitchFamily="2" charset="0"/>
              </a:rPr>
              <a:t>Rakamin</a:t>
            </a:r>
            <a:r>
              <a:rPr lang="en-US" sz="1400" dirty="0">
                <a:latin typeface="Montserrat" panose="02000505000000020004" pitchFamily="2" charset="0"/>
              </a:rPr>
              <a:t> I will learn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79" name="Text Placeholder 24">
            <a:extLst>
              <a:ext uri="{FF2B5EF4-FFF2-40B4-BE49-F238E27FC236}">
                <a16:creationId xmlns:a16="http://schemas.microsoft.com/office/drawing/2014/main" id="{94A57A1F-9859-4423-A779-A9B75DAD1E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6776" y="3565586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470F01-9FC4-4713-9EAC-3E4198C87539}"/>
              </a:ext>
            </a:extLst>
          </p:cNvPr>
          <p:cNvSpPr txBox="1"/>
          <p:nvPr userDrawn="1"/>
        </p:nvSpPr>
        <p:spPr>
          <a:xfrm>
            <a:off x="6862456" y="2895362"/>
            <a:ext cx="382083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That knowledge will help me to achieve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81" name="Text Placeholder 24">
            <a:extLst>
              <a:ext uri="{FF2B5EF4-FFF2-40B4-BE49-F238E27FC236}">
                <a16:creationId xmlns:a16="http://schemas.microsoft.com/office/drawing/2014/main" id="{13D650A5-D1D9-4B65-858F-5B39872E83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62456" y="3265030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82" name="Text Placeholder 24">
            <a:extLst>
              <a:ext uri="{FF2B5EF4-FFF2-40B4-BE49-F238E27FC236}">
                <a16:creationId xmlns:a16="http://schemas.microsoft.com/office/drawing/2014/main" id="{E9DAAC79-1F77-4537-BCDF-200230EE6D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62456" y="3565586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83" name="Text Placeholder 24">
            <a:extLst>
              <a:ext uri="{FF2B5EF4-FFF2-40B4-BE49-F238E27FC236}">
                <a16:creationId xmlns:a16="http://schemas.microsoft.com/office/drawing/2014/main" id="{BEB45F6F-9D74-4709-964D-109D512EC9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6097" y="4381804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ADC43A-47C1-407B-8059-57A4090198DD}"/>
              </a:ext>
            </a:extLst>
          </p:cNvPr>
          <p:cNvSpPr txBox="1"/>
          <p:nvPr userDrawn="1"/>
        </p:nvSpPr>
        <p:spPr>
          <a:xfrm>
            <a:off x="786096" y="4012136"/>
            <a:ext cx="481651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12-months after graduate from </a:t>
            </a:r>
            <a:r>
              <a:rPr lang="en-US" sz="1400" dirty="0" err="1">
                <a:latin typeface="Montserrat" panose="02000505000000020004" pitchFamily="2" charset="0"/>
              </a:rPr>
              <a:t>Rakamin</a:t>
            </a:r>
            <a:r>
              <a:rPr lang="en-US" sz="1400" dirty="0">
                <a:latin typeface="Montserrat" panose="02000505000000020004" pitchFamily="2" charset="0"/>
              </a:rPr>
              <a:t> I will learn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85" name="Text Placeholder 24">
            <a:extLst>
              <a:ext uri="{FF2B5EF4-FFF2-40B4-BE49-F238E27FC236}">
                <a16:creationId xmlns:a16="http://schemas.microsoft.com/office/drawing/2014/main" id="{863A1E19-96C1-4132-84B4-4285686398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6097" y="4682360"/>
            <a:ext cx="574869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844357-2977-4802-9120-6FFC1DF347D8}"/>
              </a:ext>
            </a:extLst>
          </p:cNvPr>
          <p:cNvSpPr txBox="1"/>
          <p:nvPr userDrawn="1"/>
        </p:nvSpPr>
        <p:spPr>
          <a:xfrm>
            <a:off x="6861777" y="4012136"/>
            <a:ext cx="382083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That knowledge will help me to achieve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87" name="Text Placeholder 24">
            <a:extLst>
              <a:ext uri="{FF2B5EF4-FFF2-40B4-BE49-F238E27FC236}">
                <a16:creationId xmlns:a16="http://schemas.microsoft.com/office/drawing/2014/main" id="{9F7E5BCC-CF0F-4F6D-93BB-FD2D42EBD7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61777" y="4381804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88" name="Text Placeholder 24">
            <a:extLst>
              <a:ext uri="{FF2B5EF4-FFF2-40B4-BE49-F238E27FC236}">
                <a16:creationId xmlns:a16="http://schemas.microsoft.com/office/drawing/2014/main" id="{608FF19C-4ED6-4156-BB05-555FB4B34D7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61777" y="4682360"/>
            <a:ext cx="5022258" cy="247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CCFFCB-7140-4D5A-AE50-1D34B01242EF}"/>
              </a:ext>
            </a:extLst>
          </p:cNvPr>
          <p:cNvSpPr txBox="1"/>
          <p:nvPr userDrawn="1"/>
        </p:nvSpPr>
        <p:spPr>
          <a:xfrm>
            <a:off x="4830455" y="5322704"/>
            <a:ext cx="7879080" cy="950119"/>
          </a:xfrm>
          <a:prstGeom prst="roundRect">
            <a:avLst>
              <a:gd name="adj" fmla="val 5012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endParaRPr lang="en-US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185473-88AC-4655-9CB4-A0BA54FA13DC}"/>
              </a:ext>
            </a:extLst>
          </p:cNvPr>
          <p:cNvSpPr txBox="1"/>
          <p:nvPr userDrawn="1"/>
        </p:nvSpPr>
        <p:spPr>
          <a:xfrm>
            <a:off x="5254571" y="5415898"/>
            <a:ext cx="716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TIPS</a:t>
            </a:r>
            <a:endParaRPr lang="en-ID" sz="16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pic>
        <p:nvPicPr>
          <p:cNvPr id="3" name="Graphic 2" descr="Lightbulb and gear outline">
            <a:extLst>
              <a:ext uri="{FF2B5EF4-FFF2-40B4-BE49-F238E27FC236}">
                <a16:creationId xmlns:a16="http://schemas.microsoft.com/office/drawing/2014/main" id="{42708100-483E-485F-BA1F-A9432631B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556" y="5386403"/>
            <a:ext cx="373655" cy="37365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C8E7274-A382-4C16-BEA1-9E004F33C061}"/>
              </a:ext>
            </a:extLst>
          </p:cNvPr>
          <p:cNvSpPr txBox="1"/>
          <p:nvPr userDrawn="1"/>
        </p:nvSpPr>
        <p:spPr>
          <a:xfrm>
            <a:off x="4883182" y="5753467"/>
            <a:ext cx="6896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chemeClr val="tx1"/>
                </a:solidFill>
                <a:latin typeface="Montserrat" panose="02000505000000020004" pitchFamily="2" charset="0"/>
              </a:rPr>
              <a:t>Do not push yourself too hard or setting unrealistic timeline, try to focus on learning what matter most that you think will give the biggest contribution to achieve your goal</a:t>
            </a:r>
            <a:endParaRPr lang="en-ID" sz="12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1BB6EB4-3809-4D0B-876F-9F635B37EA30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47" name="사각형: 둥근 모서리 52">
              <a:extLst>
                <a:ext uri="{FF2B5EF4-FFF2-40B4-BE49-F238E27FC236}">
                  <a16:creationId xmlns:a16="http://schemas.microsoft.com/office/drawing/2014/main" id="{1DBAC48A-5170-4640-BFBF-E209322183FE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48" name="Graphic 47" descr="Briefcase outline">
              <a:extLst>
                <a:ext uri="{FF2B5EF4-FFF2-40B4-BE49-F238E27FC236}">
                  <a16:creationId xmlns:a16="http://schemas.microsoft.com/office/drawing/2014/main" id="{6853A177-94E9-4697-B833-DB1F4A03FD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7A0767D-75B4-45DE-88E9-86FC493A6CD9}"/>
              </a:ext>
            </a:extLst>
          </p:cNvPr>
          <p:cNvSpPr txBox="1"/>
          <p:nvPr userDrawn="1"/>
        </p:nvSpPr>
        <p:spPr>
          <a:xfrm>
            <a:off x="6096000" y="330577"/>
            <a:ext cx="51705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get a new job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(shifting career)</a:t>
            </a:r>
            <a:endParaRPr lang="en-ID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5F72392-EB0C-4015-8893-36A56792651B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11" name="사각형: 둥근 모서리 52">
              <a:extLst>
                <a:ext uri="{FF2B5EF4-FFF2-40B4-BE49-F238E27FC236}">
                  <a16:creationId xmlns:a16="http://schemas.microsoft.com/office/drawing/2014/main" id="{1FC45F6B-B37D-4B0A-9B20-8D398BFB8DD8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12" name="Graphic 11" descr="Aspiration outline">
              <a:extLst>
                <a:ext uri="{FF2B5EF4-FFF2-40B4-BE49-F238E27FC236}">
                  <a16:creationId xmlns:a16="http://schemas.microsoft.com/office/drawing/2014/main" id="{B485C8AF-8ECC-46FB-8C99-2ECE36C6B1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D80086D-EB36-4479-AAFA-49FE38CDA865}"/>
              </a:ext>
            </a:extLst>
          </p:cNvPr>
          <p:cNvSpPr txBox="1"/>
          <p:nvPr userDrawn="1"/>
        </p:nvSpPr>
        <p:spPr>
          <a:xfrm>
            <a:off x="5229922" y="370887"/>
            <a:ext cx="60366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accelerate my career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(Accelerate/upgrading)</a:t>
            </a:r>
            <a:endParaRPr lang="en-ID" sz="1600" dirty="0">
              <a:latin typeface="Montserrat" panose="02000505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611530" y="500344"/>
            <a:ext cx="355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rgbClr val="0897A1"/>
                </a:solidFill>
                <a:latin typeface="Montserrat" panose="02000505000000020004" pitchFamily="2" charset="0"/>
              </a:rPr>
              <a:t>Defining Goal</a:t>
            </a:r>
            <a:endParaRPr lang="en-ID" sz="36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001996" y="1379527"/>
            <a:ext cx="576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Why do you want this goal so bad?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D282859-4DD2-4E2D-8E33-2C6F69751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843" y="1876449"/>
            <a:ext cx="11258550" cy="75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I want to accelerate my career as Digital Marketer because……….</a:t>
            </a:r>
            <a:br>
              <a:rPr lang="en-US" dirty="0"/>
            </a:br>
            <a:r>
              <a:rPr lang="en-US" dirty="0"/>
              <a:t>(avoid vague or general reason, the more personal and meaningful the reason, the more it will give you motivation)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78C99-04F2-4DA4-A7C3-7C00477436C7}"/>
              </a:ext>
            </a:extLst>
          </p:cNvPr>
          <p:cNvSpPr txBox="1"/>
          <p:nvPr userDrawn="1"/>
        </p:nvSpPr>
        <p:spPr>
          <a:xfrm>
            <a:off x="1033198" y="2767633"/>
            <a:ext cx="837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What do you want to achieve for the next 6-12 month?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621087" y="1198697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1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255BF3-928D-47A8-8CC3-3F27E62B72D9}"/>
              </a:ext>
            </a:extLst>
          </p:cNvPr>
          <p:cNvGrpSpPr/>
          <p:nvPr userDrawn="1"/>
        </p:nvGrpSpPr>
        <p:grpSpPr>
          <a:xfrm>
            <a:off x="609935" y="2570715"/>
            <a:ext cx="472865" cy="535472"/>
            <a:chOff x="464969" y="1198697"/>
            <a:chExt cx="472865" cy="535472"/>
          </a:xfrm>
        </p:grpSpPr>
        <p:sp>
          <p:nvSpPr>
            <p:cNvPr id="36" name="사각형: 둥근 모서리 52">
              <a:extLst>
                <a:ext uri="{FF2B5EF4-FFF2-40B4-BE49-F238E27FC236}">
                  <a16:creationId xmlns:a16="http://schemas.microsoft.com/office/drawing/2014/main" id="{5C35B448-0104-408B-B4ED-CEECB7E0F5E8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D962A2-2810-4EE0-97B0-554BBB115EAF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2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9B060DD-D653-45B0-B619-8A69BBBB2B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739" y="3262822"/>
            <a:ext cx="11258550" cy="6400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I want get promoted as a _____ /handle new project for my role as a _____, get recognition from my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90587E-D08B-4A63-991D-01E0B3FDD356}"/>
              </a:ext>
            </a:extLst>
          </p:cNvPr>
          <p:cNvSpPr txBox="1"/>
          <p:nvPr userDrawn="1"/>
        </p:nvSpPr>
        <p:spPr>
          <a:xfrm>
            <a:off x="1040696" y="4088560"/>
            <a:ext cx="837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What do you need to achieve those target?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3338AA-E25E-40BD-BE22-8474DB971BC3}"/>
              </a:ext>
            </a:extLst>
          </p:cNvPr>
          <p:cNvGrpSpPr/>
          <p:nvPr userDrawn="1"/>
        </p:nvGrpSpPr>
        <p:grpSpPr>
          <a:xfrm>
            <a:off x="617433" y="3891642"/>
            <a:ext cx="472865" cy="535472"/>
            <a:chOff x="464969" y="1198697"/>
            <a:chExt cx="472865" cy="535472"/>
          </a:xfrm>
        </p:grpSpPr>
        <p:sp>
          <p:nvSpPr>
            <p:cNvPr id="41" name="사각형: 둥근 모서리 52">
              <a:extLst>
                <a:ext uri="{FF2B5EF4-FFF2-40B4-BE49-F238E27FC236}">
                  <a16:creationId xmlns:a16="http://schemas.microsoft.com/office/drawing/2014/main" id="{B2B69D64-55D5-4D08-80DB-299AF4C501E2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D4AF09-E699-4F1B-A793-95B620592784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3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0655" y="4547934"/>
            <a:ext cx="9917644" cy="520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3 to 5 top needed Hard Skills to achieve your target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624740" y="4668636"/>
            <a:ext cx="129327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Hard Skills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1FFEE036-648D-48D9-AD3E-2983CBB24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0655" y="5146624"/>
            <a:ext cx="9917644" cy="57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3 to 5 top needed Soft Skills skills to achieve your target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E71B5-EA90-4BCC-A155-8F6AB65C8B6C}"/>
              </a:ext>
            </a:extLst>
          </p:cNvPr>
          <p:cNvSpPr txBox="1"/>
          <p:nvPr userDrawn="1"/>
        </p:nvSpPr>
        <p:spPr>
          <a:xfrm>
            <a:off x="624740" y="5302418"/>
            <a:ext cx="129327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Soft Skills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AA99CE0E-5930-4BF4-97CF-D6ADE126EE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0655" y="5822525"/>
            <a:ext cx="9917644" cy="57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other resources to help you such as freelance experiences to help you understand business case better. network to communities, etc.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684F81-FA45-49DA-A5BA-F9A0E5ABF7B2}"/>
              </a:ext>
            </a:extLst>
          </p:cNvPr>
          <p:cNvSpPr txBox="1"/>
          <p:nvPr userDrawn="1"/>
        </p:nvSpPr>
        <p:spPr>
          <a:xfrm>
            <a:off x="624740" y="5928110"/>
            <a:ext cx="129327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Supporting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C0B34-FE3B-402E-BDFC-7EC66C5805B6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589622" y="344558"/>
            <a:ext cx="496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rgbClr val="0897A1"/>
                </a:solidFill>
                <a:latin typeface="Montserrat" panose="02000505000000020004" pitchFamily="2" charset="0"/>
              </a:rPr>
              <a:t>Knowing Yourself</a:t>
            </a:r>
            <a:endParaRPr lang="en-ID" sz="36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035450" y="1379527"/>
            <a:ext cx="576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What I’m still lacking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654541" y="1198697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4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895" y="2248121"/>
            <a:ext cx="3283627" cy="1452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hard skills that you need but you’re not having it yet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696895" y="1878455"/>
            <a:ext cx="119515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Hard Skills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E71B5-EA90-4BCC-A155-8F6AB65C8B6C}"/>
              </a:ext>
            </a:extLst>
          </p:cNvPr>
          <p:cNvSpPr txBox="1"/>
          <p:nvPr userDrawn="1"/>
        </p:nvSpPr>
        <p:spPr>
          <a:xfrm>
            <a:off x="4364020" y="1878455"/>
            <a:ext cx="119515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Soft Skills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684F81-FA45-49DA-A5BA-F9A0E5ABF7B2}"/>
              </a:ext>
            </a:extLst>
          </p:cNvPr>
          <p:cNvSpPr txBox="1"/>
          <p:nvPr userDrawn="1"/>
        </p:nvSpPr>
        <p:spPr>
          <a:xfrm>
            <a:off x="8031145" y="1878454"/>
            <a:ext cx="130242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Supporting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90652909-BE2E-4F29-BAA4-9E18CF3F00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020" y="2243811"/>
            <a:ext cx="3283627" cy="1452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hard skills that you need but you’re not having it yet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93C61B5C-F462-4751-A767-84B4DDC8FB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145" y="2243811"/>
            <a:ext cx="3283625" cy="1452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supporting resources that you need but you’re not having it yet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0C86F8-9BA5-48B2-8833-51594A9CD7B6}"/>
              </a:ext>
            </a:extLst>
          </p:cNvPr>
          <p:cNvSpPr txBox="1"/>
          <p:nvPr userDrawn="1"/>
        </p:nvSpPr>
        <p:spPr>
          <a:xfrm>
            <a:off x="1035450" y="3926791"/>
            <a:ext cx="576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My strategy to fulfil things that lacking is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928F26-BC1F-4516-B8B9-7C2F154D9611}"/>
              </a:ext>
            </a:extLst>
          </p:cNvPr>
          <p:cNvGrpSpPr/>
          <p:nvPr userDrawn="1"/>
        </p:nvGrpSpPr>
        <p:grpSpPr>
          <a:xfrm>
            <a:off x="654541" y="3745961"/>
            <a:ext cx="472865" cy="535472"/>
            <a:chOff x="464969" y="1198697"/>
            <a:chExt cx="472865" cy="535472"/>
          </a:xfrm>
        </p:grpSpPr>
        <p:sp>
          <p:nvSpPr>
            <p:cNvPr id="49" name="사각형: 둥근 모서리 52">
              <a:extLst>
                <a:ext uri="{FF2B5EF4-FFF2-40B4-BE49-F238E27FC236}">
                  <a16:creationId xmlns:a16="http://schemas.microsoft.com/office/drawing/2014/main" id="{416C9067-46C7-4FE5-A544-04D4A7A34A3C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AB03EE-1CC4-453B-95E5-860AC331D3F3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5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2914E44C-1832-4E77-BE95-DBB7682DE6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895" y="4767564"/>
            <a:ext cx="3283627" cy="1648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your strategy (join bootcamp, get familiar with tasks by doing more homework, read a lot, practice 2 hours/day)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CFD580-189B-454B-A6BE-EB6EB43BDC39}"/>
              </a:ext>
            </a:extLst>
          </p:cNvPr>
          <p:cNvSpPr txBox="1"/>
          <p:nvPr userDrawn="1"/>
        </p:nvSpPr>
        <p:spPr>
          <a:xfrm>
            <a:off x="696895" y="4397898"/>
            <a:ext cx="119515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Hard Skills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20D6A8-02EB-43BF-8F9B-F8E411C2E386}"/>
              </a:ext>
            </a:extLst>
          </p:cNvPr>
          <p:cNvSpPr txBox="1"/>
          <p:nvPr userDrawn="1"/>
        </p:nvSpPr>
        <p:spPr>
          <a:xfrm>
            <a:off x="4364020" y="4397898"/>
            <a:ext cx="119515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Soft Skills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FAD48B-2B28-410A-BD2C-7774E7653CC7}"/>
              </a:ext>
            </a:extLst>
          </p:cNvPr>
          <p:cNvSpPr txBox="1"/>
          <p:nvPr userDrawn="1"/>
        </p:nvSpPr>
        <p:spPr>
          <a:xfrm>
            <a:off x="8031145" y="4397897"/>
            <a:ext cx="130242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Supporting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57" name="Text Placeholder 24">
            <a:extLst>
              <a:ext uri="{FF2B5EF4-FFF2-40B4-BE49-F238E27FC236}">
                <a16:creationId xmlns:a16="http://schemas.microsoft.com/office/drawing/2014/main" id="{5BCD8F83-006D-421B-AE93-CCAE084127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019" y="4767564"/>
            <a:ext cx="3283627" cy="1648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your strategy (get a mentor, join soft skill classes, doing free/low paid project to get as many experience as possible)</a:t>
            </a:r>
          </a:p>
        </p:txBody>
      </p:sp>
      <p:sp>
        <p:nvSpPr>
          <p:cNvPr id="58" name="Text Placeholder 24">
            <a:extLst>
              <a:ext uri="{FF2B5EF4-FFF2-40B4-BE49-F238E27FC236}">
                <a16:creationId xmlns:a16="http://schemas.microsoft.com/office/drawing/2014/main" id="{B4826878-496D-4FAC-A01B-4A1F7B72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31143" y="4767564"/>
            <a:ext cx="3283627" cy="1648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Write down your strategy (apply to many freelancing platform, read 2 hours/day, join communities)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E75B3A-A219-45C9-80C1-BC6494F6155F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543CF4-6DD2-4716-96C8-945F9730284C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55" name="사각형: 둥근 모서리 52">
              <a:extLst>
                <a:ext uri="{FF2B5EF4-FFF2-40B4-BE49-F238E27FC236}">
                  <a16:creationId xmlns:a16="http://schemas.microsoft.com/office/drawing/2014/main" id="{D5CCCE9A-7374-424A-9C79-FFA205C40E5C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56" name="Graphic 55" descr="Aspiration outline">
              <a:extLst>
                <a:ext uri="{FF2B5EF4-FFF2-40B4-BE49-F238E27FC236}">
                  <a16:creationId xmlns:a16="http://schemas.microsoft.com/office/drawing/2014/main" id="{6188034C-06B5-4874-B6DE-7F1CA2FB02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24748C1-EE28-4FBC-9D32-14CF25C7447B}"/>
              </a:ext>
            </a:extLst>
          </p:cNvPr>
          <p:cNvSpPr txBox="1"/>
          <p:nvPr userDrawn="1"/>
        </p:nvSpPr>
        <p:spPr>
          <a:xfrm>
            <a:off x="5347067" y="360279"/>
            <a:ext cx="60143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accelerate my career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(Accelerate/upgrading)</a:t>
            </a:r>
            <a:endParaRPr lang="en-ID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6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D7647B4-9E94-469D-B718-B81400B39B15}"/>
              </a:ext>
            </a:extLst>
          </p:cNvPr>
          <p:cNvSpPr txBox="1"/>
          <p:nvPr userDrawn="1"/>
        </p:nvSpPr>
        <p:spPr>
          <a:xfrm>
            <a:off x="643873" y="269814"/>
            <a:ext cx="718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897A1"/>
                </a:solidFill>
                <a:latin typeface="Montserrat" panose="02000505000000020004" pitchFamily="2" charset="0"/>
              </a:rPr>
              <a:t>Knowing Your Strengths </a:t>
            </a:r>
          </a:p>
          <a:p>
            <a:pPr algn="l"/>
            <a:r>
              <a:rPr lang="en-US" sz="2400" b="1" dirty="0">
                <a:solidFill>
                  <a:srgbClr val="0897A1"/>
                </a:solidFill>
                <a:latin typeface="Montserrat" panose="02000505000000020004" pitchFamily="2" charset="0"/>
              </a:rPr>
              <a:t>and Weaknesses</a:t>
            </a:r>
            <a:endParaRPr lang="en-ID" sz="2400" b="1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120C4-B035-48B7-B2F9-A9DF5B9D37DD}"/>
              </a:ext>
            </a:extLst>
          </p:cNvPr>
          <p:cNvSpPr txBox="1"/>
          <p:nvPr userDrawn="1"/>
        </p:nvSpPr>
        <p:spPr>
          <a:xfrm>
            <a:off x="1046598" y="1265227"/>
            <a:ext cx="576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Montserrat" panose="02000505000000020004" pitchFamily="2" charset="0"/>
              </a:rPr>
              <a:t>To Support my Goal I Have Strength in</a:t>
            </a:r>
            <a:endParaRPr lang="en-ID" sz="2000" b="1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969480-AF56-44BD-B0D4-2273468F7591}"/>
              </a:ext>
            </a:extLst>
          </p:cNvPr>
          <p:cNvGrpSpPr/>
          <p:nvPr userDrawn="1"/>
        </p:nvGrpSpPr>
        <p:grpSpPr>
          <a:xfrm>
            <a:off x="665689" y="1084397"/>
            <a:ext cx="472865" cy="535472"/>
            <a:chOff x="464969" y="1198697"/>
            <a:chExt cx="472865" cy="535472"/>
          </a:xfrm>
        </p:grpSpPr>
        <p:sp>
          <p:nvSpPr>
            <p:cNvPr id="32" name="사각형: 둥근 모서리 52">
              <a:extLst>
                <a:ext uri="{FF2B5EF4-FFF2-40B4-BE49-F238E27FC236}">
                  <a16:creationId xmlns:a16="http://schemas.microsoft.com/office/drawing/2014/main" id="{5A92261E-681C-4501-B02D-790BEA16AE3B}"/>
                </a:ext>
              </a:extLst>
            </p:cNvPr>
            <p:cNvSpPr/>
            <p:nvPr userDrawn="1"/>
          </p:nvSpPr>
          <p:spPr>
            <a:xfrm>
              <a:off x="507323" y="1395615"/>
              <a:ext cx="338555" cy="338554"/>
            </a:xfrm>
            <a:prstGeom prst="roundRect">
              <a:avLst/>
            </a:prstGeom>
            <a:solidFill>
              <a:srgbClr val="0897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C2388-6700-46B4-B0D6-9E48D32A66DD}"/>
                </a:ext>
              </a:extLst>
            </p:cNvPr>
            <p:cNvSpPr txBox="1"/>
            <p:nvPr userDrawn="1"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Montserrat" panose="02000505000000020004" pitchFamily="2" charset="0"/>
                </a:rPr>
                <a:t>6</a:t>
              </a:r>
              <a:endParaRPr lang="en-ID" sz="2800" b="1" dirty="0">
                <a:latin typeface="Montserrat" panose="02000505000000020004" pitchFamily="2" charset="0"/>
              </a:endParaRPr>
            </a:p>
          </p:txBody>
        </p:sp>
      </p:grp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632C21-6C9F-4CD5-865D-718892983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8042" y="2133823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C7377-CED5-4128-AB88-8BF5350B6103}"/>
              </a:ext>
            </a:extLst>
          </p:cNvPr>
          <p:cNvSpPr txBox="1"/>
          <p:nvPr userDrawn="1"/>
        </p:nvSpPr>
        <p:spPr>
          <a:xfrm>
            <a:off x="708042" y="1764155"/>
            <a:ext cx="1397677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My Strength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E71B5-EA90-4BCC-A155-8F6AB65C8B6C}"/>
              </a:ext>
            </a:extLst>
          </p:cNvPr>
          <p:cNvSpPr txBox="1"/>
          <p:nvPr userDrawn="1"/>
        </p:nvSpPr>
        <p:spPr>
          <a:xfrm>
            <a:off x="7891908" y="1764157"/>
            <a:ext cx="119515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2000505000000020004" pitchFamily="2" charset="0"/>
              </a:rPr>
              <a:t>Benefit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90652909-BE2E-4F29-BAA4-9E18CF3F00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1908" y="2133823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1343DCC3-085A-4D4E-8697-8FE4C03D4F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8042" y="2552373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2. 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5D1F0B66-9BFE-4E9A-8DA1-ECD36D4365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1908" y="2552373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951694B-3819-4DAA-AB9E-A6D1EA5647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8042" y="297339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3. 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4B4FC313-38A1-43DA-8D95-46A1560CF9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91908" y="297339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99C71C4C-CE67-4AFB-A634-B66D54FD90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042" y="339194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4. </a:t>
            </a:r>
          </a:p>
        </p:txBody>
      </p:sp>
      <p:sp>
        <p:nvSpPr>
          <p:cNvPr id="47" name="Text Placeholder 24">
            <a:extLst>
              <a:ext uri="{FF2B5EF4-FFF2-40B4-BE49-F238E27FC236}">
                <a16:creationId xmlns:a16="http://schemas.microsoft.com/office/drawing/2014/main" id="{089DB883-786A-4280-83BD-903860E8E1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91908" y="339194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55" name="Text Placeholder 24">
            <a:extLst>
              <a:ext uri="{FF2B5EF4-FFF2-40B4-BE49-F238E27FC236}">
                <a16:creationId xmlns:a16="http://schemas.microsoft.com/office/drawing/2014/main" id="{57B3F066-C469-4DCD-ADC3-28A172B67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8042" y="378828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5. </a:t>
            </a:r>
          </a:p>
        </p:txBody>
      </p:sp>
      <p:sp>
        <p:nvSpPr>
          <p:cNvPr id="56" name="Text Placeholder 24">
            <a:extLst>
              <a:ext uri="{FF2B5EF4-FFF2-40B4-BE49-F238E27FC236}">
                <a16:creationId xmlns:a16="http://schemas.microsoft.com/office/drawing/2014/main" id="{68842255-F37C-4CF7-8751-A614F79F74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91908" y="378828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59" name="Text Placeholder 24">
            <a:extLst>
              <a:ext uri="{FF2B5EF4-FFF2-40B4-BE49-F238E27FC236}">
                <a16:creationId xmlns:a16="http://schemas.microsoft.com/office/drawing/2014/main" id="{EA52CC34-9383-4D1F-AB27-6532BEC150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42" y="4206839"/>
            <a:ext cx="7055528" cy="307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6. </a:t>
            </a:r>
          </a:p>
        </p:txBody>
      </p:sp>
      <p:sp>
        <p:nvSpPr>
          <p:cNvPr id="60" name="Text Placeholder 24">
            <a:extLst>
              <a:ext uri="{FF2B5EF4-FFF2-40B4-BE49-F238E27FC236}">
                <a16:creationId xmlns:a16="http://schemas.microsoft.com/office/drawing/2014/main" id="{6C6A2A25-2D51-49A4-81E0-93630AF2E8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1908" y="4206839"/>
            <a:ext cx="3653128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What’s the benefit from that strength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5EFB4E-1832-4545-BAFE-69D1441D3257}"/>
              </a:ext>
            </a:extLst>
          </p:cNvPr>
          <p:cNvSpPr txBox="1"/>
          <p:nvPr userDrawn="1"/>
        </p:nvSpPr>
        <p:spPr>
          <a:xfrm>
            <a:off x="2302794" y="5021731"/>
            <a:ext cx="10117806" cy="1235154"/>
          </a:xfrm>
          <a:prstGeom prst="roundRect">
            <a:avLst>
              <a:gd name="adj" fmla="val 5012"/>
            </a:avLst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endParaRPr lang="en-US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  <a:p>
            <a:pPr algn="l"/>
            <a:endParaRPr lang="en-ID" sz="18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A6AB2-039B-4899-AAC8-B1785FDF696C}"/>
              </a:ext>
            </a:extLst>
          </p:cNvPr>
          <p:cNvSpPr txBox="1"/>
          <p:nvPr userDrawn="1"/>
        </p:nvSpPr>
        <p:spPr>
          <a:xfrm>
            <a:off x="2514811" y="5110876"/>
            <a:ext cx="80103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Strength is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anything can help you to achieve your goal easier or faster it’s including </a:t>
            </a:r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personal factor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such as personality, habit, interest, intelligence, knowledge, or </a:t>
            </a:r>
            <a:r>
              <a:rPr lang="en-US" sz="1600" b="1" dirty="0">
                <a:solidFill>
                  <a:schemeClr val="tx1"/>
                </a:solidFill>
                <a:latin typeface="Montserrat" panose="02000505000000020004" pitchFamily="2" charset="0"/>
              </a:rPr>
              <a:t>non-personal factor </a:t>
            </a:r>
            <a:r>
              <a:rPr lang="en-US" sz="1600" b="0" dirty="0">
                <a:solidFill>
                  <a:schemeClr val="tx1"/>
                </a:solidFill>
                <a:latin typeface="Montserrat" panose="02000505000000020004" pitchFamily="2" charset="0"/>
              </a:rPr>
              <a:t>such as time availability, access to learning facilities, network, money, anything</a:t>
            </a:r>
            <a:endParaRPr lang="en-ID" sz="1600" b="0" dirty="0">
              <a:solidFill>
                <a:schemeClr val="tx1"/>
              </a:solidFill>
              <a:latin typeface="Montserrat" panose="02000505000000020004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1C3C79-B1E6-418D-8577-1791FC2E2C7C}"/>
              </a:ext>
            </a:extLst>
          </p:cNvPr>
          <p:cNvSpPr txBox="1"/>
          <p:nvPr userDrawn="1"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Copyrights </a:t>
            </a:r>
            <a:r>
              <a:rPr lang="en-US" sz="900" b="0" dirty="0" err="1">
                <a:solidFill>
                  <a:srgbClr val="0897A1"/>
                </a:solidFill>
                <a:latin typeface="Montserrat" panose="02000505000000020004" pitchFamily="2" charset="0"/>
              </a:rPr>
              <a:t>Rakamin</a:t>
            </a:r>
            <a:r>
              <a:rPr lang="en-US" sz="900" b="0" dirty="0">
                <a:solidFill>
                  <a:srgbClr val="0897A1"/>
                </a:solidFill>
                <a:latin typeface="Montserrat" panose="02000505000000020004" pitchFamily="2" charset="0"/>
              </a:rPr>
              <a:t> Academy 2021</a:t>
            </a:r>
            <a:endParaRPr lang="en-ID" sz="900" b="0" dirty="0">
              <a:solidFill>
                <a:srgbClr val="0897A1"/>
              </a:solidFill>
              <a:latin typeface="Montserrat" panose="02000505000000020004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B04EA7-D160-41DB-B65F-8B8EFEEE7ACF}"/>
              </a:ext>
            </a:extLst>
          </p:cNvPr>
          <p:cNvGrpSpPr/>
          <p:nvPr userDrawn="1"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65" name="사각형: 둥근 모서리 52">
              <a:extLst>
                <a:ext uri="{FF2B5EF4-FFF2-40B4-BE49-F238E27FC236}">
                  <a16:creationId xmlns:a16="http://schemas.microsoft.com/office/drawing/2014/main" id="{749A1258-7043-4CD8-9AC9-242E5E234F46}"/>
                </a:ext>
              </a:extLst>
            </p:cNvPr>
            <p:cNvSpPr/>
            <p:nvPr userDrawn="1"/>
          </p:nvSpPr>
          <p:spPr>
            <a:xfrm>
              <a:off x="4716170" y="2461316"/>
              <a:ext cx="1176435" cy="1176431"/>
            </a:xfrm>
            <a:prstGeom prst="roundRect">
              <a:avLst/>
            </a:prstGeom>
            <a:solidFill>
              <a:srgbClr val="FBBF37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66" name="Graphic 65" descr="Aspiration outline">
              <a:extLst>
                <a:ext uri="{FF2B5EF4-FFF2-40B4-BE49-F238E27FC236}">
                  <a16:creationId xmlns:a16="http://schemas.microsoft.com/office/drawing/2014/main" id="{F9C4F5EF-7718-4D62-A100-1826F4A495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1C0CD53-25CB-42CC-93DB-26A6B343DEAD}"/>
              </a:ext>
            </a:extLst>
          </p:cNvPr>
          <p:cNvSpPr txBox="1"/>
          <p:nvPr userDrawn="1"/>
        </p:nvSpPr>
        <p:spPr>
          <a:xfrm>
            <a:off x="8021256" y="261901"/>
            <a:ext cx="32453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897A1"/>
                </a:solidFill>
                <a:latin typeface="Montserrat" panose="02000505000000020004" pitchFamily="2" charset="0"/>
              </a:rPr>
              <a:t>I want to accelerate my career as a Digital Marketer</a:t>
            </a:r>
            <a:br>
              <a:rPr lang="en-US" sz="1600" dirty="0">
                <a:latin typeface="Montserrat" panose="02000505000000020004" pitchFamily="2" charset="0"/>
              </a:rPr>
            </a:br>
            <a:r>
              <a:rPr lang="en-US" sz="1600" dirty="0">
                <a:latin typeface="Montserrat" panose="02000505000000020004" pitchFamily="2" charset="0"/>
              </a:rPr>
              <a:t>(Accelerate/upgrading)</a:t>
            </a:r>
            <a:endParaRPr lang="en-ID" sz="16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CDC9CB1D-5A5B-498D-9B23-CD217985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pic>
        <p:nvPicPr>
          <p:cNvPr id="6" name="Google Shape;81;p14">
            <a:extLst>
              <a:ext uri="{FF2B5EF4-FFF2-40B4-BE49-F238E27FC236}">
                <a16:creationId xmlns:a16="http://schemas.microsoft.com/office/drawing/2014/main" id="{72E54586-CF47-6925-037C-4225518A7664}"/>
              </a:ext>
            </a:extLst>
          </p:cNvPr>
          <p:cNvPicPr preferRelativeResize="0"/>
          <p:nvPr userDrawn="1"/>
        </p:nvPicPr>
        <p:blipFill rotWithShape="1">
          <a:blip r:embed="rId23">
            <a:alphaModFix/>
          </a:blip>
          <a:srcRect t="11457"/>
          <a:stretch/>
        </p:blipFill>
        <p:spPr>
          <a:xfrm>
            <a:off x="0" y="1224"/>
            <a:ext cx="12192000" cy="68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3;p14">
            <a:extLst>
              <a:ext uri="{FF2B5EF4-FFF2-40B4-BE49-F238E27FC236}">
                <a16:creationId xmlns:a16="http://schemas.microsoft.com/office/drawing/2014/main" id="{9F49C789-2BFB-EE20-1384-2019987C5B08}"/>
              </a:ext>
            </a:extLst>
          </p:cNvPr>
          <p:cNvSpPr/>
          <p:nvPr userDrawn="1"/>
        </p:nvSpPr>
        <p:spPr>
          <a:xfrm>
            <a:off x="0" y="-19"/>
            <a:ext cx="391918" cy="6856775"/>
          </a:xfrm>
          <a:custGeom>
            <a:avLst/>
            <a:gdLst/>
            <a:ahLst/>
            <a:cxnLst/>
            <a:rect l="l" t="t" r="r" b="b"/>
            <a:pathLst>
              <a:path w="624571" h="3479800" extrusionOk="0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19FAB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1490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3" r:id="rId3"/>
    <p:sldLayoutId id="2147483666" r:id="rId4"/>
    <p:sldLayoutId id="2147483667" r:id="rId5"/>
    <p:sldLayoutId id="2147483670" r:id="rId6"/>
    <p:sldLayoutId id="2147483660" r:id="rId7"/>
    <p:sldLayoutId id="2147483662" r:id="rId8"/>
    <p:sldLayoutId id="2147483665" r:id="rId9"/>
    <p:sldLayoutId id="2147483668" r:id="rId10"/>
    <p:sldLayoutId id="214748366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FF1AE-B0C2-2054-7E5E-120B09F4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D6FE4-6787-A054-5458-3750EE02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AFFF-05D5-FF03-D420-9BB34B591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1EAB-BEF1-4B48-ADE3-63F88FE69BA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DAAD-CDC3-701B-6D9A-BD2D0B7A0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F309-9097-07EC-1244-51D160B1F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139B-67D4-D24E-A54C-37EE96C82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D056-471A-D7BB-CC4C-FB9BBD38B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6" y="1372776"/>
            <a:ext cx="5588700" cy="241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ontserrat" panose="02000505000000020004" pitchFamily="2" charset="0"/>
              </a:rPr>
              <a:t>Career and Learning Plan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BDA6B-A180-1588-AD1A-B1C6ED8B3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00" y="3920876"/>
            <a:ext cx="5893760" cy="12921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Nama</a:t>
            </a:r>
            <a:r>
              <a:rPr lang="id-ID" dirty="0"/>
              <a:t>	  </a:t>
            </a:r>
            <a:r>
              <a:rPr lang="en-US" dirty="0"/>
              <a:t>:</a:t>
            </a:r>
            <a:r>
              <a:rPr lang="id-ID" dirty="0"/>
              <a:t>Ricky Yohanes Ambarita</a:t>
            </a:r>
            <a:endParaRPr lang="en-US" dirty="0"/>
          </a:p>
          <a:p>
            <a:pPr marL="1076325" indent="-1076325" algn="just"/>
            <a:r>
              <a:rPr lang="en-US" dirty="0"/>
              <a:t>Class</a:t>
            </a:r>
            <a:r>
              <a:rPr lang="id-ID" dirty="0"/>
              <a:t>   </a:t>
            </a:r>
            <a:r>
              <a:rPr lang="en-US" dirty="0"/>
              <a:t>:</a:t>
            </a:r>
            <a:r>
              <a:rPr lang="en-US" dirty="0" err="1"/>
              <a:t>Fullstack</a:t>
            </a:r>
            <a:r>
              <a:rPr lang="en-US" dirty="0"/>
              <a:t> Web Development Job</a:t>
            </a:r>
            <a:r>
              <a:rPr lang="id-ID" dirty="0"/>
              <a:t> </a:t>
            </a:r>
            <a:r>
              <a:rPr lang="en-US" dirty="0" err="1"/>
              <a:t>Gurantee</a:t>
            </a:r>
            <a:r>
              <a:rPr lang="en-US" dirty="0"/>
              <a:t> Program</a:t>
            </a:r>
          </a:p>
          <a:p>
            <a:pPr algn="just"/>
            <a:r>
              <a:rPr lang="en-US" dirty="0"/>
              <a:t>Batch</a:t>
            </a:r>
            <a:r>
              <a:rPr lang="id-ID" dirty="0"/>
              <a:t>    :6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DD695C-A151-4986-AEC1-85208B628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passion and </a:t>
            </a:r>
            <a:r>
              <a:rPr lang="en-US" dirty="0" err="1"/>
              <a:t>entusiastic</a:t>
            </a:r>
            <a:r>
              <a:rPr lang="en-US" dirty="0"/>
              <a:t> with </a:t>
            </a:r>
            <a:r>
              <a:rPr lang="id-ID" dirty="0" err="1"/>
              <a:t>website</a:t>
            </a:r>
            <a:r>
              <a:rPr lang="id-ID" dirty="0"/>
              <a:t> </a:t>
            </a:r>
            <a:r>
              <a:rPr lang="id-ID" dirty="0" err="1"/>
              <a:t>development</a:t>
            </a:r>
            <a:r>
              <a:rPr lang="id-ID" dirty="0"/>
              <a:t>. T</a:t>
            </a:r>
            <a:r>
              <a:rPr lang="en-US" dirty="0"/>
              <a:t>his my way to develop my educational background which is a computer science</a:t>
            </a:r>
            <a:r>
              <a:rPr lang="id-ID" dirty="0"/>
              <a:t>.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89B42-99F0-4759-83FC-BC9D5F38C1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745" y="3396941"/>
            <a:ext cx="11258550" cy="808655"/>
          </a:xfrm>
        </p:spPr>
        <p:txBody>
          <a:bodyPr/>
          <a:lstStyle/>
          <a:p>
            <a:r>
              <a:rPr lang="en-US" dirty="0"/>
              <a:t>- I want work in Technology Industry or E-Commerce as a </a:t>
            </a:r>
            <a:r>
              <a:rPr lang="id-ID" dirty="0" err="1"/>
              <a:t>Fullstack</a:t>
            </a:r>
            <a:r>
              <a:rPr lang="id-ID" dirty="0"/>
              <a:t> Web Development.</a:t>
            </a:r>
          </a:p>
          <a:p>
            <a:r>
              <a:rPr lang="en-US" dirty="0"/>
              <a:t>- I want to make my skill programming in </a:t>
            </a:r>
            <a:r>
              <a:rPr lang="id-ID" dirty="0"/>
              <a:t>HTML</a:t>
            </a:r>
            <a:r>
              <a:rPr lang="en-US" dirty="0"/>
              <a:t>, </a:t>
            </a:r>
            <a:r>
              <a:rPr lang="id-ID" dirty="0"/>
              <a:t>CSS, </a:t>
            </a:r>
            <a:r>
              <a:rPr lang="id-ID" dirty="0" err="1"/>
              <a:t>Javascript</a:t>
            </a:r>
            <a:r>
              <a:rPr lang="id-ID" dirty="0"/>
              <a:t>, </a:t>
            </a:r>
            <a:r>
              <a:rPr lang="id-ID" dirty="0" err="1"/>
              <a:t>Php</a:t>
            </a:r>
            <a:r>
              <a:rPr lang="id-ID" dirty="0"/>
              <a:t>,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en-US" dirty="0"/>
              <a:t>SQL become advanced</a:t>
            </a:r>
            <a:r>
              <a:rPr lang="id-ID" dirty="0"/>
              <a:t>.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83E3-541D-4709-9A84-4AE236E40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dirty="0"/>
              <a:t>HTML, CSS, </a:t>
            </a:r>
            <a:r>
              <a:rPr lang="id-ID" dirty="0" err="1"/>
              <a:t>Javascript</a:t>
            </a:r>
            <a:r>
              <a:rPr lang="id-ID" dirty="0"/>
              <a:t>, </a:t>
            </a:r>
            <a:r>
              <a:rPr lang="id-ID" dirty="0" err="1"/>
              <a:t>Php</a:t>
            </a:r>
            <a:r>
              <a:rPr lang="id-ID" dirty="0"/>
              <a:t>, SQL, </a:t>
            </a:r>
            <a:r>
              <a:rPr lang="id-ID" dirty="0" err="1"/>
              <a:t>Angular</a:t>
            </a:r>
            <a:r>
              <a:rPr lang="id-ID" dirty="0"/>
              <a:t>, Node.js, AWS, </a:t>
            </a:r>
            <a:r>
              <a:rPr lang="id-ID" dirty="0" err="1"/>
              <a:t>Jira</a:t>
            </a:r>
            <a:r>
              <a:rPr lang="id-ID" dirty="0"/>
              <a:t>, </a:t>
            </a:r>
            <a:r>
              <a:rPr lang="id-ID" dirty="0" err="1"/>
              <a:t>React</a:t>
            </a:r>
            <a:r>
              <a:rPr lang="id-ID" dirty="0"/>
              <a:t>, .NET.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1301D-3704-4BAD-A54B-78B1F3634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err="1"/>
              <a:t>Presentation</a:t>
            </a:r>
            <a:r>
              <a:rPr lang="id-ID" dirty="0"/>
              <a:t> </a:t>
            </a:r>
            <a:r>
              <a:rPr lang="id-ID" dirty="0" err="1"/>
              <a:t>Skill</a:t>
            </a:r>
            <a:r>
              <a:rPr lang="id-ID" dirty="0"/>
              <a:t>, </a:t>
            </a:r>
            <a:r>
              <a:rPr lang="id-ID" dirty="0" err="1"/>
              <a:t>Communication</a:t>
            </a:r>
            <a:r>
              <a:rPr lang="id-ID" dirty="0"/>
              <a:t> </a:t>
            </a:r>
            <a:r>
              <a:rPr lang="id-ID" dirty="0" err="1"/>
              <a:t>Skill</a:t>
            </a:r>
            <a:r>
              <a:rPr lang="id-ID" dirty="0"/>
              <a:t>, Problem </a:t>
            </a:r>
            <a:r>
              <a:rPr lang="id-ID" dirty="0" err="1"/>
              <a:t>Solve</a:t>
            </a:r>
            <a:r>
              <a:rPr lang="id-ID" dirty="0"/>
              <a:t> </a:t>
            </a:r>
            <a:r>
              <a:rPr lang="id-ID" dirty="0" err="1"/>
              <a:t>Skill</a:t>
            </a:r>
            <a:r>
              <a:rPr lang="id-ID" dirty="0"/>
              <a:t>, </a:t>
            </a:r>
            <a:r>
              <a:rPr lang="id-ID" dirty="0" err="1"/>
              <a:t>Hardwork</a:t>
            </a:r>
            <a:r>
              <a:rPr lang="id-ID" dirty="0"/>
              <a:t>, </a:t>
            </a:r>
            <a:r>
              <a:rPr lang="id-ID" dirty="0" err="1"/>
              <a:t>Passionate</a:t>
            </a:r>
            <a:r>
              <a:rPr lang="id-ID" dirty="0"/>
              <a:t>, </a:t>
            </a:r>
            <a:r>
              <a:rPr lang="id-ID" dirty="0" err="1"/>
              <a:t>Determination</a:t>
            </a:r>
            <a:r>
              <a:rPr lang="id-ID" dirty="0"/>
              <a:t>.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9E9A3B-2161-4A31-9E55-A6713B4F97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dirty="0" err="1"/>
              <a:t>Portofolios</a:t>
            </a:r>
            <a:r>
              <a:rPr lang="id-ID" dirty="0"/>
              <a:t>, </a:t>
            </a:r>
            <a:r>
              <a:rPr lang="id-ID" dirty="0" err="1"/>
              <a:t>Conection</a:t>
            </a:r>
            <a:r>
              <a:rPr lang="id-ID" dirty="0"/>
              <a:t>, Intern </a:t>
            </a:r>
            <a:r>
              <a:rPr lang="id-ID" dirty="0" err="1"/>
              <a:t>Experience</a:t>
            </a:r>
            <a:r>
              <a:rPr lang="id-ID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404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307FDA-B5ED-4F6A-B9C3-0881BCBC5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 easily give up in the middle of the process.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5494-B8E6-401A-B424-C8955D8568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If expectations fall short of what was hoped for, enthusiasm wanes.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7763B-B67E-45CF-B1CF-73EBD170E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Lack of self-confidence and a tendency to overthink easily.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E52E1-EB69-4F12-A726-E89A9C79A8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Recalling the motivation and desires at the beginning, staying focused, and encouraging oneself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3D75D-57F0-47DE-942A-3170D2AE79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Reflecting on goals, resetting expectations realistically, breaking them down into smaller tasks, and focusing on the process of achievement.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DC7294-0F1F-4237-9571-68721FAC9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Learning to socialize, relax, focus on potential, and develop existing abilities.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06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B2598-832A-9C46-4DEF-D0FC4DC06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Time Management Skills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4D10-8E71-AB5E-FDE5-04E44AEF20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Able to manage time efficiently.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582E8-8E76-C337-354F-5AA990838D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dirty="0" err="1"/>
              <a:t>Teamwork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collaboration</a:t>
            </a:r>
            <a:r>
              <a:rPr lang="id-ID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96898-7551-C87E-021B-2BDCC03483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d-ID" dirty="0" err="1"/>
              <a:t>Enhances</a:t>
            </a:r>
            <a:r>
              <a:rPr lang="id-ID" dirty="0"/>
              <a:t> </a:t>
            </a:r>
            <a:r>
              <a:rPr lang="id-ID" dirty="0" err="1"/>
              <a:t>collaboration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</a:t>
            </a:r>
            <a:r>
              <a:rPr lang="id-ID" dirty="0" err="1"/>
              <a:t>projects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51E93E-6AB5-0E74-9E46-C098D35075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Adaptable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F0874B-E52A-946F-A17F-1711B54B74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Able to adapt to a dynamic environment.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1BA342-A0A5-5A4C-3EC9-951E9D087E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Good Communication Skills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801AD2-4A42-6093-3B40-376708B501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Able to express opinions clearly.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0E0B6C-A3C2-4FC1-328A-9A990D71B9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Good Sense of Humor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1C95BB-2EFC-502D-4624-703A31E755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Able to create a positive atmosphere.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DD4F6F-5C8B-9E46-3C0B-57AC22F819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dirty="0" err="1"/>
              <a:t>Quick</a:t>
            </a:r>
            <a:r>
              <a:rPr lang="en-US" dirty="0"/>
              <a:t> Learning Ability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005C05D-B8F4-F15A-6A6B-853A1785E0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d-ID" dirty="0"/>
              <a:t>U</a:t>
            </a:r>
            <a:r>
              <a:rPr lang="en-US" dirty="0" err="1"/>
              <a:t>nderstanding</a:t>
            </a:r>
            <a:r>
              <a:rPr lang="en-US" dirty="0"/>
              <a:t> concepts swiftly, and adapting to new information or skills in a prompt and efficient manner.</a:t>
            </a:r>
          </a:p>
        </p:txBody>
      </p:sp>
    </p:spTree>
    <p:extLst>
      <p:ext uri="{BB962C8B-B14F-4D97-AF65-F5344CB8AC3E}">
        <p14:creationId xmlns:p14="http://schemas.microsoft.com/office/powerpoint/2010/main" val="256546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C4061-C106-9112-C4AC-C39582752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dirty="0" err="1"/>
              <a:t>Perfectionist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18F6-6EE4-D002-BF8B-C6C16C6C86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Being too hard on oneself or others.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105D-ACEC-00CE-F926-E934028642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d-ID" dirty="0" err="1"/>
              <a:t>Weak</a:t>
            </a:r>
            <a:r>
              <a:rPr lang="id-ID" dirty="0"/>
              <a:t> </a:t>
            </a:r>
            <a:r>
              <a:rPr lang="id-ID" dirty="0" err="1"/>
              <a:t>Communication</a:t>
            </a:r>
            <a:r>
              <a:rPr lang="id-ID" dirty="0"/>
              <a:t> in </a:t>
            </a:r>
            <a:r>
              <a:rPr lang="id-ID" dirty="0" err="1"/>
              <a:t>English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11440-71C8-1110-6BBE-882FCAEA8E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limited opportunities for employment within the company are only available to those proficient in English.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244770-ECD9-4C2B-AA89-B48A4AB54E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Lack of </a:t>
            </a:r>
            <a:r>
              <a:rPr lang="id-ID" dirty="0"/>
              <a:t>S</a:t>
            </a:r>
            <a:r>
              <a:rPr lang="en-US" dirty="0"/>
              <a:t>elf</a:t>
            </a:r>
            <a:r>
              <a:rPr lang="id-ID" dirty="0"/>
              <a:t> C</a:t>
            </a:r>
            <a:r>
              <a:rPr lang="en-US" dirty="0" err="1"/>
              <a:t>onfidence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43850B-951B-F3DF-EA50-D9E7996A9D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limiting one's ability to take on challenges and pursue opportunities with conviction and assertiveness.</a:t>
            </a:r>
          </a:p>
        </p:txBody>
      </p:sp>
    </p:spTree>
    <p:extLst>
      <p:ext uri="{BB962C8B-B14F-4D97-AF65-F5344CB8AC3E}">
        <p14:creationId xmlns:p14="http://schemas.microsoft.com/office/powerpoint/2010/main" val="232729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0A3EAE74D784A98B166F67BEEB090" ma:contentTypeVersion="0" ma:contentTypeDescription="Create a new document." ma:contentTypeScope="" ma:versionID="4443495a0401c7355fccbedf7acce9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913c244f8152d25cfb660fcc42689d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61F46-E021-4EDF-B4F1-44DFE6CED8F2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F110E5-6C34-4FC1-883D-69E0E9B6F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2EE74-4392-468A-AA5A-1F60B3FC95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9548</TotalTime>
  <Words>335</Words>
  <Application>Microsoft Office PowerPoint</Application>
  <PresentationFormat>Layar Lebar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5</vt:i4>
      </vt:variant>
    </vt:vector>
  </HeadingPairs>
  <TitlesOfParts>
    <vt:vector size="11" baseType="lpstr">
      <vt:lpstr>Calibri Light</vt:lpstr>
      <vt:lpstr>Calibri</vt:lpstr>
      <vt:lpstr>Montserrat</vt:lpstr>
      <vt:lpstr>Arial</vt:lpstr>
      <vt:lpstr>Tema Office</vt:lpstr>
      <vt:lpstr>Custom Design</vt:lpstr>
      <vt:lpstr>Career and Learning Plan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Academy Digital Marketing Mini Bootcamp</dc:title>
  <dc:creator>msoffice5650</dc:creator>
  <cp:lastModifiedBy>Ricky Yohanes Ambarita</cp:lastModifiedBy>
  <cp:revision>236</cp:revision>
  <dcterms:created xsi:type="dcterms:W3CDTF">2020-04-28T06:06:52Z</dcterms:created>
  <dcterms:modified xsi:type="dcterms:W3CDTF">2024-01-10T13:50:31Z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