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7" r:id="rId5"/>
    <p:sldId id="259" r:id="rId6"/>
    <p:sldId id="260" r:id="rId7"/>
    <p:sldId id="282" r:id="rId8"/>
    <p:sldId id="261" r:id="rId9"/>
    <p:sldId id="278" r:id="rId10"/>
    <p:sldId id="279" r:id="rId11"/>
    <p:sldId id="280" r:id="rId12"/>
    <p:sldId id="281" r:id="rId13"/>
    <p:sldId id="262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F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A464C-26AE-4320-9409-CD5A14E4C71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6D3A7-5CBF-4DC5-9159-545D6E3B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3A7-5CBF-4DC5-9159-545D6E3B6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52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3A7-5CBF-4DC5-9159-545D6E3B68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6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3A7-5CBF-4DC5-9159-545D6E3B68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63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3A7-5CBF-4DC5-9159-545D6E3B68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86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3A7-5CBF-4DC5-9159-545D6E3B68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44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3A7-5CBF-4DC5-9159-545D6E3B68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66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3A7-5CBF-4DC5-9159-545D6E3B68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41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3A7-5CBF-4DC5-9159-545D6E3B68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68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3A7-5CBF-4DC5-9159-545D6E3B68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15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3A7-5CBF-4DC5-9159-545D6E3B68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83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3A7-5CBF-4DC5-9159-545D6E3B68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21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3A7-5CBF-4DC5-9159-545D6E3B68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28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3A7-5CBF-4DC5-9159-545D6E3B68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0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59864"/>
            <a:ext cx="8825658" cy="2677648"/>
          </a:xfrm>
        </p:spPr>
        <p:txBody>
          <a:bodyPr/>
          <a:lstStyle/>
          <a:p>
            <a:pPr algn="ctr"/>
            <a:r>
              <a:rPr lang="en-US" sz="6000" b="1" dirty="0" smtClean="0"/>
              <a:t>CISCO CCNA TRAINING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FFFF00"/>
                </a:solidFill>
                <a:latin typeface="Bradley Hand ITC" panose="03070402050302030203" pitchFamily="66" charset="0"/>
              </a:rPr>
              <a:t>Create by </a:t>
            </a:r>
            <a:r>
              <a:rPr lang="en-US" dirty="0" err="1" smtClean="0">
                <a:solidFill>
                  <a:srgbClr val="FFFF00"/>
                </a:solidFill>
                <a:latin typeface="Bradley Hand ITC" panose="03070402050302030203" pitchFamily="66" charset="0"/>
              </a:rPr>
              <a:t>Supriyadi</a:t>
            </a:r>
            <a:endParaRPr lang="en-US" dirty="0" smtClean="0">
              <a:solidFill>
                <a:srgbClr val="FFFF00"/>
              </a:solidFill>
              <a:latin typeface="Bradley Hand ITC" panose="03070402050302030203" pitchFamily="66" charset="0"/>
            </a:endParaRPr>
          </a:p>
          <a:p>
            <a:pPr algn="r"/>
            <a:r>
              <a:rPr lang="en-US" dirty="0" smtClean="0">
                <a:solidFill>
                  <a:srgbClr val="FFFF00"/>
                </a:solidFill>
                <a:latin typeface="Bradley Hand ITC" panose="03070402050302030203" pitchFamily="66" charset="0"/>
              </a:rPr>
              <a:t>2019</a:t>
            </a:r>
            <a:endParaRPr lang="en-US" dirty="0">
              <a:solidFill>
                <a:srgbClr val="FFFF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81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Fundamental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/>
              <a:t>Subneting</a:t>
            </a:r>
            <a:endParaRPr lang="en-US" sz="2800" dirty="0" smtClean="0"/>
          </a:p>
          <a:p>
            <a:pPr marL="715963">
              <a:lnSpc>
                <a:spcPct val="101725"/>
              </a:lnSpc>
              <a:buFont typeface="Wingdings" panose="05000000000000000000" pitchFamily="2" charset="2"/>
              <a:buChar char="q"/>
            </a:pPr>
            <a:r>
              <a:rPr lang="en-US" sz="1700" dirty="0" err="1"/>
              <a:t>Mengalokasikan</a:t>
            </a:r>
            <a:r>
              <a:rPr lang="en-US" sz="1700" dirty="0"/>
              <a:t> IP address yang </a:t>
            </a:r>
            <a:r>
              <a:rPr lang="en-US" sz="1700" dirty="0" err="1"/>
              <a:t>terbatas</a:t>
            </a:r>
            <a:r>
              <a:rPr lang="en-US" sz="1700" dirty="0"/>
              <a:t> </a:t>
            </a:r>
            <a:r>
              <a:rPr lang="en-US" sz="1700" dirty="0" err="1"/>
              <a:t>supaya</a:t>
            </a:r>
            <a:r>
              <a:rPr lang="en-US" sz="1700" dirty="0"/>
              <a:t> </a:t>
            </a:r>
            <a:r>
              <a:rPr lang="en-US" sz="1700" dirty="0" err="1"/>
              <a:t>lebih</a:t>
            </a:r>
            <a:r>
              <a:rPr lang="en-US" sz="1700" dirty="0"/>
              <a:t> </a:t>
            </a:r>
            <a:r>
              <a:rPr lang="en-US" sz="1700" dirty="0" err="1"/>
              <a:t>efisien</a:t>
            </a:r>
            <a:endParaRPr lang="en-US" sz="1700" dirty="0"/>
          </a:p>
          <a:p>
            <a:pPr marL="715963">
              <a:lnSpc>
                <a:spcPct val="101725"/>
              </a:lnSpc>
              <a:buFont typeface="Wingdings" panose="05000000000000000000" pitchFamily="2" charset="2"/>
              <a:buChar char="q"/>
            </a:pP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meningkatkan</a:t>
            </a:r>
            <a:r>
              <a:rPr lang="en-US" sz="1700" dirty="0"/>
              <a:t> </a:t>
            </a:r>
            <a:r>
              <a:rPr lang="en-US" sz="1700" dirty="0" err="1"/>
              <a:t>kinerja</a:t>
            </a:r>
            <a:r>
              <a:rPr lang="en-US" sz="1700" dirty="0"/>
              <a:t> </a:t>
            </a:r>
            <a:r>
              <a:rPr lang="en-US" sz="1700" dirty="0" err="1"/>
              <a:t>jaringan</a:t>
            </a:r>
            <a:endParaRPr lang="en-US" sz="1700" dirty="0"/>
          </a:p>
          <a:p>
            <a:pPr marL="715963">
              <a:lnSpc>
                <a:spcPct val="101725"/>
              </a:lnSpc>
              <a:buFont typeface="Wingdings" panose="05000000000000000000" pitchFamily="2" charset="2"/>
              <a:buChar char="q"/>
            </a:pPr>
            <a:r>
              <a:rPr lang="en-US" sz="1700" dirty="0" err="1"/>
              <a:t>Menyederhanakan</a:t>
            </a:r>
            <a:r>
              <a:rPr lang="en-US" sz="1700" dirty="0"/>
              <a:t> </a:t>
            </a:r>
            <a:r>
              <a:rPr lang="en-US" sz="1700" dirty="0" err="1"/>
              <a:t>administrasi</a:t>
            </a:r>
            <a:endParaRPr lang="en-US" sz="1700" dirty="0"/>
          </a:p>
          <a:p>
            <a:pPr marL="715963">
              <a:lnSpc>
                <a:spcPct val="101725"/>
              </a:lnSpc>
              <a:buFont typeface="Wingdings" panose="05000000000000000000" pitchFamily="2" charset="2"/>
              <a:buChar char="q"/>
            </a:pPr>
            <a:r>
              <a:rPr lang="en-US" sz="1700" dirty="0" err="1"/>
              <a:t>Perubahan</a:t>
            </a:r>
            <a:r>
              <a:rPr lang="en-US" sz="1700" dirty="0"/>
              <a:t> </a:t>
            </a:r>
            <a:r>
              <a:rPr lang="en-US" sz="1700" dirty="0" err="1"/>
              <a:t>stuktur</a:t>
            </a:r>
            <a:r>
              <a:rPr lang="en-US" sz="1700" dirty="0"/>
              <a:t> </a:t>
            </a:r>
            <a:r>
              <a:rPr lang="en-US" sz="1700" dirty="0" err="1"/>
              <a:t>jaringan</a:t>
            </a:r>
            <a:r>
              <a:rPr lang="en-US" sz="1700" dirty="0"/>
              <a:t> </a:t>
            </a:r>
            <a:r>
              <a:rPr lang="en-US" sz="1700" dirty="0" err="1"/>
              <a:t>tidak</a:t>
            </a:r>
            <a:r>
              <a:rPr lang="en-US" sz="1700" dirty="0"/>
              <a:t> </a:t>
            </a:r>
            <a:r>
              <a:rPr lang="en-US" sz="1700" dirty="0" err="1"/>
              <a:t>tampak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</a:t>
            </a:r>
            <a:r>
              <a:rPr lang="en-US" sz="1700" dirty="0" err="1"/>
              <a:t>luar</a:t>
            </a:r>
            <a:endParaRPr lang="en-US" sz="1700" dirty="0"/>
          </a:p>
          <a:p>
            <a:pPr marL="715963">
              <a:lnSpc>
                <a:spcPct val="101725"/>
              </a:lnSpc>
              <a:buFont typeface="Wingdings" panose="05000000000000000000" pitchFamily="2" charset="2"/>
              <a:buChar char="q"/>
            </a:pPr>
            <a:r>
              <a:rPr lang="en-US" sz="1700" dirty="0" err="1"/>
              <a:t>Meningkatkan</a:t>
            </a:r>
            <a:r>
              <a:rPr lang="en-US" sz="1700" dirty="0"/>
              <a:t> </a:t>
            </a:r>
            <a:r>
              <a:rPr lang="en-US" sz="1700" dirty="0" err="1"/>
              <a:t>keamanan</a:t>
            </a:r>
            <a:endParaRPr lang="en-US" sz="1700" dirty="0"/>
          </a:p>
          <a:p>
            <a:pPr marL="715963">
              <a:lnSpc>
                <a:spcPct val="101725"/>
              </a:lnSpc>
              <a:buFont typeface="Wingdings" panose="05000000000000000000" pitchFamily="2" charset="2"/>
              <a:buChar char="q"/>
            </a:pPr>
            <a:r>
              <a:rPr lang="en-US" sz="1700" dirty="0" err="1"/>
              <a:t>Pembatasan</a:t>
            </a:r>
            <a:r>
              <a:rPr lang="en-US" sz="1700" dirty="0"/>
              <a:t> </a:t>
            </a:r>
            <a:r>
              <a:rPr lang="en-US" sz="1700" dirty="0" err="1"/>
              <a:t>lalu</a:t>
            </a:r>
            <a:r>
              <a:rPr lang="en-US" sz="1700" dirty="0"/>
              <a:t> </a:t>
            </a:r>
            <a:r>
              <a:rPr lang="en-US" sz="1700" dirty="0" err="1"/>
              <a:t>lintas</a:t>
            </a:r>
            <a:r>
              <a:rPr lang="en-US" sz="1700" dirty="0"/>
              <a:t> </a:t>
            </a:r>
            <a:r>
              <a:rPr lang="en-US" sz="1700" dirty="0" err="1"/>
              <a:t>jaringan</a:t>
            </a:r>
            <a:endParaRPr lang="en-US" sz="17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480" y="4135244"/>
            <a:ext cx="3979173" cy="188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1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Fundamental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/>
              <a:t>Subneting</a:t>
            </a:r>
            <a:endParaRPr lang="en-US" sz="2800" dirty="0" smtClean="0"/>
          </a:p>
          <a:p>
            <a:pPr marL="622300">
              <a:buFont typeface="Wingdings" panose="05000000000000000000" pitchFamily="2" charset="2"/>
              <a:buChar char="v"/>
            </a:pPr>
            <a:r>
              <a:rPr lang="en-US" sz="1700" dirty="0" err="1"/>
              <a:t>Rumus</a:t>
            </a:r>
            <a:r>
              <a:rPr lang="en-US" sz="1700" dirty="0"/>
              <a:t> </a:t>
            </a:r>
            <a:r>
              <a:rPr lang="en-US" sz="1700" dirty="0" err="1"/>
              <a:t>perhitungan</a:t>
            </a:r>
            <a:r>
              <a:rPr lang="en-US" sz="1700" dirty="0"/>
              <a:t> </a:t>
            </a:r>
            <a:r>
              <a:rPr lang="en-US" sz="1700" dirty="0" smtClean="0"/>
              <a:t>host </a:t>
            </a:r>
            <a:r>
              <a:rPr lang="en-US" sz="1700" dirty="0" err="1" smtClean="0"/>
              <a:t>adalah</a:t>
            </a:r>
            <a:r>
              <a:rPr lang="en-US" sz="1700" dirty="0" smtClean="0"/>
              <a:t> </a:t>
            </a:r>
          </a:p>
          <a:p>
            <a:pPr marL="901700" indent="-285750">
              <a:buFont typeface="Wingdings" panose="05000000000000000000" pitchFamily="2" charset="2"/>
              <a:buChar char="ü"/>
            </a:pPr>
            <a:r>
              <a:rPr lang="en-US" sz="1700" b="1" dirty="0" smtClean="0"/>
              <a:t>2n-2</a:t>
            </a:r>
            <a:r>
              <a:rPr lang="en-US" sz="1700" dirty="0" smtClean="0"/>
              <a:t> </a:t>
            </a:r>
            <a:r>
              <a:rPr lang="en-US" sz="1700" dirty="0" err="1" smtClean="0"/>
              <a:t>atau</a:t>
            </a:r>
            <a:r>
              <a:rPr lang="en-US" sz="1700" dirty="0" smtClean="0"/>
              <a:t> </a:t>
            </a:r>
            <a:r>
              <a:rPr lang="en-US" sz="1700" b="1" dirty="0" smtClean="0"/>
              <a:t>2</a:t>
            </a:r>
            <a:r>
              <a:rPr lang="en-US" sz="1700" b="1" baseline="30000" dirty="0" smtClean="0"/>
              <a:t>n</a:t>
            </a:r>
            <a:r>
              <a:rPr lang="en-US" sz="1700" b="1" dirty="0" smtClean="0"/>
              <a:t>-2 </a:t>
            </a:r>
            <a:r>
              <a:rPr lang="en-US" sz="1700" dirty="0" smtClean="0"/>
              <a:t>(</a:t>
            </a:r>
            <a:r>
              <a:rPr lang="en-US" sz="1700" dirty="0" err="1" smtClean="0"/>
              <a:t>dimana</a:t>
            </a:r>
            <a:r>
              <a:rPr lang="en-US" sz="1700" dirty="0" smtClean="0"/>
              <a:t> ‘</a:t>
            </a:r>
            <a:r>
              <a:rPr lang="en-US" sz="1700" b="1" dirty="0" smtClean="0"/>
              <a:t>n</a:t>
            </a:r>
            <a:r>
              <a:rPr lang="en-US" sz="1700" dirty="0" smtClean="0"/>
              <a:t>’ </a:t>
            </a:r>
            <a:r>
              <a:rPr lang="en-US" sz="1700" dirty="0" err="1"/>
              <a:t>adalah</a:t>
            </a:r>
            <a:r>
              <a:rPr lang="en-US" sz="1700" dirty="0"/>
              <a:t> </a:t>
            </a:r>
            <a:r>
              <a:rPr lang="en-US" sz="1700" dirty="0" err="1"/>
              <a:t>banyaknya</a:t>
            </a:r>
            <a:r>
              <a:rPr lang="en-US" sz="1700" dirty="0"/>
              <a:t> </a:t>
            </a:r>
            <a:r>
              <a:rPr lang="en-US" sz="1700" dirty="0" err="1" smtClean="0"/>
              <a:t>angka</a:t>
            </a:r>
            <a:r>
              <a:rPr lang="en-US" sz="1700" dirty="0" smtClean="0"/>
              <a:t> ‘</a:t>
            </a:r>
            <a:r>
              <a:rPr lang="en-US" sz="1700" b="1" dirty="0" smtClean="0"/>
              <a:t>0</a:t>
            </a:r>
            <a:r>
              <a:rPr lang="en-US" sz="1700" dirty="0" smtClean="0"/>
              <a:t>’ di </a:t>
            </a:r>
            <a:r>
              <a:rPr lang="en-US" sz="1700" dirty="0" err="1" smtClean="0"/>
              <a:t>dalam</a:t>
            </a:r>
            <a:r>
              <a:rPr lang="en-US" sz="1700" dirty="0" smtClean="0"/>
              <a:t> Subnet </a:t>
            </a:r>
            <a:r>
              <a:rPr lang="en-US" sz="1700" dirty="0" err="1" smtClean="0"/>
              <a:t>masknya</a:t>
            </a:r>
            <a:r>
              <a:rPr lang="en-US" sz="1700" dirty="0" smtClean="0"/>
              <a:t> (</a:t>
            </a:r>
            <a:r>
              <a:rPr lang="en-US" sz="1700" dirty="0" err="1" smtClean="0"/>
              <a:t>biner</a:t>
            </a:r>
            <a:r>
              <a:rPr lang="en-US" sz="1700" dirty="0" smtClean="0"/>
              <a:t>)</a:t>
            </a:r>
          </a:p>
          <a:p>
            <a:pPr marL="901700" indent="0">
              <a:buNone/>
            </a:pPr>
            <a:r>
              <a:rPr lang="en-US" sz="1700" dirty="0" err="1" smtClean="0"/>
              <a:t>Contoh</a:t>
            </a:r>
            <a:r>
              <a:rPr lang="en-US" sz="1700" dirty="0" smtClean="0"/>
              <a:t>:</a:t>
            </a:r>
          </a:p>
          <a:p>
            <a:pPr marL="1166813" indent="-285750" defTabSz="582613">
              <a:buFont typeface="Courier New" panose="02070309020205020404" pitchFamily="49" charset="0"/>
              <a:buChar char="o"/>
            </a:pPr>
            <a:r>
              <a:rPr lang="en-US" sz="1600" dirty="0" err="1"/>
              <a:t>Bila</a:t>
            </a:r>
            <a:r>
              <a:rPr lang="en-US" sz="1600" dirty="0"/>
              <a:t> subnet mask 255.255.255.0 </a:t>
            </a:r>
            <a:r>
              <a:rPr lang="en-US" sz="1600" dirty="0" smtClean="0"/>
              <a:t>(/24) </a:t>
            </a:r>
            <a:r>
              <a:rPr lang="en-US" sz="1600" dirty="0" err="1" smtClean="0"/>
              <a:t>jika</a:t>
            </a:r>
            <a:r>
              <a:rPr lang="en-US" sz="1600" dirty="0" smtClean="0"/>
              <a:t> </a:t>
            </a:r>
            <a:r>
              <a:rPr lang="en-US" sz="1600" dirty="0" err="1" smtClean="0"/>
              <a:t>diubah</a:t>
            </a:r>
            <a:r>
              <a:rPr lang="en-US" sz="1600" dirty="0" smtClean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</a:t>
            </a:r>
            <a:r>
              <a:rPr lang="en-US" sz="1600" dirty="0" err="1"/>
              <a:t>biner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smtClean="0"/>
              <a:t>111111111.11111111.11111111.00000000</a:t>
            </a:r>
            <a:r>
              <a:rPr lang="en-US" sz="1600" dirty="0"/>
              <a:t>.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dihitung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formula host,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mendapatkan</a:t>
            </a:r>
            <a:r>
              <a:rPr lang="en-US" sz="1600" dirty="0"/>
              <a:t> </a:t>
            </a:r>
            <a:r>
              <a:rPr lang="en-US" sz="1600" dirty="0" err="1"/>
              <a:t>angka</a:t>
            </a:r>
            <a:r>
              <a:rPr lang="en-US" sz="1600" dirty="0"/>
              <a:t> </a:t>
            </a:r>
            <a:r>
              <a:rPr lang="en-US" sz="1600" dirty="0" smtClean="0"/>
              <a:t>28-2 </a:t>
            </a:r>
            <a:r>
              <a:rPr lang="en-US" sz="1600" dirty="0" err="1" smtClean="0"/>
              <a:t>atau</a:t>
            </a:r>
            <a:r>
              <a:rPr lang="en-US" sz="1600" dirty="0" smtClean="0"/>
              <a:t> 2</a:t>
            </a:r>
            <a:r>
              <a:rPr lang="en-US" sz="1600" baseline="30000" dirty="0" smtClean="0"/>
              <a:t>8</a:t>
            </a:r>
            <a:r>
              <a:rPr lang="en-US" sz="1600" dirty="0" smtClean="0"/>
              <a:t> – 2= 256 – 2= 254 (</a:t>
            </a:r>
            <a:r>
              <a:rPr lang="en-US" sz="1600" dirty="0" err="1" smtClean="0"/>
              <a:t>jumlah</a:t>
            </a:r>
            <a:r>
              <a:rPr lang="en-US" sz="1600" dirty="0" smtClean="0"/>
              <a:t> host 254).</a:t>
            </a:r>
            <a:endParaRPr lang="en-US" sz="17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265" y="1110698"/>
            <a:ext cx="3533211" cy="24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33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Fundamental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122646" cy="374429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/>
              <a:t>Subneting</a:t>
            </a:r>
            <a:endParaRPr lang="en-US" sz="2800" dirty="0" smtClean="0"/>
          </a:p>
          <a:p>
            <a:pPr marL="622300" indent="-285750" defTabSz="582613">
              <a:buFont typeface="Courier New" panose="02070309020205020404" pitchFamily="49" charset="0"/>
              <a:buChar char="o"/>
            </a:pPr>
            <a:r>
              <a:rPr lang="en-US" sz="1600" b="1" dirty="0" err="1"/>
              <a:t>Contoh</a:t>
            </a:r>
            <a:r>
              <a:rPr lang="en-US" sz="1600" b="1" dirty="0"/>
              <a:t> </a:t>
            </a:r>
            <a:r>
              <a:rPr lang="en-US" sz="1600" b="1" dirty="0" err="1"/>
              <a:t>Soal</a:t>
            </a:r>
            <a:r>
              <a:rPr lang="en-US" sz="1600" b="1" dirty="0"/>
              <a:t>.</a:t>
            </a:r>
          </a:p>
          <a:p>
            <a:pPr marL="622300" indent="0" defTabSz="582613">
              <a:buNone/>
            </a:pPr>
            <a:r>
              <a:rPr lang="en-US" sz="1600" dirty="0" err="1"/>
              <a:t>Sebutkan</a:t>
            </a:r>
            <a:r>
              <a:rPr lang="en-US" sz="1600" dirty="0"/>
              <a:t> Network ID, Broadcast ID, Subnet Mask </a:t>
            </a:r>
            <a:r>
              <a:rPr lang="en-US" sz="1600" dirty="0" err="1"/>
              <a:t>dan</a:t>
            </a:r>
            <a:r>
              <a:rPr lang="en-US" sz="1600" dirty="0"/>
              <a:t> Host ID </a:t>
            </a:r>
            <a:r>
              <a:rPr lang="en-US" sz="1600" dirty="0" err="1"/>
              <a:t>pada</a:t>
            </a:r>
            <a:r>
              <a:rPr lang="en-US" sz="1600" dirty="0"/>
              <a:t> IP </a:t>
            </a:r>
            <a:r>
              <a:rPr lang="en-US" sz="1600" dirty="0" smtClean="0"/>
              <a:t>192.168.100.80/25.</a:t>
            </a:r>
          </a:p>
          <a:p>
            <a:pPr marL="901700" indent="-285750"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rgbClr val="FF0000"/>
                </a:solidFill>
              </a:rPr>
              <a:t>Untuk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menghitung</a:t>
            </a:r>
            <a:r>
              <a:rPr lang="en-US" sz="1600" b="1" dirty="0">
                <a:solidFill>
                  <a:srgbClr val="FF0000"/>
                </a:solidFill>
              </a:rPr>
              <a:t> Host ID. /25  = 32 -25 = 7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2</a:t>
            </a:r>
            <a:r>
              <a:rPr lang="en-US" sz="1600" baseline="30000" dirty="0" smtClean="0"/>
              <a:t>7</a:t>
            </a:r>
            <a:r>
              <a:rPr lang="en-US" sz="1600" dirty="0" smtClean="0"/>
              <a:t> </a:t>
            </a:r>
            <a:r>
              <a:rPr lang="en-US" sz="1600" dirty="0"/>
              <a:t>= 128</a:t>
            </a:r>
            <a:br>
              <a:rPr lang="en-US" sz="1600" dirty="0"/>
            </a:br>
            <a:r>
              <a:rPr lang="en-US" sz="1600" dirty="0" err="1"/>
              <a:t>Berarti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Host ID = 128 Host</a:t>
            </a:r>
            <a:br>
              <a:rPr lang="en-US" sz="1600" dirty="0"/>
            </a:br>
            <a:r>
              <a:rPr lang="en-US" sz="1600" i="1" dirty="0"/>
              <a:t>128 host </a:t>
            </a:r>
            <a:r>
              <a:rPr lang="en-US" sz="1600" i="1" dirty="0" err="1"/>
              <a:t>ini</a:t>
            </a:r>
            <a:r>
              <a:rPr lang="en-US" sz="1600" i="1" dirty="0"/>
              <a:t> </a:t>
            </a:r>
            <a:r>
              <a:rPr lang="en-US" sz="1600" i="1" dirty="0" err="1"/>
              <a:t>nantinya</a:t>
            </a:r>
            <a:r>
              <a:rPr lang="en-US" sz="1600" i="1" dirty="0"/>
              <a:t> </a:t>
            </a:r>
            <a:r>
              <a:rPr lang="en-US" sz="1600" i="1" dirty="0" err="1"/>
              <a:t>dikurangi</a:t>
            </a:r>
            <a:r>
              <a:rPr lang="en-US" sz="1600" i="1" dirty="0"/>
              <a:t> 2, </a:t>
            </a:r>
            <a:r>
              <a:rPr lang="en-US" sz="1600" i="1" dirty="0" err="1"/>
              <a:t>yaitu</a:t>
            </a:r>
            <a:r>
              <a:rPr lang="en-US" sz="1600" i="1" dirty="0"/>
              <a:t> </a:t>
            </a:r>
            <a:r>
              <a:rPr lang="en-US" sz="1600" i="1" dirty="0" err="1"/>
              <a:t>untuk</a:t>
            </a:r>
            <a:r>
              <a:rPr lang="en-US" sz="1600" i="1" dirty="0"/>
              <a:t> Network ID </a:t>
            </a:r>
            <a:r>
              <a:rPr lang="en-US" sz="1600" i="1" dirty="0" err="1"/>
              <a:t>dan</a:t>
            </a:r>
            <a:r>
              <a:rPr lang="en-US" sz="1600" i="1" dirty="0"/>
              <a:t> Broadcast</a:t>
            </a:r>
            <a:endParaRPr lang="en-US" sz="1600" dirty="0"/>
          </a:p>
          <a:p>
            <a:pPr marL="901700" indent="-285750"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rgbClr val="FF0000"/>
                </a:solidFill>
              </a:rPr>
              <a:t>Untuk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Menghitung</a:t>
            </a:r>
            <a:r>
              <a:rPr lang="en-US" sz="1600" b="1" dirty="0">
                <a:solidFill>
                  <a:srgbClr val="FF0000"/>
                </a:solidFill>
              </a:rPr>
              <a:t> Network ID (Host </a:t>
            </a:r>
            <a:r>
              <a:rPr lang="en-US" sz="1600" b="1" dirty="0" err="1">
                <a:solidFill>
                  <a:srgbClr val="FF0000"/>
                </a:solidFill>
              </a:rPr>
              <a:t>Pertama</a:t>
            </a:r>
            <a:r>
              <a:rPr lang="en-US" sz="1600" b="1" dirty="0">
                <a:solidFill>
                  <a:srgbClr val="FF0000"/>
                </a:solidFill>
              </a:rPr>
              <a:t>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Network ID </a:t>
            </a:r>
            <a:r>
              <a:rPr lang="en-US" sz="1600" dirty="0" err="1"/>
              <a:t>pada</a:t>
            </a:r>
            <a:r>
              <a:rPr lang="en-US" sz="1600" dirty="0"/>
              <a:t> 192.168.100.80 = 192.168.100.0</a:t>
            </a:r>
          </a:p>
          <a:p>
            <a:pPr marL="901700" indent="-285750"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rgbClr val="FF0000"/>
                </a:solidFill>
              </a:rPr>
              <a:t>Untuk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Menghitung</a:t>
            </a:r>
            <a:r>
              <a:rPr lang="en-US" sz="1600" b="1" dirty="0">
                <a:solidFill>
                  <a:srgbClr val="FF0000"/>
                </a:solidFill>
              </a:rPr>
              <a:t> Broadcast (Host </a:t>
            </a:r>
            <a:r>
              <a:rPr lang="en-US" sz="1600" b="1" dirty="0" err="1">
                <a:solidFill>
                  <a:srgbClr val="FF0000"/>
                </a:solidFill>
              </a:rPr>
              <a:t>Terakhir</a:t>
            </a:r>
            <a:r>
              <a:rPr lang="en-US" sz="1600" b="1" dirty="0">
                <a:solidFill>
                  <a:srgbClr val="FF0000"/>
                </a:solidFill>
              </a:rPr>
              <a:t>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Broadcast </a:t>
            </a:r>
            <a:r>
              <a:rPr lang="en-US" sz="1600" dirty="0" err="1"/>
              <a:t>pada</a:t>
            </a:r>
            <a:r>
              <a:rPr lang="en-US" sz="1600" dirty="0"/>
              <a:t> 192.168.100.80/25 = 192.168.100.127</a:t>
            </a:r>
          </a:p>
          <a:p>
            <a:pPr marL="90170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FF0000"/>
                </a:solidFill>
              </a:rPr>
              <a:t>IP Address yang </a:t>
            </a:r>
            <a:r>
              <a:rPr lang="en-US" sz="1600" b="1" dirty="0" err="1">
                <a:solidFill>
                  <a:srgbClr val="FF0000"/>
                </a:solidFill>
              </a:rPr>
              <a:t>bisa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digunakan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192.168.100.1 – 192.168.100.126</a:t>
            </a:r>
          </a:p>
          <a:p>
            <a:pPr marL="901700" indent="-285750"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rgbClr val="FF0000"/>
                </a:solidFill>
              </a:rPr>
              <a:t>Untuk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Menghitung</a:t>
            </a:r>
            <a:r>
              <a:rPr lang="en-US" sz="1600" b="1" dirty="0">
                <a:solidFill>
                  <a:srgbClr val="FF0000"/>
                </a:solidFill>
              </a:rPr>
              <a:t> Subnet Mask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Subnet Mask </a:t>
            </a:r>
            <a:r>
              <a:rPr lang="en-US" sz="1600" dirty="0" err="1"/>
              <a:t>pada</a:t>
            </a:r>
            <a:r>
              <a:rPr lang="en-US" sz="1600" dirty="0"/>
              <a:t> 192.168.100.80/25 = 256 – 128 = 128</a:t>
            </a:r>
            <a:br>
              <a:rPr lang="en-US" sz="1600" dirty="0"/>
            </a:b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Subnetmasknya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= 255.255.255.128</a:t>
            </a:r>
          </a:p>
          <a:p>
            <a:pPr marL="622300" indent="0" defTabSz="582613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337" y="2603499"/>
            <a:ext cx="32766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18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rnd" cmpd="sng" algn="ctr">
            <a:noFill/>
            <a:prstDash val="solid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SPRING_QUIZ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9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en-US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0" name="ISPRING_QUIZ_SHAPE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1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en-US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211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>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Network Fundamental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Switching Technology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Routing Technology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217" y="2603500"/>
            <a:ext cx="16097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55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Fundamental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 smtClean="0"/>
              <a:t> Local Area Network (LAN) Type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 smtClean="0"/>
              <a:t> Cabling Type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 smtClean="0"/>
              <a:t> Network Peripheral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 smtClean="0"/>
              <a:t> IP Addressing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 smtClean="0"/>
              <a:t> </a:t>
            </a:r>
            <a:r>
              <a:rPr lang="en-US" sz="4000" dirty="0" err="1" smtClean="0"/>
              <a:t>Subneting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954" y="3876675"/>
            <a:ext cx="35242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48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Fundamental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Local Area Network (LAN) Type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825" y="3081794"/>
            <a:ext cx="5162550" cy="36004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926893" y="3081794"/>
            <a:ext cx="4734839" cy="36004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LAN</a:t>
            </a:r>
          </a:p>
          <a:p>
            <a:pPr marL="0" indent="0" algn="just">
              <a:buNone/>
            </a:pPr>
            <a:r>
              <a:rPr lang="en-US" sz="1600" dirty="0" err="1" smtClean="0"/>
              <a:t>Komputer</a:t>
            </a:r>
            <a:r>
              <a:rPr lang="en-US" sz="1600" dirty="0" smtClean="0"/>
              <a:t> yang </a:t>
            </a:r>
            <a:r>
              <a:rPr lang="en-US" sz="1600" dirty="0" err="1" smtClean="0"/>
              <a:t>saring</a:t>
            </a:r>
            <a:r>
              <a:rPr lang="en-US" sz="1600" dirty="0" smtClean="0"/>
              <a:t> </a:t>
            </a:r>
            <a:r>
              <a:rPr lang="en-US" sz="1600" dirty="0" err="1" smtClean="0"/>
              <a:t>terhubung</a:t>
            </a:r>
            <a:r>
              <a:rPr lang="en-US" sz="1600" dirty="0" smtClean="0"/>
              <a:t> </a:t>
            </a:r>
            <a:r>
              <a:rPr lang="en-US" sz="1600" dirty="0" err="1" smtClean="0"/>
              <a:t>satu</a:t>
            </a:r>
            <a:r>
              <a:rPr lang="en-US" sz="1600" dirty="0" smtClean="0"/>
              <a:t> </a:t>
            </a:r>
            <a:r>
              <a:rPr lang="en-US" sz="1600" dirty="0" err="1" smtClean="0"/>
              <a:t>sama</a:t>
            </a:r>
            <a:r>
              <a:rPr lang="en-US" sz="1600" dirty="0" smtClean="0"/>
              <a:t> lain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ruang</a:t>
            </a:r>
            <a:r>
              <a:rPr lang="en-US" sz="1600" dirty="0" smtClean="0"/>
              <a:t> </a:t>
            </a:r>
            <a:r>
              <a:rPr lang="en-US" sz="1600" dirty="0" err="1" smtClean="0"/>
              <a:t>lingkup</a:t>
            </a:r>
            <a:r>
              <a:rPr lang="en-US" sz="1600" dirty="0" smtClean="0"/>
              <a:t> yang </a:t>
            </a:r>
            <a:r>
              <a:rPr lang="en-US" sz="1600" dirty="0" err="1" smtClean="0"/>
              <a:t>terbatas</a:t>
            </a:r>
            <a:r>
              <a:rPr lang="en-US" sz="1600" dirty="0" smtClean="0"/>
              <a:t> (</a:t>
            </a:r>
            <a:r>
              <a:rPr lang="en-US" sz="1600" dirty="0" err="1" smtClean="0"/>
              <a:t>Antar</a:t>
            </a:r>
            <a:r>
              <a:rPr lang="en-US" sz="1600" dirty="0" smtClean="0"/>
              <a:t> </a:t>
            </a:r>
            <a:r>
              <a:rPr lang="en-US" sz="1600" dirty="0" err="1" smtClean="0"/>
              <a:t>Gedung</a:t>
            </a:r>
            <a:r>
              <a:rPr lang="en-US" sz="1600" dirty="0" smtClean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MAN</a:t>
            </a:r>
          </a:p>
          <a:p>
            <a:pPr marL="0" indent="0" algn="just">
              <a:buNone/>
            </a:pPr>
            <a:r>
              <a:rPr lang="en-US" sz="1600" dirty="0"/>
              <a:t>LAN yang </a:t>
            </a:r>
            <a:r>
              <a:rPr lang="en-US" sz="1600" dirty="0" err="1"/>
              <a:t>berukuran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 yang </a:t>
            </a:r>
            <a:r>
              <a:rPr lang="en-US" sz="1600" dirty="0" err="1"/>
              <a:t>ruang</a:t>
            </a:r>
            <a:r>
              <a:rPr lang="en-US" sz="1600" dirty="0"/>
              <a:t> </a:t>
            </a:r>
            <a:r>
              <a:rPr lang="en-US" sz="1600" dirty="0" err="1"/>
              <a:t>lingkup</a:t>
            </a:r>
            <a:r>
              <a:rPr lang="en-US" sz="1600" dirty="0"/>
              <a:t> </a:t>
            </a:r>
            <a:r>
              <a:rPr lang="en-US" sz="1600" dirty="0" err="1"/>
              <a:t>nya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kota</a:t>
            </a:r>
            <a:r>
              <a:rPr lang="en-US" sz="1600" dirty="0"/>
              <a:t> / </a:t>
            </a:r>
            <a:r>
              <a:rPr lang="en-US" sz="1600" dirty="0" err="1" smtClean="0"/>
              <a:t>provinsi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WAN</a:t>
            </a:r>
          </a:p>
          <a:p>
            <a:pPr marL="0" indent="0" algn="just">
              <a:buNone/>
            </a:pPr>
            <a:r>
              <a:rPr lang="en-US" sz="1600" dirty="0" err="1" smtClean="0"/>
              <a:t>Jaringan</a:t>
            </a:r>
            <a:r>
              <a:rPr lang="en-US" sz="1600" dirty="0" smtClean="0"/>
              <a:t> </a:t>
            </a:r>
            <a:r>
              <a:rPr lang="en-US" sz="1600" dirty="0"/>
              <a:t>yang </a:t>
            </a:r>
            <a:r>
              <a:rPr lang="en-US" sz="1600" dirty="0" err="1"/>
              <a:t>mencakup</a:t>
            </a:r>
            <a:r>
              <a:rPr lang="en-US" sz="1600" dirty="0"/>
              <a:t> </a:t>
            </a:r>
            <a:r>
              <a:rPr lang="en-US" sz="1600" dirty="0" err="1"/>
              <a:t>daerah</a:t>
            </a:r>
            <a:r>
              <a:rPr lang="en-US" sz="1600" dirty="0"/>
              <a:t> </a:t>
            </a:r>
            <a:r>
              <a:rPr lang="en-US" sz="1600" dirty="0" err="1"/>
              <a:t>geografis</a:t>
            </a:r>
            <a:r>
              <a:rPr lang="en-US" sz="1600" dirty="0"/>
              <a:t> yang </a:t>
            </a:r>
            <a:r>
              <a:rPr lang="en-US" sz="1600" dirty="0" err="1"/>
              <a:t>luas</a:t>
            </a:r>
            <a:r>
              <a:rPr lang="en-US" sz="1600" dirty="0"/>
              <a:t>. </a:t>
            </a:r>
            <a:r>
              <a:rPr lang="en-US" sz="1600" dirty="0" err="1"/>
              <a:t>Contohnya</a:t>
            </a:r>
            <a:r>
              <a:rPr lang="en-US" sz="1600" dirty="0"/>
              <a:t> : Negara , </a:t>
            </a:r>
            <a:r>
              <a:rPr lang="en-US" sz="1600" dirty="0" err="1"/>
              <a:t>Benua</a:t>
            </a:r>
            <a:endParaRPr lang="en-US" sz="1600" dirty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08797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Fundamental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Cabling Type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4954" y="3006421"/>
            <a:ext cx="492016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Copper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13325" y="2957104"/>
            <a:ext cx="492016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Fiber Optic</a:t>
            </a:r>
            <a:endParaRPr lang="en-US" sz="2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93156" y="5146211"/>
            <a:ext cx="4920169" cy="1586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812" y="4209001"/>
            <a:ext cx="4011885" cy="221372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541708" y="3423428"/>
            <a:ext cx="3627901" cy="1915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UTP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STP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460370" y="3423428"/>
            <a:ext cx="3627901" cy="1915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SFTP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Coaxial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05469" y="3423428"/>
            <a:ext cx="3627901" cy="1915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Single Mode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Multi Mode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899" y="4193896"/>
            <a:ext cx="4435595" cy="217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90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Fundamental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Network Peripheral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0918" y="3085226"/>
            <a:ext cx="3627901" cy="1915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/>
              <a:t>Switch/Hub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/>
              <a:t>Router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/>
              <a:t>Modem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/>
              <a:t>Access-Point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/>
              <a:t>NIC Card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/>
              <a:t>Repeater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Etc</a:t>
            </a:r>
            <a:endParaRPr lang="en-US" sz="1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337" y="3352669"/>
            <a:ext cx="3081142" cy="8723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974" y="2720795"/>
            <a:ext cx="2507177" cy="933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750" y="3735595"/>
            <a:ext cx="1971551" cy="22744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0067" y="2223761"/>
            <a:ext cx="1674278" cy="42897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8813" y="4237373"/>
            <a:ext cx="2339937" cy="177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05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Fundamental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364964"/>
            <a:ext cx="10520211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OSI Layer (Open </a:t>
            </a:r>
            <a:r>
              <a:rPr lang="en-US" sz="2800" dirty="0" err="1" smtClean="0"/>
              <a:t>Standart</a:t>
            </a:r>
            <a:r>
              <a:rPr lang="en-US" sz="2800" dirty="0" smtClean="0"/>
              <a:t> Interconnection)</a:t>
            </a:r>
          </a:p>
          <a:p>
            <a:pPr marL="0" indent="0" algn="just">
              <a:buNone/>
            </a:pP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standarisasi</a:t>
            </a:r>
            <a:r>
              <a:rPr lang="en-US" sz="1600" dirty="0"/>
              <a:t> </a:t>
            </a:r>
            <a:r>
              <a:rPr lang="en-US" sz="1600" dirty="0" err="1"/>
              <a:t>komunikasi</a:t>
            </a:r>
            <a:r>
              <a:rPr lang="en-US" sz="1600" dirty="0"/>
              <a:t> </a:t>
            </a:r>
            <a:r>
              <a:rPr lang="en-US" sz="1600" dirty="0" err="1"/>
              <a:t>k</a:t>
            </a:r>
            <a:r>
              <a:rPr lang="en-US" sz="1600" dirty="0" err="1" smtClean="0"/>
              <a:t>omputer</a:t>
            </a:r>
            <a:r>
              <a:rPr lang="en-US" sz="1600" dirty="0" smtClean="0"/>
              <a:t> yang di </a:t>
            </a:r>
            <a:r>
              <a:rPr lang="en-US" sz="1600" dirty="0" err="1" smtClean="0"/>
              <a:t>buat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ISO (International Organization for </a:t>
            </a:r>
            <a:r>
              <a:rPr lang="en-US" sz="1600" dirty="0" err="1" smtClean="0"/>
              <a:t>Standarization</a:t>
            </a:r>
            <a:r>
              <a:rPr lang="en-US" sz="1600" dirty="0" smtClean="0"/>
              <a:t>)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tahun</a:t>
            </a:r>
            <a:r>
              <a:rPr lang="en-US" sz="1600" dirty="0" smtClean="0"/>
              <a:t> 1997.</a:t>
            </a:r>
          </a:p>
          <a:p>
            <a:pPr marL="0" indent="0" algn="just">
              <a:buNone/>
            </a:pPr>
            <a:endParaRPr lang="en-US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0918" y="3085226"/>
            <a:ext cx="3627901" cy="1915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en-US" sz="1600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2941981" y="3511830"/>
            <a:ext cx="1696277" cy="38431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941978" y="3938196"/>
            <a:ext cx="1696281" cy="3843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Presentation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2941980" y="4353707"/>
            <a:ext cx="1696277" cy="384313"/>
          </a:xfrm>
          <a:prstGeom prst="roundRect">
            <a:avLst/>
          </a:prstGeom>
          <a:solidFill>
            <a:srgbClr val="69F7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Session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955235" y="4782370"/>
            <a:ext cx="1683021" cy="38431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Transport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955230" y="5212619"/>
            <a:ext cx="1683025" cy="3843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Network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955231" y="5630787"/>
            <a:ext cx="1683023" cy="38431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Link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955230" y="6057581"/>
            <a:ext cx="1683023" cy="38431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Physical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969565" y="3511830"/>
            <a:ext cx="5963481" cy="3843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End-user Layer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HTTP, FTP, IRC, SSH, DNS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69565" y="3940496"/>
            <a:ext cx="5967220" cy="3777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Syntax Layer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SSL, SSH, IMAP, FTP, MPEG, JPEG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969565" y="4371191"/>
            <a:ext cx="5973848" cy="3777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Sync &amp; Send to port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API’s, Socket, WinSock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69565" y="4795260"/>
            <a:ext cx="5973848" cy="3777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End-to-End Connections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TCP, UDP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969565" y="5219331"/>
            <a:ext cx="5973847" cy="3777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Packets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IP, ICMP, </a:t>
            </a:r>
            <a:r>
              <a:rPr lang="en-US" sz="1200" b="1" dirty="0" err="1" smtClean="0">
                <a:solidFill>
                  <a:schemeClr val="tx1"/>
                </a:solidFill>
              </a:rPr>
              <a:t>IPSec</a:t>
            </a:r>
            <a:r>
              <a:rPr lang="en-US" sz="1200" b="1" dirty="0" smtClean="0">
                <a:solidFill>
                  <a:schemeClr val="tx1"/>
                </a:solidFill>
              </a:rPr>
              <a:t>, IGMP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969565" y="5643397"/>
            <a:ext cx="5960596" cy="3777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Frames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Ethernet, PPP, Switch, Bridge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969565" y="6067474"/>
            <a:ext cx="5973848" cy="3777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Physical Structure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Coax, Fiber, Wireless, Hubs, Repeaters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1245706" y="3498578"/>
            <a:ext cx="1086679" cy="37768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Layer 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1411358" y="3916018"/>
            <a:ext cx="1086679" cy="37768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Layer 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1590262" y="4346710"/>
            <a:ext cx="1086679" cy="37768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Layer 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424610" y="4750905"/>
            <a:ext cx="1086679" cy="37768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Layer 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252334" y="5174975"/>
            <a:ext cx="1086679" cy="37768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Layer 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1451111" y="5599048"/>
            <a:ext cx="1086679" cy="37768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Layer 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1649895" y="6009860"/>
            <a:ext cx="1086679" cy="37768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Layer 1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38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Fundamental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592378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IP Addressing</a:t>
            </a:r>
          </a:p>
          <a:p>
            <a:pPr marL="0" indent="0" algn="just">
              <a:buNone/>
            </a:pPr>
            <a:r>
              <a:rPr lang="en-US" sz="1600" dirty="0" smtClean="0"/>
              <a:t>	IP Address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 smtClean="0"/>
              <a:t>sebuah</a:t>
            </a:r>
            <a:r>
              <a:rPr lang="en-US" sz="1600" dirty="0" smtClean="0"/>
              <a:t> </a:t>
            </a:r>
            <a:r>
              <a:rPr lang="en-US" sz="1600" dirty="0" err="1" smtClean="0"/>
              <a:t>identitas</a:t>
            </a:r>
            <a:r>
              <a:rPr lang="en-US" sz="1600" dirty="0" smtClean="0"/>
              <a:t> </a:t>
            </a:r>
            <a:r>
              <a:rPr lang="en-US" sz="1600" dirty="0" err="1" smtClean="0"/>
              <a:t>suatu</a:t>
            </a:r>
            <a:r>
              <a:rPr lang="en-US" sz="1600" dirty="0" smtClean="0"/>
              <a:t> </a:t>
            </a:r>
            <a:r>
              <a:rPr lang="en-US" sz="1600" dirty="0" err="1" smtClean="0"/>
              <a:t>komputer</a:t>
            </a:r>
            <a:r>
              <a:rPr lang="en-US" sz="1600" dirty="0" smtClean="0"/>
              <a:t> host  yang </a:t>
            </a:r>
            <a:r>
              <a:rPr lang="en-US" sz="1600" dirty="0" err="1" smtClean="0"/>
              <a:t>terhubung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suatu</a:t>
            </a:r>
            <a:r>
              <a:rPr lang="en-US" sz="1600" dirty="0" smtClean="0"/>
              <a:t> </a:t>
            </a:r>
            <a:r>
              <a:rPr lang="en-US" sz="1600" dirty="0" err="1" smtClean="0"/>
              <a:t>jaringan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saling</a:t>
            </a:r>
            <a:r>
              <a:rPr lang="en-US" sz="1600" dirty="0" smtClean="0"/>
              <a:t> </a:t>
            </a:r>
            <a:r>
              <a:rPr lang="en-US" sz="1600" dirty="0" err="1" smtClean="0"/>
              <a:t>berkomunikasi</a:t>
            </a:r>
            <a:r>
              <a:rPr lang="en-US" sz="1600" dirty="0" smtClean="0"/>
              <a:t> </a:t>
            </a:r>
            <a:r>
              <a:rPr lang="en-US" sz="1600" dirty="0" err="1" smtClean="0"/>
              <a:t>satu</a:t>
            </a:r>
            <a:r>
              <a:rPr lang="en-US" sz="1600" dirty="0" smtClean="0"/>
              <a:t> </a:t>
            </a:r>
            <a:r>
              <a:rPr lang="en-US" sz="1600" dirty="0" err="1" smtClean="0"/>
              <a:t>sama</a:t>
            </a:r>
            <a:r>
              <a:rPr lang="en-US" sz="1600" dirty="0" smtClean="0"/>
              <a:t> lain.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/>
              <a:t>Pembagian</a:t>
            </a:r>
            <a:r>
              <a:rPr lang="en-US" sz="2800" dirty="0" smtClean="0"/>
              <a:t> Class IP Address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891" y="4311650"/>
            <a:ext cx="6362700" cy="1771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9591" y="3666538"/>
            <a:ext cx="34861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1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Fundamental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55168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IP Address Special</a:t>
            </a:r>
          </a:p>
          <a:p>
            <a:pPr marL="357188" indent="0" algn="just">
              <a:buNone/>
            </a:pPr>
            <a:r>
              <a:rPr lang="en-US" sz="1600" b="1" dirty="0"/>
              <a:t>IP Address yang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boleh</a:t>
            </a:r>
            <a:r>
              <a:rPr lang="en-US" sz="1600" b="1" dirty="0"/>
              <a:t> </a:t>
            </a:r>
            <a:r>
              <a:rPr lang="en-US" sz="1600" b="1" dirty="0" err="1"/>
              <a:t>digunakan</a:t>
            </a:r>
            <a:r>
              <a:rPr lang="en-US" sz="1600" b="1" dirty="0"/>
              <a:t> </a:t>
            </a:r>
            <a:r>
              <a:rPr lang="en-US" sz="1600" b="1" dirty="0" err="1"/>
              <a:t>sebagai</a:t>
            </a:r>
            <a:r>
              <a:rPr lang="en-US" sz="1600" b="1" dirty="0"/>
              <a:t> </a:t>
            </a:r>
            <a:r>
              <a:rPr lang="en-US" sz="1600" b="1" dirty="0" err="1"/>
              <a:t>alamat</a:t>
            </a:r>
            <a:r>
              <a:rPr lang="en-US" sz="1600" b="1" dirty="0"/>
              <a:t> host</a:t>
            </a:r>
          </a:p>
          <a:p>
            <a:pPr marL="715963" algn="just">
              <a:lnSpc>
                <a:spcPct val="101725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Host ID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diperbolehkan</a:t>
            </a:r>
            <a:r>
              <a:rPr lang="en-US" sz="1600" dirty="0"/>
              <a:t> </a:t>
            </a:r>
            <a:r>
              <a:rPr lang="en-US" sz="1600" dirty="0" err="1"/>
              <a:t>mempunyai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0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255 (0 = Network Address, 255 = Broadcast Address)</a:t>
            </a:r>
          </a:p>
          <a:p>
            <a:pPr marL="715963" algn="just">
              <a:lnSpc>
                <a:spcPct val="101725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127.xxx.xxx.xxx (xxx </a:t>
            </a:r>
            <a:r>
              <a:rPr lang="en-US" sz="1600" dirty="0" err="1"/>
              <a:t>bernilai</a:t>
            </a:r>
            <a:r>
              <a:rPr lang="en-US" sz="1600" dirty="0"/>
              <a:t> 0 – 255 )</a:t>
            </a:r>
          </a:p>
          <a:p>
            <a:pPr marL="1073150" marR="405690" algn="just">
              <a:lnSpc>
                <a:spcPct val="99995"/>
              </a:lnSpc>
              <a:buFont typeface="Wingdings" panose="05000000000000000000" pitchFamily="2" charset="2"/>
              <a:buChar char="ü"/>
            </a:pPr>
            <a:r>
              <a:rPr lang="en-US" sz="1600" dirty="0" err="1" smtClean="0"/>
              <a:t>Alamat</a:t>
            </a:r>
            <a:r>
              <a:rPr lang="en-US" sz="1600" dirty="0" smtClean="0"/>
              <a:t> </a:t>
            </a:r>
            <a:r>
              <a:rPr lang="en-US" sz="1600" dirty="0"/>
              <a:t>loopback,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paket</a:t>
            </a:r>
            <a:r>
              <a:rPr lang="en-US" sz="1600" dirty="0"/>
              <a:t> yang di </a:t>
            </a:r>
            <a:r>
              <a:rPr lang="en-US" sz="1600" dirty="0" err="1"/>
              <a:t>tranmisikan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 </a:t>
            </a:r>
            <a:r>
              <a:rPr lang="en-US" sz="1600" dirty="0" err="1"/>
              <a:t>diterima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buffer </a:t>
            </a:r>
            <a:r>
              <a:rPr lang="en-US" sz="1600" dirty="0" err="1" smtClean="0"/>
              <a:t>komputer</a:t>
            </a:r>
            <a:r>
              <a:rPr lang="en-US" sz="1600" dirty="0" smtClean="0"/>
              <a:t>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sendiri</a:t>
            </a:r>
            <a:r>
              <a:rPr lang="en-US" sz="1600" dirty="0"/>
              <a:t> 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ditransmisikan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media </a:t>
            </a:r>
            <a:r>
              <a:rPr lang="en-US" sz="1600" dirty="0" err="1"/>
              <a:t>jaringan</a:t>
            </a:r>
            <a:r>
              <a:rPr lang="en-US" sz="1600" dirty="0"/>
              <a:t>,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alamat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diagnostic,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pengecekan</a:t>
            </a:r>
            <a:r>
              <a:rPr lang="en-US" sz="1600" dirty="0"/>
              <a:t> </a:t>
            </a:r>
            <a:r>
              <a:rPr lang="en-US" sz="1600" dirty="0" err="1"/>
              <a:t>konfigurasi</a:t>
            </a:r>
            <a:r>
              <a:rPr lang="en-US" sz="1600" dirty="0"/>
              <a:t> TCP/IP. </a:t>
            </a:r>
            <a:r>
              <a:rPr lang="en-US" sz="1600" dirty="0" err="1"/>
              <a:t>Contoh</a:t>
            </a:r>
            <a:r>
              <a:rPr lang="en-US" sz="1600" dirty="0"/>
              <a:t>: ping 127.0.0.1. </a:t>
            </a:r>
            <a:r>
              <a:rPr lang="en-US" sz="1600" dirty="0" err="1"/>
              <a:t>Sering</a:t>
            </a:r>
            <a:r>
              <a:rPr lang="en-US" sz="1600" dirty="0"/>
              <a:t> </a:t>
            </a:r>
            <a:r>
              <a:rPr lang="en-US" sz="1600" dirty="0" err="1"/>
              <a:t>disebut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IP </a:t>
            </a:r>
            <a:r>
              <a:rPr lang="en-US" sz="1600" dirty="0" err="1"/>
              <a:t>Localhost</a:t>
            </a:r>
            <a:endParaRPr lang="en-US" sz="1600" dirty="0"/>
          </a:p>
          <a:p>
            <a:pPr marL="715963" marR="405690" algn="just">
              <a:lnSpc>
                <a:spcPct val="99995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Host ID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unik</a:t>
            </a:r>
            <a:r>
              <a:rPr lang="en-US" sz="1600" dirty="0"/>
              <a:t>.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0497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CISCO CCNA TRAINING"/>
  <p:tag name="ISPRING_FIRST_PUBLISH" val="1"/>
  <p:tag name="ISPRING_UUID" val="{66895069-A41F-4807-9581-00FD2CE3BF75}"/>
  <p:tag name="ISPRING_PROJECT_VERSION" val="9.32"/>
  <p:tag name="ISPRING_PROJECT_FOLDER_UPDATED" val="1"/>
  <p:tag name="ISPRING_LMS_API_VERSION" val="SCORM 1.2"/>
  <p:tag name="ISPRING_ULTRA_SCORM_COURSE_ID" val="07CD4EDE-6499-474D-BB0D-83D6A7C0CEC4"/>
  <p:tag name="ISPRING_CMI5_LAUNCH_METHOD" val="any window"/>
  <p:tag name="ISPRINGCLOUDFOLDERID" val="1"/>
  <p:tag name="ISPRINGONLINEFOLDERID" val="1"/>
  <p:tag name="ISPRING_SCORM_RATE_SLIDES" val="0"/>
  <p:tag name="ISPRING_SCORM_PASSING_SCORE" val="80.000000"/>
  <p:tag name="ISPRING_CURRENT_PLAYER_ID" val="universal"/>
  <p:tag name="ISPRING_OUTPUT_FOLDER" val="[[&quot;M\uFFFD\uFFFDX{C110C21F-A481-41F7-8B75-3E6D9FB39722}&quot;,&quot;C:\\Users\\BOCAH-MICIN\\Desktop\\TRAINING\\Final\\Final 2&quot;]]"/>
  <p:tag name="ISPRING_PUBLISH_SETTINGS" val="{&quot;commonSettings&quot;:{&quot;webSettings&quot;:{&quot;useMobileViewer&quot;:&quot;T_FALSE&quot;},&quot;lmsSettings&quot;:{&quot;useMobileViewer&quot;:&quot;T_TRU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REEN_RECS_UPDATED" val="C:\Users\BOCAH-MICIN\Desktop\TRAINING\CISCO CCNA TRAINING - Network Fundamental"/>
  <p:tag name="ISPRING_RESOURCE_FOLDER" val="C:\Users\BOCAH-MICIN\Desktop\TRAINING\CISCO CCNA TRAINING - Network Fundamental"/>
  <p:tag name="ISPRING_PRESENTATION_PATH" val="C:\Users\BOCAH-MICIN\Desktop\TRAINING\CISCO CCNA TRAINING - Network Fundamental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ISPRING_QUIZ_RELATIVE_PATH" val="CISCO CCNA TRAINING - Network Fundamental\quiz\quiz1.quiz"/>
  <p:tag name="ISPRING_QUIZ_FULL_PATH" val="C:\Users\BOCAH-MICIN\Desktop\TRAINING\CISCO CCNA TRAINING - Network Fundamental\CISCO CCNA TRAINING - Network Fundamental\quiz\quiz1.quiz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14642</TotalTime>
  <Words>485</Words>
  <Application>Microsoft Office PowerPoint</Application>
  <PresentationFormat>Widescreen</PresentationFormat>
  <Paragraphs>121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Bradley Hand ITC</vt:lpstr>
      <vt:lpstr>Calibri</vt:lpstr>
      <vt:lpstr>Century Gothic</vt:lpstr>
      <vt:lpstr>Courier New</vt:lpstr>
      <vt:lpstr>Segoe UI</vt:lpstr>
      <vt:lpstr>Segoe UI Semibold</vt:lpstr>
      <vt:lpstr>Wingdings</vt:lpstr>
      <vt:lpstr>Wingdings 3</vt:lpstr>
      <vt:lpstr>Ion Boardroom</vt:lpstr>
      <vt:lpstr>CISCO CCNA TRAINING</vt:lpstr>
      <vt:lpstr>Materi Training</vt:lpstr>
      <vt:lpstr>Network Fundamental</vt:lpstr>
      <vt:lpstr>Network Fundamental</vt:lpstr>
      <vt:lpstr>Network Fundamental</vt:lpstr>
      <vt:lpstr>Network Fundamental</vt:lpstr>
      <vt:lpstr>Network Fundamental</vt:lpstr>
      <vt:lpstr>Network Fundamental</vt:lpstr>
      <vt:lpstr>Network Fundamental</vt:lpstr>
      <vt:lpstr>Network Fundamental</vt:lpstr>
      <vt:lpstr>Network Fundamental</vt:lpstr>
      <vt:lpstr>Network Fundamental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CCNA TRAINING</dc:title>
  <dc:creator>BOCAH-MICIN</dc:creator>
  <cp:lastModifiedBy>BOCAH-MICIN</cp:lastModifiedBy>
  <cp:revision>77</cp:revision>
  <dcterms:created xsi:type="dcterms:W3CDTF">2020-01-13T03:23:27Z</dcterms:created>
  <dcterms:modified xsi:type="dcterms:W3CDTF">2020-11-27T02:08:13Z</dcterms:modified>
</cp:coreProperties>
</file>