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274" r:id="rId4"/>
    <p:sldId id="265" r:id="rId5"/>
    <p:sldId id="278" r:id="rId6"/>
    <p:sldId id="279" r:id="rId7"/>
    <p:sldId id="296" r:id="rId8"/>
    <p:sldId id="280" r:id="rId9"/>
    <p:sldId id="281" r:id="rId10"/>
    <p:sldId id="282" r:id="rId11"/>
    <p:sldId id="284" r:id="rId12"/>
    <p:sldId id="286" r:id="rId13"/>
    <p:sldId id="285" r:id="rId14"/>
    <p:sldId id="287" r:id="rId15"/>
    <p:sldId id="288" r:id="rId16"/>
    <p:sldId id="289" r:id="rId17"/>
    <p:sldId id="283" r:id="rId18"/>
    <p:sldId id="291" r:id="rId19"/>
    <p:sldId id="292" r:id="rId20"/>
    <p:sldId id="293" r:id="rId21"/>
    <p:sldId id="294" r:id="rId22"/>
    <p:sldId id="295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00A0A8"/>
    <a:srgbClr val="FF5969"/>
    <a:srgbClr val="52C9BD"/>
    <a:srgbClr val="FEC630"/>
    <a:srgbClr val="52CBBE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5C024-B7B1-462A-A924-D421D7F4167F}" type="datetimeFigureOut">
              <a:rPr lang="en-IN" smtClean="0"/>
              <a:t>26-11-2019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FCC9-B1D5-4FE6-8910-5A9BE83E1D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geeks.com/" TargetMode="External"/><Relationship Id="rId3" Type="http://schemas.openxmlformats.org/officeDocument/2006/relationships/hyperlink" Target="http://www.telusko.com/" TargetMode="External"/><Relationship Id="rId7" Type="http://schemas.openxmlformats.org/officeDocument/2006/relationships/hyperlink" Target="http://www.javatpoint.com/" TargetMode="External"/><Relationship Id="rId2" Type="http://schemas.openxmlformats.org/officeDocument/2006/relationships/hyperlink" Target="http://www.powerpointschool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uru99.com/" TargetMode="External"/><Relationship Id="rId5" Type="http://schemas.openxmlformats.org/officeDocument/2006/relationships/hyperlink" Target="http://www.binance.vision/" TargetMode="External"/><Relationship Id="rId4" Type="http://schemas.openxmlformats.org/officeDocument/2006/relationships/hyperlink" Target="http://www.eduka.co/" TargetMode="External"/><Relationship Id="rId9" Type="http://schemas.openxmlformats.org/officeDocument/2006/relationships/hyperlink" Target="http://www.researchgate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632016" y="6114064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3097426" y="3191040"/>
            <a:ext cx="727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Guided by </a:t>
            </a:r>
            <a:r>
              <a:rPr lang="en-US" sz="3200" dirty="0"/>
              <a:t>: </a:t>
            </a:r>
          </a:p>
          <a:p>
            <a:r>
              <a:rPr lang="en-US" sz="3200" dirty="0"/>
              <a:t>                   </a:t>
            </a:r>
            <a:r>
              <a:rPr lang="en-US" sz="3200" dirty="0">
                <a:solidFill>
                  <a:srgbClr val="00A0A8"/>
                </a:solidFill>
              </a:rPr>
              <a:t>Prof. Y. B. Sanap</a:t>
            </a:r>
          </a:p>
          <a:p>
            <a:pPr algn="ctr"/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3075290" y="4313484"/>
            <a:ext cx="72789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Presented By 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rgbClr val="FF5969"/>
                </a:solidFill>
              </a:rPr>
              <a:t>                  </a:t>
            </a:r>
            <a:r>
              <a:rPr lang="en-US" sz="2400" dirty="0">
                <a:solidFill>
                  <a:srgbClr val="00A0A8"/>
                </a:solidFill>
              </a:rPr>
              <a:t>Riddhi Arun Pawar</a:t>
            </a:r>
          </a:p>
          <a:p>
            <a:r>
              <a:rPr lang="en-US" sz="2400" dirty="0">
                <a:solidFill>
                  <a:srgbClr val="00A0A8"/>
                </a:solidFill>
              </a:rPr>
              <a:t>	(3</a:t>
            </a:r>
            <a:r>
              <a:rPr lang="en-US" sz="2400" baseline="30000" dirty="0">
                <a:solidFill>
                  <a:srgbClr val="00A0A8"/>
                </a:solidFill>
              </a:rPr>
              <a:t>rd</a:t>
            </a:r>
            <a:r>
              <a:rPr lang="en-US" sz="2400" dirty="0">
                <a:solidFill>
                  <a:srgbClr val="00A0A8"/>
                </a:solidFill>
              </a:rPr>
              <a:t> year Computer Technology)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E5FB515-0E24-4E0C-B543-62165296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8565" r="12393" b="9599"/>
          <a:stretch/>
        </p:blipFill>
        <p:spPr>
          <a:xfrm>
            <a:off x="4901822" y="633397"/>
            <a:ext cx="2388074" cy="2113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3.3 Hashing in Blockchain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F0D2FA-66A0-4BA0-8674-1F04FA384719}"/>
              </a:ext>
            </a:extLst>
          </p:cNvPr>
          <p:cNvSpPr txBox="1"/>
          <p:nvPr/>
        </p:nvSpPr>
        <p:spPr>
          <a:xfrm>
            <a:off x="1288387" y="1198456"/>
            <a:ext cx="801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Immutability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SHA256</a:t>
            </a:r>
            <a:r>
              <a:rPr lang="en-US" sz="2000" dirty="0">
                <a:latin typeface="Tw Cen MT" panose="020B0602020104020603" pitchFamily="34" charset="0"/>
              </a:rPr>
              <a:t> Hashing Algorithm is used in Bitcoin’s Blockchain</a:t>
            </a:r>
            <a:endParaRPr lang="en-IN" sz="2000" dirty="0">
              <a:latin typeface="Tw Cen MT" panose="020B06020201040206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CB1C96-9653-4578-A990-4181461F3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36701" r="2063" b="20271"/>
          <a:stretch/>
        </p:blipFill>
        <p:spPr>
          <a:xfrm>
            <a:off x="729088" y="2293668"/>
            <a:ext cx="10978535" cy="3684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C9A208-E558-4F14-9F82-EC313910E4E2}"/>
              </a:ext>
            </a:extLst>
          </p:cNvPr>
          <p:cNvSpPr/>
          <p:nvPr/>
        </p:nvSpPr>
        <p:spPr>
          <a:xfrm>
            <a:off x="1423709" y="114968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3.4 Merkle Tree and Merkle root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r>
              <a:rPr lang="en-US" sz="4000" dirty="0">
                <a:latin typeface="Tw Cen MT" panose="020B0602020104020603" pitchFamily="34" charset="0"/>
              </a:rPr>
              <a:t> 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083E8B-4664-468B-9643-9C344704A422}"/>
              </a:ext>
            </a:extLst>
          </p:cNvPr>
          <p:cNvSpPr txBox="1"/>
          <p:nvPr/>
        </p:nvSpPr>
        <p:spPr>
          <a:xfrm>
            <a:off x="546552" y="1255060"/>
            <a:ext cx="731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It is the technique used to generate single Hash value of a block containing thousands of transactions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5F6873-F9C3-48B3-9823-348EEE4AA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79" b="35275"/>
          <a:stretch/>
        </p:blipFill>
        <p:spPr>
          <a:xfrm>
            <a:off x="626451" y="2465393"/>
            <a:ext cx="3379433" cy="249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95350-D8FA-4B90-838C-068F86779D0B}"/>
              </a:ext>
            </a:extLst>
          </p:cNvPr>
          <p:cNvGrpSpPr/>
          <p:nvPr/>
        </p:nvGrpSpPr>
        <p:grpSpPr>
          <a:xfrm>
            <a:off x="5003282" y="1657255"/>
            <a:ext cx="6791307" cy="5044971"/>
            <a:chOff x="5003282" y="1657255"/>
            <a:chExt cx="6791307" cy="504497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0A1336E-F5FB-4E3B-9D57-1AE7F5393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" t="-376" r="35768" b="16232"/>
            <a:stretch/>
          </p:blipFill>
          <p:spPr>
            <a:xfrm>
              <a:off x="5003282" y="1657255"/>
              <a:ext cx="6791307" cy="50449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528CFC-D7A1-4A70-8D17-53032BD79BD3}"/>
                </a:ext>
              </a:extLst>
            </p:cNvPr>
            <p:cNvSpPr txBox="1"/>
            <p:nvPr/>
          </p:nvSpPr>
          <p:spPr>
            <a:xfrm>
              <a:off x="5898413" y="1740023"/>
              <a:ext cx="1438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Example :</a:t>
              </a:r>
              <a:endParaRPr lang="en-IN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2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24500D1-9F4D-4297-9860-F4F1944AF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9" t="12298" r="8398" b="7961"/>
          <a:stretch/>
        </p:blipFill>
        <p:spPr>
          <a:xfrm>
            <a:off x="5652851" y="1321380"/>
            <a:ext cx="4064693" cy="3805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4. Consensus in Blockchain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116461-9806-46C4-9BB6-F007D282C83A}"/>
              </a:ext>
            </a:extLst>
          </p:cNvPr>
          <p:cNvSpPr txBox="1"/>
          <p:nvPr/>
        </p:nvSpPr>
        <p:spPr>
          <a:xfrm>
            <a:off x="618381" y="1780980"/>
            <a:ext cx="5877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1.  PoW (Proof of Work) –</a:t>
            </a:r>
          </a:p>
          <a:p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		  </a:t>
            </a:r>
            <a:r>
              <a:rPr lang="en-US" sz="2000" dirty="0">
                <a:latin typeface="Tw Cen MT" panose="020B0602020104020603" pitchFamily="34" charset="0"/>
              </a:rPr>
              <a:t>Used in Bitcoin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		 Based on game theory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543C1F-E204-40AE-B782-7AC0177A9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22912" r="56965" b="18964"/>
          <a:stretch/>
        </p:blipFill>
        <p:spPr>
          <a:xfrm>
            <a:off x="9419206" y="4418772"/>
            <a:ext cx="2285527" cy="218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5389B4-AF6A-4E1E-80D8-F6281A47FF74}"/>
              </a:ext>
            </a:extLst>
          </p:cNvPr>
          <p:cNvSpPr/>
          <p:nvPr/>
        </p:nvSpPr>
        <p:spPr>
          <a:xfrm>
            <a:off x="503943" y="1292451"/>
            <a:ext cx="4430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Consensus Algorithms used are :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042BC-FE10-4649-BC09-CB2203CCD03A}"/>
              </a:ext>
            </a:extLst>
          </p:cNvPr>
          <p:cNvSpPr/>
          <p:nvPr/>
        </p:nvSpPr>
        <p:spPr>
          <a:xfrm>
            <a:off x="572387" y="279664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	</a:t>
            </a:r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2. PoS (Proof of Stake) –</a:t>
            </a:r>
          </a:p>
          <a:p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			</a:t>
            </a:r>
            <a:r>
              <a:rPr lang="en-US" dirty="0">
                <a:latin typeface="Tw Cen MT" panose="020B0602020104020603" pitchFamily="34" charset="0"/>
              </a:rPr>
              <a:t>Used in Ethereum</a:t>
            </a:r>
            <a:endParaRPr lang="en-IN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33A08-DEB8-4788-8D85-A2D6D0F2DF24}"/>
              </a:ext>
            </a:extLst>
          </p:cNvPr>
          <p:cNvSpPr/>
          <p:nvPr/>
        </p:nvSpPr>
        <p:spPr>
          <a:xfrm>
            <a:off x="572387" y="350739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	</a:t>
            </a:r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3. PoET (Proof of Elapsed Time) –</a:t>
            </a:r>
          </a:p>
          <a:p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			</a:t>
            </a:r>
            <a:r>
              <a:rPr lang="en-US" dirty="0">
                <a:latin typeface="Tw Cen MT" panose="020B0602020104020603" pitchFamily="34" charset="0"/>
              </a:rPr>
              <a:t>Built by Intel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3BBAB-6DA9-4729-8652-1836C5E692E0}"/>
              </a:ext>
            </a:extLst>
          </p:cNvPr>
          <p:cNvSpPr/>
          <p:nvPr/>
        </p:nvSpPr>
        <p:spPr>
          <a:xfrm>
            <a:off x="572387" y="421871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	4. PoD (Proof of Deposit)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4AD2B-1548-4E01-9E72-489C6D57542E}"/>
              </a:ext>
            </a:extLst>
          </p:cNvPr>
          <p:cNvSpPr/>
          <p:nvPr/>
        </p:nvSpPr>
        <p:spPr>
          <a:xfrm>
            <a:off x="572387" y="46212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5969"/>
                </a:solidFill>
                <a:latin typeface="Tw Cen MT" panose="020B0602020104020603" pitchFamily="34" charset="0"/>
              </a:rPr>
              <a:t>	5. PoC (Proof of Capacity)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87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5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5. Nodes in Blockchain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  <a:p>
            <a:pPr algn="ctr"/>
            <a:r>
              <a:rPr lang="en-US" sz="4000" dirty="0">
                <a:latin typeface="Tw Cen MT" panose="020B0602020104020603" pitchFamily="34" charset="0"/>
              </a:rPr>
              <a:t> 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083E8B-4664-468B-9643-9C344704A422}"/>
              </a:ext>
            </a:extLst>
          </p:cNvPr>
          <p:cNvSpPr txBox="1"/>
          <p:nvPr/>
        </p:nvSpPr>
        <p:spPr>
          <a:xfrm>
            <a:off x="546552" y="1255060"/>
            <a:ext cx="73122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sz="28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Types of Nodes :-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sz="2400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1)  Full Node</a:t>
            </a:r>
          </a:p>
          <a:p>
            <a:r>
              <a:rPr lang="en-US" dirty="0">
                <a:latin typeface="Tw Cen MT" panose="020B0602020104020603" pitchFamily="34" charset="0"/>
              </a:rPr>
              <a:t>		</a:t>
            </a:r>
          </a:p>
          <a:p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sz="2400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2) Partial Node(Light Node)</a:t>
            </a:r>
          </a:p>
          <a:p>
            <a:r>
              <a:rPr lang="en-US" dirty="0">
                <a:latin typeface="Tw Cen MT" panose="020B0602020104020603" pitchFamily="34" charset="0"/>
              </a:rPr>
              <a:t>		</a:t>
            </a:r>
            <a:r>
              <a:rPr lang="en-US" dirty="0"/>
              <a:t>		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w Cen MT" panose="020B06020201040206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532C06-A7E2-4A77-A032-81F336FA36E5}"/>
              </a:ext>
            </a:extLst>
          </p:cNvPr>
          <p:cNvGrpSpPr/>
          <p:nvPr/>
        </p:nvGrpSpPr>
        <p:grpSpPr>
          <a:xfrm>
            <a:off x="5296507" y="1182211"/>
            <a:ext cx="7126531" cy="4983226"/>
            <a:chOff x="5574018" y="1451701"/>
            <a:chExt cx="7126531" cy="4983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DEE57F-EB33-4C50-8A75-9A9E5D69B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6" t="70609" r="52954" b="5499"/>
            <a:stretch/>
          </p:blipFill>
          <p:spPr>
            <a:xfrm>
              <a:off x="7288568" y="4376691"/>
              <a:ext cx="1242874" cy="910242"/>
            </a:xfrm>
            <a:prstGeom prst="rect">
              <a:avLst/>
            </a:prstGeom>
          </p:spPr>
        </p:pic>
        <p:sp>
          <p:nvSpPr>
            <p:cNvPr id="33" name="Flowchart: Multidocument 32">
              <a:extLst>
                <a:ext uri="{FF2B5EF4-FFF2-40B4-BE49-F238E27FC236}">
                  <a16:creationId xmlns:a16="http://schemas.microsoft.com/office/drawing/2014/main" id="{E24EB02A-3CC4-47A8-852A-A9DF8C9AA6CD}"/>
                </a:ext>
              </a:extLst>
            </p:cNvPr>
            <p:cNvSpPr/>
            <p:nvPr/>
          </p:nvSpPr>
          <p:spPr>
            <a:xfrm>
              <a:off x="6800692" y="5323058"/>
              <a:ext cx="1827427" cy="950927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64D0BA-41B9-40F0-B065-4E5AAD7E9F7B}"/>
                </a:ext>
              </a:extLst>
            </p:cNvPr>
            <p:cNvGrpSpPr/>
            <p:nvPr/>
          </p:nvGrpSpPr>
          <p:grpSpPr>
            <a:xfrm>
              <a:off x="5574018" y="1451701"/>
              <a:ext cx="7126531" cy="4983226"/>
              <a:chOff x="5598132" y="1478334"/>
              <a:chExt cx="7126531" cy="4983226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C7372D6-2F40-4585-9B93-61765592D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47" t="10098" r="44446" b="71230"/>
              <a:stretch/>
            </p:blipFill>
            <p:spPr>
              <a:xfrm>
                <a:off x="5598132" y="5140172"/>
                <a:ext cx="1354122" cy="128049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B52350-1F12-48AC-AC37-9A63B487E7B0}"/>
                  </a:ext>
                </a:extLst>
              </p:cNvPr>
              <p:cNvSpPr txBox="1"/>
              <p:nvPr/>
            </p:nvSpPr>
            <p:spPr>
              <a:xfrm>
                <a:off x="6773059" y="5475355"/>
                <a:ext cx="18274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 amount of GPU’s and CPU’s</a:t>
                </a:r>
                <a:endParaRPr lang="en-IN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11BCD7F-4B32-4E72-9111-6D56D8E4C4CB}"/>
                  </a:ext>
                </a:extLst>
              </p:cNvPr>
              <p:cNvGrpSpPr/>
              <p:nvPr/>
            </p:nvGrpSpPr>
            <p:grpSpPr>
              <a:xfrm>
                <a:off x="6372967" y="4758431"/>
                <a:ext cx="1158575" cy="1062882"/>
                <a:chOff x="6372967" y="4758431"/>
                <a:chExt cx="1158575" cy="106288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2916F3D-4D81-428E-9A26-40CBD22B4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2967" y="4758431"/>
                  <a:ext cx="115857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66665E0-EF10-4777-9DC1-A43101476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2967" y="5821313"/>
                  <a:ext cx="40009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03B2EC6-5F41-4FF8-854E-F702DD19506D}"/>
                    </a:ext>
                  </a:extLst>
                </p:cNvPr>
                <p:cNvCxnSpPr/>
                <p:nvPr/>
              </p:nvCxnSpPr>
              <p:spPr>
                <a:xfrm>
                  <a:off x="6372967" y="4758431"/>
                  <a:ext cx="0" cy="106288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D753B77-1D23-44B8-86D8-6A8D4EBA1EC0}"/>
                  </a:ext>
                </a:extLst>
              </p:cNvPr>
              <p:cNvGrpSpPr/>
              <p:nvPr/>
            </p:nvGrpSpPr>
            <p:grpSpPr>
              <a:xfrm>
                <a:off x="7288569" y="1478334"/>
                <a:ext cx="5436094" cy="3808599"/>
                <a:chOff x="7288569" y="1478334"/>
                <a:chExt cx="5436094" cy="3808599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D84EAAB-A350-4614-92D7-89BE3EBCD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96" t="70609" r="52954" b="5499"/>
                <a:stretch/>
              </p:blipFill>
              <p:spPr>
                <a:xfrm>
                  <a:off x="10540754" y="4376691"/>
                  <a:ext cx="1242874" cy="910242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00BFE22-2285-4C96-8E28-7C7EBF2EC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96" t="70609" r="52954" b="5499"/>
                <a:stretch/>
              </p:blipFill>
              <p:spPr>
                <a:xfrm>
                  <a:off x="10540756" y="2398970"/>
                  <a:ext cx="1242874" cy="910242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A14B9B8-8994-43E7-AA46-F3AEB729D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96" t="70609" r="52954" b="5499"/>
                <a:stretch/>
              </p:blipFill>
              <p:spPr>
                <a:xfrm>
                  <a:off x="7288569" y="2398970"/>
                  <a:ext cx="1242874" cy="910242"/>
                </a:xfrm>
                <a:prstGeom prst="rect">
                  <a:avLst/>
                </a:prstGeom>
              </p:spPr>
            </p:pic>
            <p:sp>
              <p:nvSpPr>
                <p:cNvPr id="24" name="Arrow: Left-Right 23">
                  <a:extLst>
                    <a:ext uri="{FF2B5EF4-FFF2-40B4-BE49-F238E27FC236}">
                      <a16:creationId xmlns:a16="http://schemas.microsoft.com/office/drawing/2014/main" id="{86D403FB-5457-44EE-99E5-3082AC19C625}"/>
                    </a:ext>
                  </a:extLst>
                </p:cNvPr>
                <p:cNvSpPr/>
                <p:nvPr/>
              </p:nvSpPr>
              <p:spPr>
                <a:xfrm>
                  <a:off x="8531441" y="4758431"/>
                  <a:ext cx="2009313" cy="162637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Arrow: Left-Right 24">
                  <a:extLst>
                    <a:ext uri="{FF2B5EF4-FFF2-40B4-BE49-F238E27FC236}">
                      <a16:creationId xmlns:a16="http://schemas.microsoft.com/office/drawing/2014/main" id="{65411CCB-7D5F-4FAF-8D83-0708B59DFAB3}"/>
                    </a:ext>
                  </a:extLst>
                </p:cNvPr>
                <p:cNvSpPr/>
                <p:nvPr/>
              </p:nvSpPr>
              <p:spPr>
                <a:xfrm rot="19874891" flipV="1">
                  <a:off x="8417370" y="3786548"/>
                  <a:ext cx="2291876" cy="138802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8" name="Arrow: Left-Right 27">
                  <a:extLst>
                    <a:ext uri="{FF2B5EF4-FFF2-40B4-BE49-F238E27FC236}">
                      <a16:creationId xmlns:a16="http://schemas.microsoft.com/office/drawing/2014/main" id="{AE1D22E5-2519-4FF7-A7D3-1C3F2A7329F9}"/>
                    </a:ext>
                  </a:extLst>
                </p:cNvPr>
                <p:cNvSpPr/>
                <p:nvPr/>
              </p:nvSpPr>
              <p:spPr>
                <a:xfrm rot="16200000">
                  <a:off x="7284888" y="3762577"/>
                  <a:ext cx="990668" cy="156189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9" name="Arrow: Left-Right 28">
                  <a:extLst>
                    <a:ext uri="{FF2B5EF4-FFF2-40B4-BE49-F238E27FC236}">
                      <a16:creationId xmlns:a16="http://schemas.microsoft.com/office/drawing/2014/main" id="{0BB4C1E9-4BDF-4E6D-B646-2F7184D0B22E}"/>
                    </a:ext>
                  </a:extLst>
                </p:cNvPr>
                <p:cNvSpPr/>
                <p:nvPr/>
              </p:nvSpPr>
              <p:spPr>
                <a:xfrm>
                  <a:off x="8537362" y="2661742"/>
                  <a:ext cx="2009313" cy="162637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Arrow: Left-Right 29">
                  <a:extLst>
                    <a:ext uri="{FF2B5EF4-FFF2-40B4-BE49-F238E27FC236}">
                      <a16:creationId xmlns:a16="http://schemas.microsoft.com/office/drawing/2014/main" id="{549AF0CC-B76A-40AD-A57A-DF103AD18EA2}"/>
                    </a:ext>
                  </a:extLst>
                </p:cNvPr>
                <p:cNvSpPr/>
                <p:nvPr/>
              </p:nvSpPr>
              <p:spPr>
                <a:xfrm rot="12433725" flipV="1">
                  <a:off x="8350029" y="3808235"/>
                  <a:ext cx="2291876" cy="138802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1" name="Arrow: Left-Right 30">
                  <a:extLst>
                    <a:ext uri="{FF2B5EF4-FFF2-40B4-BE49-F238E27FC236}">
                      <a16:creationId xmlns:a16="http://schemas.microsoft.com/office/drawing/2014/main" id="{12AD7162-C7CB-42D8-AA0F-ED5B389F0D4D}"/>
                    </a:ext>
                  </a:extLst>
                </p:cNvPr>
                <p:cNvSpPr/>
                <p:nvPr/>
              </p:nvSpPr>
              <p:spPr>
                <a:xfrm rot="16200000">
                  <a:off x="10687201" y="3726451"/>
                  <a:ext cx="990668" cy="156189"/>
                </a:xfrm>
                <a:prstGeom prst="leftRigh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407C2E-27F4-48C6-B207-69C1BBCED667}"/>
                    </a:ext>
                  </a:extLst>
                </p:cNvPr>
                <p:cNvSpPr txBox="1"/>
                <p:nvPr/>
              </p:nvSpPr>
              <p:spPr>
                <a:xfrm>
                  <a:off x="8229602" y="1478334"/>
                  <a:ext cx="44950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PEER TO PEER NETWORK</a:t>
                  </a:r>
                  <a:endParaRPr lang="en-IN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287E00A-4D6E-4636-AA9A-87DBDDB3882E}"/>
                    </a:ext>
                  </a:extLst>
                </p:cNvPr>
                <p:cNvSpPr txBox="1"/>
                <p:nvPr/>
              </p:nvSpPr>
              <p:spPr>
                <a:xfrm>
                  <a:off x="7575822" y="4455590"/>
                  <a:ext cx="7407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Bahnschrift Condensed" panose="020B0502040204020203" pitchFamily="34" charset="0"/>
                    </a:rPr>
                    <a:t>Miner</a:t>
                  </a:r>
                  <a:endParaRPr lang="en-IN" sz="2000" dirty="0">
                    <a:latin typeface="Bahnschrift Condensed" panose="020B0502040204020203" pitchFamily="34" charset="0"/>
                  </a:endParaRPr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77C0BEA-4556-4AD9-85F5-676C81DA7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47" t="10098" r="44446" b="71230"/>
              <a:stretch/>
            </p:blipFill>
            <p:spPr>
              <a:xfrm>
                <a:off x="10845261" y="5181064"/>
                <a:ext cx="1354122" cy="12804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66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6. </a:t>
            </a:r>
            <a:r>
              <a:rPr lang="en-US" sz="4000" dirty="0"/>
              <a:t>Types of Blockchain</a:t>
            </a:r>
            <a:endParaRPr lang="en-IN" sz="4000" dirty="0"/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68066-C8F3-4CFD-B85C-223DAB1BE41A}"/>
              </a:ext>
            </a:extLst>
          </p:cNvPr>
          <p:cNvSpPr/>
          <p:nvPr/>
        </p:nvSpPr>
        <p:spPr>
          <a:xfrm>
            <a:off x="6895491" y="1580359"/>
            <a:ext cx="4956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Tw Cen MT" panose="020B0602020104020603" pitchFamily="34" charset="0"/>
              </a:rPr>
              <a:t>- All data is available openly.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Anyone can be a part of it.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 slower because it have  to use </a:t>
            </a:r>
            <a:r>
              <a:rPr lang="en-US" dirty="0" err="1">
                <a:latin typeface="Tw Cen MT" panose="020B0602020104020603" pitchFamily="34" charset="0"/>
              </a:rPr>
              <a:t>PoW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5B276-3C1A-4280-B712-74CC42748CF3}"/>
              </a:ext>
            </a:extLst>
          </p:cNvPr>
          <p:cNvSpPr/>
          <p:nvPr/>
        </p:nvSpPr>
        <p:spPr>
          <a:xfrm>
            <a:off x="7595527" y="3262710"/>
            <a:ext cx="4596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- For single company.</a:t>
            </a:r>
          </a:p>
          <a:p>
            <a:r>
              <a:rPr lang="en-US" dirty="0">
                <a:latin typeface="Tw Cen MT" panose="020B0602020104020603" pitchFamily="34" charset="0"/>
              </a:rPr>
              <a:t>- Number of nodes contributing are controlled</a:t>
            </a:r>
          </a:p>
          <a:p>
            <a:r>
              <a:rPr lang="en-US" dirty="0">
                <a:latin typeface="Tw Cen MT" panose="020B0602020104020603" pitchFamily="34" charset="0"/>
              </a:rPr>
              <a:t>   and known.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faster because it don’t have to use </a:t>
            </a:r>
            <a:r>
              <a:rPr lang="en-US" dirty="0" err="1">
                <a:latin typeface="Tw Cen MT" panose="020B0602020104020603" pitchFamily="34" charset="0"/>
              </a:rPr>
              <a:t>PoW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  <a:p>
            <a:pPr marL="0" lvl="2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3C5417-0085-418C-8FC8-6C1B3C663163}"/>
              </a:ext>
            </a:extLst>
          </p:cNvPr>
          <p:cNvSpPr/>
          <p:nvPr/>
        </p:nvSpPr>
        <p:spPr>
          <a:xfrm>
            <a:off x="6218356" y="522206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2"/>
            <a:r>
              <a:rPr lang="en-US" dirty="0">
                <a:latin typeface="Tw Cen MT" panose="020B0602020104020603" pitchFamily="34" charset="0"/>
              </a:rPr>
              <a:t>- Group of people or companies.</a:t>
            </a:r>
          </a:p>
          <a:p>
            <a:pPr marL="0" lvl="2"/>
            <a:r>
              <a:rPr lang="en-US" dirty="0">
                <a:latin typeface="Tw Cen MT" panose="020B0602020104020603" pitchFamily="34" charset="0"/>
              </a:rPr>
              <a:t>         - Someone may be leading it.</a:t>
            </a:r>
          </a:p>
          <a:p>
            <a:pPr marL="0" lvl="2"/>
            <a:r>
              <a:rPr lang="en-IN" dirty="0"/>
              <a:t>           </a:t>
            </a:r>
            <a:r>
              <a:rPr lang="en-IN" dirty="0">
                <a:latin typeface="Tw Cen MT" panose="020B0602020104020603" pitchFamily="34" charset="0"/>
              </a:rPr>
              <a:t>- When organizations are ready to share the </a:t>
            </a:r>
          </a:p>
          <a:p>
            <a:pPr marL="0" lvl="2"/>
            <a:r>
              <a:rPr lang="en-IN" dirty="0">
                <a:latin typeface="Tw Cen MT" panose="020B0602020104020603" pitchFamily="34" charset="0"/>
              </a:rPr>
              <a:t>              Blockchain, but restrict data access</a:t>
            </a:r>
            <a:endParaRPr lang="en-US" dirty="0">
              <a:latin typeface="Tw Cen MT" panose="020B0602020104020603" pitchFamily="34" charset="0"/>
            </a:endParaRPr>
          </a:p>
          <a:p>
            <a:pPr marL="0" lvl="2"/>
            <a:r>
              <a:rPr lang="en-US" dirty="0">
                <a:latin typeface="Tw Cen MT" panose="020B0602020104020603" pitchFamily="34" charset="0"/>
              </a:rPr>
              <a:t>         - faster because it don’t have to use PoW.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0B3B7C-FF9D-402D-93E2-4ACBDD59F115}"/>
              </a:ext>
            </a:extLst>
          </p:cNvPr>
          <p:cNvGrpSpPr/>
          <p:nvPr/>
        </p:nvGrpSpPr>
        <p:grpSpPr>
          <a:xfrm>
            <a:off x="4124221" y="3053280"/>
            <a:ext cx="3943558" cy="1686758"/>
            <a:chOff x="3895106" y="3094552"/>
            <a:chExt cx="3943558" cy="16867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4EC8B8-F999-4316-94E3-0AEDA30C5641}"/>
                </a:ext>
              </a:extLst>
            </p:cNvPr>
            <p:cNvSpPr/>
            <p:nvPr/>
          </p:nvSpPr>
          <p:spPr>
            <a:xfrm>
              <a:off x="5622727" y="3094552"/>
              <a:ext cx="1745341" cy="168675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B7DAEC-9919-4DA1-B1BF-AF8FAED7723F}"/>
                </a:ext>
              </a:extLst>
            </p:cNvPr>
            <p:cNvSpPr txBox="1"/>
            <p:nvPr/>
          </p:nvSpPr>
          <p:spPr>
            <a:xfrm>
              <a:off x="6009864" y="3614766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Private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Blockchain</a:t>
              </a:r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D8BD44A5-08B2-42B7-A3BF-6C45D51FB620}"/>
                </a:ext>
              </a:extLst>
            </p:cNvPr>
            <p:cNvSpPr/>
            <p:nvPr/>
          </p:nvSpPr>
          <p:spPr>
            <a:xfrm>
              <a:off x="3895106" y="3868846"/>
              <a:ext cx="1727621" cy="45719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5702-18C9-4475-A267-0F56923E6D3A}"/>
              </a:ext>
            </a:extLst>
          </p:cNvPr>
          <p:cNvGrpSpPr/>
          <p:nvPr/>
        </p:nvGrpSpPr>
        <p:grpSpPr>
          <a:xfrm>
            <a:off x="3754411" y="4798594"/>
            <a:ext cx="3329055" cy="1686758"/>
            <a:chOff x="3620325" y="5102680"/>
            <a:chExt cx="3329055" cy="16867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4B86D4-1842-46F7-A28E-4D42C3E7421A}"/>
                </a:ext>
              </a:extLst>
            </p:cNvPr>
            <p:cNvSpPr/>
            <p:nvPr/>
          </p:nvSpPr>
          <p:spPr>
            <a:xfrm>
              <a:off x="4775173" y="5102680"/>
              <a:ext cx="1745341" cy="168675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8075A3-BF5D-4C9B-9CE3-7C9B54D47696}"/>
                </a:ext>
              </a:extLst>
            </p:cNvPr>
            <p:cNvSpPr txBox="1"/>
            <p:nvPr/>
          </p:nvSpPr>
          <p:spPr>
            <a:xfrm>
              <a:off x="5120580" y="5644292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Consortium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Blockchain</a:t>
              </a:r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7432AE56-4D1A-4914-A6EA-63F5139D9616}"/>
                </a:ext>
              </a:extLst>
            </p:cNvPr>
            <p:cNvSpPr/>
            <p:nvPr/>
          </p:nvSpPr>
          <p:spPr>
            <a:xfrm rot="1447647" flipV="1">
              <a:off x="3620325" y="5233614"/>
              <a:ext cx="1326603" cy="50094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98AD59-9B7A-44AD-85C4-91A702F36DCA}"/>
              </a:ext>
            </a:extLst>
          </p:cNvPr>
          <p:cNvGrpSpPr/>
          <p:nvPr/>
        </p:nvGrpSpPr>
        <p:grpSpPr>
          <a:xfrm>
            <a:off x="3918650" y="1181388"/>
            <a:ext cx="3209613" cy="1686758"/>
            <a:chOff x="3714651" y="1386396"/>
            <a:chExt cx="3209613" cy="16867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FDDF26-24DA-4BCC-9D4B-76099C771B38}"/>
                </a:ext>
              </a:extLst>
            </p:cNvPr>
            <p:cNvSpPr/>
            <p:nvPr/>
          </p:nvSpPr>
          <p:spPr>
            <a:xfrm>
              <a:off x="4701347" y="1386396"/>
              <a:ext cx="1745341" cy="168675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BC1F8-976C-4B37-AFB3-D21972A17C14}"/>
                </a:ext>
              </a:extLst>
            </p:cNvPr>
            <p:cNvSpPr txBox="1"/>
            <p:nvPr/>
          </p:nvSpPr>
          <p:spPr>
            <a:xfrm>
              <a:off x="5095464" y="190660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Public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Blockchain</a:t>
              </a:r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6A78EDFD-EC89-4A10-AC50-65C8EB2AD2C3}"/>
                </a:ext>
              </a:extLst>
            </p:cNvPr>
            <p:cNvSpPr/>
            <p:nvPr/>
          </p:nvSpPr>
          <p:spPr>
            <a:xfrm rot="20276004">
              <a:off x="3714651" y="2848509"/>
              <a:ext cx="1143125" cy="45719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A89FF3-0A00-4A07-85FB-38BD2D19B62E}"/>
              </a:ext>
            </a:extLst>
          </p:cNvPr>
          <p:cNvGrpSpPr/>
          <p:nvPr/>
        </p:nvGrpSpPr>
        <p:grpSpPr>
          <a:xfrm>
            <a:off x="282938" y="1821720"/>
            <a:ext cx="3823542" cy="3684233"/>
            <a:chOff x="78939" y="2026728"/>
            <a:chExt cx="3823542" cy="368423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26BC6A-BF9A-4FBF-9E96-F3E90C22B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" t="12789" r="-38" b="30226"/>
            <a:stretch/>
          </p:blipFill>
          <p:spPr>
            <a:xfrm>
              <a:off x="510247" y="2336379"/>
              <a:ext cx="3070580" cy="311065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13D372-FDCF-4627-89A2-DB5EDBD82369}"/>
                </a:ext>
              </a:extLst>
            </p:cNvPr>
            <p:cNvSpPr/>
            <p:nvPr/>
          </p:nvSpPr>
          <p:spPr>
            <a:xfrm>
              <a:off x="331127" y="2234075"/>
              <a:ext cx="3311791" cy="32575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F01718-FA5A-469E-9C06-0C97761FE130}"/>
                </a:ext>
              </a:extLst>
            </p:cNvPr>
            <p:cNvSpPr/>
            <p:nvPr/>
          </p:nvSpPr>
          <p:spPr>
            <a:xfrm>
              <a:off x="78939" y="2026728"/>
              <a:ext cx="3823542" cy="3684233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310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7. What is Ethereum ? What is Hyperledger ?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AC72D83-6A6E-478B-8318-DB9D495B0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0" t="13722" r="22307" b="48220"/>
          <a:stretch/>
        </p:blipFill>
        <p:spPr>
          <a:xfrm>
            <a:off x="8131946" y="1420428"/>
            <a:ext cx="1553592" cy="1827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791FF6-7BE1-444D-8976-5813F1B1B0FA}"/>
              </a:ext>
            </a:extLst>
          </p:cNvPr>
          <p:cNvSpPr/>
          <p:nvPr/>
        </p:nvSpPr>
        <p:spPr>
          <a:xfrm>
            <a:off x="1627573" y="15491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Ethereum :</a:t>
            </a:r>
          </a:p>
          <a:p>
            <a:r>
              <a:rPr lang="en-US" dirty="0">
                <a:latin typeface="Tw Cen MT" panose="020B0602020104020603" pitchFamily="34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en-US" b="1" dirty="0">
                <a:latin typeface="Tw Cen MT" panose="020B0602020104020603" pitchFamily="34" charset="0"/>
              </a:rPr>
              <a:t>Vitalik Buterin </a:t>
            </a:r>
            <a:r>
              <a:rPr lang="en-US" dirty="0">
                <a:latin typeface="Tw Cen MT" panose="020B0602020104020603" pitchFamily="34" charset="0"/>
              </a:rPr>
              <a:t>inventor of Ethereum</a:t>
            </a:r>
          </a:p>
          <a:p>
            <a:pPr lvl="1"/>
            <a:endParaRPr lang="en-US" dirty="0">
              <a:latin typeface="Tw Cen MT" panose="020B06020201040206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It is a platform used to run Decentralized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C8640B-4055-4911-8166-2F23E938D1E5}"/>
              </a:ext>
            </a:extLst>
          </p:cNvPr>
          <p:cNvSpPr/>
          <p:nvPr/>
        </p:nvSpPr>
        <p:spPr>
          <a:xfrm>
            <a:off x="5320681" y="4185329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2. Hyperledger :</a:t>
            </a:r>
          </a:p>
          <a:p>
            <a:endParaRPr lang="en-US" dirty="0"/>
          </a:p>
          <a:p>
            <a:pPr lvl="1"/>
            <a:r>
              <a:rPr lang="en-US" dirty="0"/>
              <a:t>-It is an open source project hosted by </a:t>
            </a:r>
            <a:r>
              <a:rPr lang="en-US" b="1" dirty="0"/>
              <a:t>Linux Foundation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-It emphasizes on using Blockchain in B2B i.e. Enterprise market 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BD698-C2D7-40D9-8BC6-12C9D01F8B0B}"/>
              </a:ext>
            </a:extLst>
          </p:cNvPr>
          <p:cNvGrpSpPr/>
          <p:nvPr/>
        </p:nvGrpSpPr>
        <p:grpSpPr>
          <a:xfrm>
            <a:off x="1848770" y="3739231"/>
            <a:ext cx="2143125" cy="2709589"/>
            <a:chOff x="1627573" y="4037095"/>
            <a:chExt cx="2143125" cy="270958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0277332-6B41-4985-B851-EE30E0C0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73" y="4037095"/>
              <a:ext cx="2143125" cy="2143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E3FE27-8217-49A3-8B70-75067F98D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t="34773" r="4767" b="34087"/>
            <a:stretch/>
          </p:blipFill>
          <p:spPr>
            <a:xfrm>
              <a:off x="1627573" y="6103053"/>
              <a:ext cx="2143125" cy="643631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396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8. Technology stack for Dapps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08050E-9DAE-4A32-871B-30E1DA66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6" t="-1065"/>
          <a:stretch/>
        </p:blipFill>
        <p:spPr>
          <a:xfrm>
            <a:off x="398800" y="1486564"/>
            <a:ext cx="5697200" cy="498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4BD78B-252F-4C7F-A9EF-FD0108314FFF}"/>
              </a:ext>
            </a:extLst>
          </p:cNvPr>
          <p:cNvSpPr txBox="1"/>
          <p:nvPr/>
        </p:nvSpPr>
        <p:spPr>
          <a:xfrm>
            <a:off x="6495398" y="2016002"/>
            <a:ext cx="54420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Front End :</a:t>
            </a:r>
          </a:p>
          <a:p>
            <a:pPr lvl="1"/>
            <a:r>
              <a:rPr lang="en-US" dirty="0">
                <a:latin typeface="Tw Cen MT" panose="020B0602020104020603" pitchFamily="34" charset="0"/>
              </a:rPr>
              <a:t>      HTML, CSS, JavaScript, Angular, React can be used to design front end</a:t>
            </a:r>
          </a:p>
          <a:p>
            <a:pPr lvl="1"/>
            <a:endParaRPr lang="en-US" dirty="0">
              <a:latin typeface="Tw Cen MT" panose="020B06020201040206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Web 3 :</a:t>
            </a:r>
          </a:p>
          <a:p>
            <a:pPr lvl="1"/>
            <a:r>
              <a:rPr lang="en-US" dirty="0">
                <a:latin typeface="Tw Cen MT" panose="020B0602020104020603" pitchFamily="34" charset="0"/>
              </a:rPr>
              <a:t>  It is an API available in Java, JS, Go, Python</a:t>
            </a:r>
          </a:p>
          <a:p>
            <a:pPr lvl="1"/>
            <a:endParaRPr lang="en-US" dirty="0">
              <a:latin typeface="Tw Cen MT" panose="020B06020201040206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Back End :</a:t>
            </a:r>
          </a:p>
          <a:p>
            <a:pPr lvl="1"/>
            <a:r>
              <a:rPr lang="en-US" dirty="0">
                <a:latin typeface="Tw Cen MT" panose="020B0602020104020603" pitchFamily="34" charset="0"/>
              </a:rPr>
              <a:t>	Smart Contracts are used which are written in solidity</a:t>
            </a:r>
          </a:p>
          <a:p>
            <a:pPr lvl="1"/>
            <a:endParaRPr lang="en-IN" dirty="0">
              <a:latin typeface="Tw Cen MT" panose="020B0602020104020603" pitchFamily="34" charset="0"/>
            </a:endParaRPr>
          </a:p>
          <a:p>
            <a:pPr lvl="1"/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6D06B6-8D98-4608-9D98-7B445FF81D88}"/>
              </a:ext>
            </a:extLst>
          </p:cNvPr>
          <p:cNvSpPr/>
          <p:nvPr/>
        </p:nvSpPr>
        <p:spPr>
          <a:xfrm>
            <a:off x="71021" y="-2059"/>
            <a:ext cx="12046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9. Pros &amp; Cons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E7F6B6-CD49-4DBD-B72B-587714315400}"/>
              </a:ext>
            </a:extLst>
          </p:cNvPr>
          <p:cNvGrpSpPr/>
          <p:nvPr/>
        </p:nvGrpSpPr>
        <p:grpSpPr>
          <a:xfrm>
            <a:off x="71021" y="914400"/>
            <a:ext cx="12046998" cy="1607230"/>
            <a:chOff x="71021" y="914400"/>
            <a:chExt cx="12046998" cy="16072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383A28-8C16-4659-8872-50B126C1DC39}"/>
                </a:ext>
              </a:extLst>
            </p:cNvPr>
            <p:cNvSpPr txBox="1"/>
            <p:nvPr/>
          </p:nvSpPr>
          <p:spPr>
            <a:xfrm>
              <a:off x="71021" y="914400"/>
              <a:ext cx="12046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pitchFamily="2" charset="0"/>
                </a:rPr>
                <a:t>Advantages 						Disadvantages</a:t>
              </a:r>
              <a:endPara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DC51CA3-15DB-4018-9B04-8F293B9B8632}"/>
                </a:ext>
              </a:extLst>
            </p:cNvPr>
            <p:cNvSpPr/>
            <p:nvPr/>
          </p:nvSpPr>
          <p:spPr>
            <a:xfrm>
              <a:off x="5188998" y="1491488"/>
              <a:ext cx="1393794" cy="1030142"/>
            </a:xfrm>
            <a:prstGeom prst="triangle">
              <a:avLst/>
            </a:prstGeom>
            <a:noFill/>
            <a:ln w="57150">
              <a:solidFill>
                <a:srgbClr val="00A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03F80B-DDBC-4852-BE15-A4B828CA7FCD}"/>
                </a:ext>
              </a:extLst>
            </p:cNvPr>
            <p:cNvSpPr/>
            <p:nvPr/>
          </p:nvSpPr>
          <p:spPr>
            <a:xfrm>
              <a:off x="1518082" y="1437620"/>
              <a:ext cx="8735627" cy="4571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E41A25-800A-4A5C-A7C5-64ADA4477130}"/>
              </a:ext>
            </a:extLst>
          </p:cNvPr>
          <p:cNvSpPr txBox="1"/>
          <p:nvPr/>
        </p:nvSpPr>
        <p:spPr>
          <a:xfrm>
            <a:off x="843376" y="2006559"/>
            <a:ext cx="3639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IN" dirty="0"/>
              <a:t>Distributed</a:t>
            </a:r>
            <a:endParaRPr lang="en-US" dirty="0"/>
          </a:p>
          <a:p>
            <a:r>
              <a:rPr lang="en-US" dirty="0"/>
              <a:t>2. </a:t>
            </a:r>
            <a:r>
              <a:rPr lang="en-IN" dirty="0"/>
              <a:t>Trustless system</a:t>
            </a:r>
          </a:p>
          <a:p>
            <a:r>
              <a:rPr lang="en-US" dirty="0"/>
              <a:t>3. Backups</a:t>
            </a:r>
          </a:p>
          <a:p>
            <a:r>
              <a:rPr lang="en-US" dirty="0"/>
              <a:t>4. </a:t>
            </a:r>
            <a:r>
              <a:rPr lang="en-IN" dirty="0"/>
              <a:t>Immutable</a:t>
            </a:r>
          </a:p>
          <a:p>
            <a:r>
              <a:rPr lang="en-US" dirty="0"/>
              <a:t>5. Transparency</a:t>
            </a:r>
          </a:p>
          <a:p>
            <a:r>
              <a:rPr lang="en-US" dirty="0"/>
              <a:t>6. Removes intermediate Fees</a:t>
            </a:r>
          </a:p>
          <a:p>
            <a:r>
              <a:rPr lang="en-US" dirty="0"/>
              <a:t>7. Availability (Failure of Node doesn’t affect)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DDFC-B74D-4C06-9C3C-F97A010B41DF}"/>
              </a:ext>
            </a:extLst>
          </p:cNvPr>
          <p:cNvSpPr txBox="1"/>
          <p:nvPr/>
        </p:nvSpPr>
        <p:spPr>
          <a:xfrm>
            <a:off x="8304564" y="1960840"/>
            <a:ext cx="3484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51% attacks</a:t>
            </a:r>
          </a:p>
          <a:p>
            <a:r>
              <a:rPr lang="en-US" dirty="0"/>
              <a:t>2. Wastage of Resources</a:t>
            </a:r>
          </a:p>
          <a:p>
            <a:r>
              <a:rPr lang="en-US" dirty="0"/>
              <a:t>3. Complex Concepts</a:t>
            </a:r>
          </a:p>
          <a:p>
            <a:r>
              <a:rPr lang="en-IN" dirty="0"/>
              <a:t>4. Private keys</a:t>
            </a: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D0F11-52EC-4DF6-9757-6BB2770A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93" y="4259359"/>
            <a:ext cx="3284736" cy="2003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7B790-9DCF-4763-95F6-ED7D0CD7F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7" t="12577" r="8689" b="8238"/>
          <a:stretch/>
        </p:blipFill>
        <p:spPr>
          <a:xfrm>
            <a:off x="1441887" y="4459871"/>
            <a:ext cx="2210044" cy="20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5267C-0F7A-4E1E-8D4C-9971E085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0" t="18397" r="34821" b="53245"/>
          <a:stretch/>
        </p:blipFill>
        <p:spPr>
          <a:xfrm>
            <a:off x="3607131" y="2369454"/>
            <a:ext cx="1861638" cy="1857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8B7C6F-CFCE-46B4-9676-FAB91F576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1" t="18137" r="3913" b="52138"/>
          <a:stretch/>
        </p:blipFill>
        <p:spPr>
          <a:xfrm>
            <a:off x="6448090" y="2332081"/>
            <a:ext cx="2127740" cy="1894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9E0590-2374-444B-8AFD-C02073285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57315" r="78402" b="16938"/>
          <a:stretch/>
        </p:blipFill>
        <p:spPr>
          <a:xfrm>
            <a:off x="9439142" y="2335820"/>
            <a:ext cx="1897642" cy="1891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701D65-A4C4-41B9-91C3-A9CB1A24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17087" r="78576" b="52615"/>
          <a:stretch/>
        </p:blipFill>
        <p:spPr>
          <a:xfrm>
            <a:off x="598030" y="2369454"/>
            <a:ext cx="1869877" cy="1857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08A3268-D3C4-4E9A-993E-A618416E71C9}"/>
              </a:ext>
            </a:extLst>
          </p:cNvPr>
          <p:cNvGrpSpPr/>
          <p:nvPr/>
        </p:nvGrpSpPr>
        <p:grpSpPr>
          <a:xfrm>
            <a:off x="479275" y="2038150"/>
            <a:ext cx="662608" cy="662608"/>
            <a:chOff x="662610" y="2054088"/>
            <a:chExt cx="662608" cy="6626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7C9F3A-5A01-4FC3-8459-9CA764F944BE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B4D9D2-BF34-4107-BFA3-25A19D4828E1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2A6A64-3DCC-4B07-8936-702073D8ECB8}"/>
              </a:ext>
            </a:extLst>
          </p:cNvPr>
          <p:cNvGrpSpPr/>
          <p:nvPr/>
        </p:nvGrpSpPr>
        <p:grpSpPr>
          <a:xfrm>
            <a:off x="3396388" y="2038150"/>
            <a:ext cx="662608" cy="662608"/>
            <a:chOff x="662610" y="2054088"/>
            <a:chExt cx="662608" cy="66260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FB1C74-54C1-45C5-BE2A-DCE8544C8354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9BD1EE-18D2-4384-922D-474356E61A91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91B99D-9AFE-4B4B-A7C7-C7A2436A5829}"/>
              </a:ext>
            </a:extLst>
          </p:cNvPr>
          <p:cNvGrpSpPr/>
          <p:nvPr/>
        </p:nvGrpSpPr>
        <p:grpSpPr>
          <a:xfrm>
            <a:off x="6255595" y="2038150"/>
            <a:ext cx="662608" cy="662608"/>
            <a:chOff x="662610" y="2054088"/>
            <a:chExt cx="662608" cy="66260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B42236-3116-4583-9B5F-B37EAC92DEC0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DC2CD4-C8F9-41FC-B0F2-7732754588B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04215D-2CBA-4EB5-AC58-C187AB5E70EB}"/>
              </a:ext>
            </a:extLst>
          </p:cNvPr>
          <p:cNvGrpSpPr/>
          <p:nvPr/>
        </p:nvGrpSpPr>
        <p:grpSpPr>
          <a:xfrm>
            <a:off x="9107838" y="2038150"/>
            <a:ext cx="662608" cy="662608"/>
            <a:chOff x="662610" y="2054088"/>
            <a:chExt cx="662608" cy="66260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CB0D99-D68A-4226-849B-2802B0F799B4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8CD3AB-0EE0-4AF1-88C4-319AFBBF4B46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2D6498-213C-49E9-8C8E-F4D9EEDD726D}"/>
              </a:ext>
            </a:extLst>
          </p:cNvPr>
          <p:cNvGrpSpPr/>
          <p:nvPr/>
        </p:nvGrpSpPr>
        <p:grpSpPr>
          <a:xfrm>
            <a:off x="270075" y="4715463"/>
            <a:ext cx="2848660" cy="866180"/>
            <a:chOff x="544373" y="4115202"/>
            <a:chExt cx="2848660" cy="8661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57E49E-377D-42ED-BF4E-FAE1383236A1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26A6D1"/>
                  </a:solidFill>
                  <a:latin typeface="Tw Cen MT" panose="020B0602020104020603" pitchFamily="34" charset="0"/>
                </a:rPr>
                <a:t>Banking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31BB03-7901-4097-801F-15F0B124B6CE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Bitcoin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41D3E9-3016-4809-9F95-AA1984AFD5A2}"/>
              </a:ext>
            </a:extLst>
          </p:cNvPr>
          <p:cNvGrpSpPr/>
          <p:nvPr/>
        </p:nvGrpSpPr>
        <p:grpSpPr>
          <a:xfrm>
            <a:off x="3203011" y="4715463"/>
            <a:ext cx="2848660" cy="866180"/>
            <a:chOff x="544373" y="4115202"/>
            <a:chExt cx="2848660" cy="8661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68A089-A37C-4A30-9E2F-69720EA63DAA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Healthcare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5B71B5-E01D-4FFE-AFE7-06519DFD61D5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298C0-9D90-4359-AD83-42B836DBE993}"/>
              </a:ext>
            </a:extLst>
          </p:cNvPr>
          <p:cNvGrpSpPr/>
          <p:nvPr/>
        </p:nvGrpSpPr>
        <p:grpSpPr>
          <a:xfrm>
            <a:off x="6171307" y="4715463"/>
            <a:ext cx="2848660" cy="866180"/>
            <a:chOff x="544373" y="4115202"/>
            <a:chExt cx="2848660" cy="86618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7A2451-9E41-46E0-A59A-E94209C7D6A6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Law Enforcement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0B14FD-8652-43AE-B6DC-7245732A4A44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921648-F12F-42EB-A885-17A32D93F413}"/>
              </a:ext>
            </a:extLst>
          </p:cNvPr>
          <p:cNvGrpSpPr/>
          <p:nvPr/>
        </p:nvGrpSpPr>
        <p:grpSpPr>
          <a:xfrm>
            <a:off x="9033963" y="4715463"/>
            <a:ext cx="2848660" cy="866180"/>
            <a:chOff x="544373" y="4115202"/>
            <a:chExt cx="2848660" cy="8661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5D7287-1179-4BAF-B8AC-E9002ABC5F17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Voting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AA9DE3-4DAA-45CA-BB98-3C597EAF6793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Followmyvote.com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3DF74DD-CF49-430D-8AF4-96A47230CDB1}"/>
              </a:ext>
            </a:extLst>
          </p:cNvPr>
          <p:cNvSpPr/>
          <p:nvPr/>
        </p:nvSpPr>
        <p:spPr>
          <a:xfrm>
            <a:off x="72443" y="11908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10. Future Scope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8701D65-A4C4-41B9-91C3-A9CB1A24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5" t="55396" r="53634" b="16999"/>
          <a:stretch/>
        </p:blipFill>
        <p:spPr>
          <a:xfrm>
            <a:off x="599060" y="2368727"/>
            <a:ext cx="1777307" cy="1857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08A3268-D3C4-4E9A-993E-A618416E71C9}"/>
              </a:ext>
            </a:extLst>
          </p:cNvPr>
          <p:cNvGrpSpPr/>
          <p:nvPr/>
        </p:nvGrpSpPr>
        <p:grpSpPr>
          <a:xfrm>
            <a:off x="393505" y="2037423"/>
            <a:ext cx="662608" cy="662608"/>
            <a:chOff x="662610" y="2054088"/>
            <a:chExt cx="662608" cy="6626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7C9F3A-5A01-4FC3-8459-9CA764F944BE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B4D9D2-BF34-4107-BFA3-25A19D4828E1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2D6498-213C-49E9-8C8E-F4D9EEDD726D}"/>
              </a:ext>
            </a:extLst>
          </p:cNvPr>
          <p:cNvGrpSpPr/>
          <p:nvPr/>
        </p:nvGrpSpPr>
        <p:grpSpPr>
          <a:xfrm>
            <a:off x="184305" y="4714736"/>
            <a:ext cx="2848660" cy="866180"/>
            <a:chOff x="544373" y="4115202"/>
            <a:chExt cx="2848660" cy="8661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57E49E-377D-42ED-BF4E-FAE1383236A1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26A6D1"/>
                  </a:solidFill>
                  <a:latin typeface="Tw Cen MT" panose="020B0602020104020603" pitchFamily="34" charset="0"/>
                </a:rPr>
                <a:t>Transportation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31BB03-7901-4097-801F-15F0B124B6CE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4720464-0AF4-4468-8BA1-87114FFA8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2" t="53212" r="3655" b="13886"/>
          <a:stretch/>
        </p:blipFill>
        <p:spPr>
          <a:xfrm>
            <a:off x="3609649" y="2369453"/>
            <a:ext cx="1701350" cy="1856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D59E53D-9AF6-4103-A4CC-64B1C942EBE5}"/>
              </a:ext>
            </a:extLst>
          </p:cNvPr>
          <p:cNvGrpSpPr/>
          <p:nvPr/>
        </p:nvGrpSpPr>
        <p:grpSpPr>
          <a:xfrm>
            <a:off x="3278012" y="2037788"/>
            <a:ext cx="662608" cy="662608"/>
            <a:chOff x="662610" y="2054088"/>
            <a:chExt cx="662608" cy="6626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DB30B03-C3DE-496B-88A1-3FB998373D1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1453F7-97EA-4DFF-8AE4-A6BA4B5CE093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5CFF93-0BFB-4EB8-9F47-D0F2A47561C6}"/>
              </a:ext>
            </a:extLst>
          </p:cNvPr>
          <p:cNvGrpSpPr/>
          <p:nvPr/>
        </p:nvGrpSpPr>
        <p:grpSpPr>
          <a:xfrm>
            <a:off x="3193724" y="4715101"/>
            <a:ext cx="2848660" cy="866180"/>
            <a:chOff x="544373" y="4115202"/>
            <a:chExt cx="2848660" cy="86618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C9EF7F-DFC7-44C1-AE84-E9E91E4CBCBE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Real Estate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94FD04-92E1-467D-8ED5-53F9E242DAA7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3D99AD4D-1393-4FAB-8EEA-B619761F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7" t="56402" r="27402" b="14415"/>
          <a:stretch/>
        </p:blipFill>
        <p:spPr>
          <a:xfrm>
            <a:off x="6276294" y="2368728"/>
            <a:ext cx="1923687" cy="1857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453C7FE-1695-499F-A678-715F86B40F4F}"/>
              </a:ext>
            </a:extLst>
          </p:cNvPr>
          <p:cNvGrpSpPr/>
          <p:nvPr/>
        </p:nvGrpSpPr>
        <p:grpSpPr>
          <a:xfrm>
            <a:off x="6107814" y="2037423"/>
            <a:ext cx="662608" cy="662608"/>
            <a:chOff x="662610" y="2054088"/>
            <a:chExt cx="662608" cy="6626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D3778A2-D468-4C39-9C40-336C13C830F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7B20CF-6CFD-4537-AF59-4CF43D6BDF9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C2C0E7-72B1-41F4-8024-D43B33DF36A6}"/>
              </a:ext>
            </a:extLst>
          </p:cNvPr>
          <p:cNvGrpSpPr/>
          <p:nvPr/>
        </p:nvGrpSpPr>
        <p:grpSpPr>
          <a:xfrm>
            <a:off x="5890779" y="4714736"/>
            <a:ext cx="2848660" cy="866180"/>
            <a:chOff x="544373" y="4115202"/>
            <a:chExt cx="2848660" cy="86618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F26FD1E-46A2-4091-B7D0-68BF2B538CC9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Online Music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D41F649-5B19-4B84-99D0-5FCC99DF7E12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5C1ACD7-3ABA-4858-9A4A-0DEF4BB2B680}"/>
              </a:ext>
            </a:extLst>
          </p:cNvPr>
          <p:cNvSpPr/>
          <p:nvPr/>
        </p:nvSpPr>
        <p:spPr>
          <a:xfrm>
            <a:off x="71021" y="-2059"/>
            <a:ext cx="12046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10. Future Scope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2782C5E-7E1A-45C2-A1B6-9E5ACED7D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0" t="33332" r="38840" b="38870"/>
          <a:stretch/>
        </p:blipFill>
        <p:spPr>
          <a:xfrm>
            <a:off x="9275348" y="2368365"/>
            <a:ext cx="1701350" cy="1856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20CBBB1E-58E7-45A4-A30E-5DE2BA46F5E2}"/>
              </a:ext>
            </a:extLst>
          </p:cNvPr>
          <p:cNvGrpSpPr/>
          <p:nvPr/>
        </p:nvGrpSpPr>
        <p:grpSpPr>
          <a:xfrm>
            <a:off x="8944044" y="2037062"/>
            <a:ext cx="662608" cy="662608"/>
            <a:chOff x="662610" y="2054088"/>
            <a:chExt cx="662608" cy="662608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52FA8E7-2F18-4EE8-886F-C75D5571778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FBEABF-2C9A-498F-B0EE-DD7BE3BB5999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08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7EA666C-23F2-4048-9D1E-BA49FDB9C56B}"/>
              </a:ext>
            </a:extLst>
          </p:cNvPr>
          <p:cNvGrpSpPr/>
          <p:nvPr/>
        </p:nvGrpSpPr>
        <p:grpSpPr>
          <a:xfrm>
            <a:off x="8859756" y="4714375"/>
            <a:ext cx="2848660" cy="866180"/>
            <a:chOff x="544373" y="4115202"/>
            <a:chExt cx="2848660" cy="86618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70F673-FC17-4718-B0EC-0B01597A7A81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Identity for All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4711B1-C55E-4F0C-848E-F27CD5FE5DC3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ShowCard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38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E L C O M 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06E56F3-4CDD-494D-AE0E-6AEDBD07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t="15660" r="13047" b="41972"/>
          <a:stretch/>
        </p:blipFill>
        <p:spPr>
          <a:xfrm>
            <a:off x="5097358" y="1427353"/>
            <a:ext cx="2187667" cy="2348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949E71-CE31-46B0-87AD-A241DBDC49F4}"/>
              </a:ext>
            </a:extLst>
          </p:cNvPr>
          <p:cNvGrpSpPr/>
          <p:nvPr/>
        </p:nvGrpSpPr>
        <p:grpSpPr>
          <a:xfrm>
            <a:off x="122548" y="4363388"/>
            <a:ext cx="11896627" cy="1851534"/>
            <a:chOff x="294452" y="4307772"/>
            <a:chExt cx="11896627" cy="18515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D2BC59-A553-475B-A06D-2C037A683609}"/>
                </a:ext>
              </a:extLst>
            </p:cNvPr>
            <p:cNvSpPr txBox="1"/>
            <p:nvPr/>
          </p:nvSpPr>
          <p:spPr>
            <a:xfrm>
              <a:off x="4361113" y="4307772"/>
              <a:ext cx="4045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Blockchain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562EF-4280-4B00-B36E-EC8A90B0D83A}"/>
                </a:ext>
              </a:extLst>
            </p:cNvPr>
            <p:cNvSpPr txBox="1"/>
            <p:nvPr/>
          </p:nvSpPr>
          <p:spPr>
            <a:xfrm>
              <a:off x="294452" y="5143643"/>
              <a:ext cx="11896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“ Nobody alone is a trusted user rather,  </a:t>
              </a:r>
            </a:p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Everybody together is accountable for trust of the system ”</a:t>
              </a:r>
              <a:endParaRPr lang="en-IN" sz="2000" dirty="0">
                <a:latin typeface="Tw Cen MT" panose="020B0602020104020603" pitchFamily="34" charset="0"/>
              </a:endParaRPr>
            </a:p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2A5B07-1415-406B-81EA-71373E4F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References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621697-9F45-4B86-B78E-0D636FCE91D5}"/>
              </a:ext>
            </a:extLst>
          </p:cNvPr>
          <p:cNvSpPr/>
          <p:nvPr/>
        </p:nvSpPr>
        <p:spPr>
          <a:xfrm>
            <a:off x="3324967" y="1400449"/>
            <a:ext cx="6096000" cy="44585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Tw Cen MT" panose="020B0602020104020603" pitchFamily="34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www.powerpointschool.com</a:t>
            </a:r>
            <a:endParaRPr lang="en-IN" sz="2000" u="sng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www.telusko.com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www.eduka.co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www.binance.vision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hackernoon.com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www.guru99.com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www.javatpoint.com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www.coindesk.com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blockgeeks.com</a:t>
            </a:r>
            <a:endParaRPr lang="en-IN" sz="2000" u="sng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www.researchgate.net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lisk.io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u="sng" dirty="0">
                <a:solidFill>
                  <a:schemeClr val="accent1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medium.com</a:t>
            </a:r>
            <a:endParaRPr lang="en-IN" sz="2000" dirty="0">
              <a:solidFill>
                <a:schemeClr val="accent1"/>
              </a:solidFill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9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E434A-2CE3-4ACA-A6CA-D66A95D5CD7E}"/>
              </a:ext>
            </a:extLst>
          </p:cNvPr>
          <p:cNvSpPr/>
          <p:nvPr/>
        </p:nvSpPr>
        <p:spPr>
          <a:xfrm>
            <a:off x="71021" y="-2059"/>
            <a:ext cx="12046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Conclusion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FEED1B-F3B0-4589-A3EB-E0563E3842A5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4EAC9-FB69-49E6-8841-457406F09BD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DA402-5E51-45EE-8AA7-DE7DF0BF8CD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BF6485-8F17-427A-B29C-52C5C6DBC77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E539D1-40D1-46ED-AF11-4093E555ACE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9108A4-E5E9-4096-BEAA-B69FD036419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95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5A66A5-69BA-4177-BD57-3C2DE17FE287}"/>
              </a:ext>
            </a:extLst>
          </p:cNvPr>
          <p:cNvSpPr/>
          <p:nvPr/>
        </p:nvSpPr>
        <p:spPr>
          <a:xfrm>
            <a:off x="1412464" y="2767280"/>
            <a:ext cx="70519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Any 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13ADE-3F51-4842-9AB8-E61270B42D1B}"/>
              </a:ext>
            </a:extLst>
          </p:cNvPr>
          <p:cNvSpPr/>
          <p:nvPr/>
        </p:nvSpPr>
        <p:spPr>
          <a:xfrm>
            <a:off x="8400023" y="1851644"/>
            <a:ext cx="157126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solidFill>
                  <a:srgbClr val="FF426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  <a:endParaRPr lang="en-US" sz="19900" b="0" cap="none" spc="0" dirty="0">
              <a:ln w="0"/>
              <a:solidFill>
                <a:srgbClr val="FF426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796DE9-48CD-4C7A-B6CB-9AC5025CC2C1}"/>
              </a:ext>
            </a:extLst>
          </p:cNvPr>
          <p:cNvSpPr txBox="1">
            <a:spLocks/>
          </p:cNvSpPr>
          <p:nvPr/>
        </p:nvSpPr>
        <p:spPr>
          <a:xfrm>
            <a:off x="3504162" y="1470052"/>
            <a:ext cx="4862288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99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CONTENTS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97832" y="4073129"/>
            <a:ext cx="2126507" cy="657193"/>
            <a:chOff x="378640" y="3809602"/>
            <a:chExt cx="2126507" cy="65719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707886"/>
            <a:chOff x="2281192" y="2835528"/>
            <a:chExt cx="2126507" cy="70788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Logical Architecture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887" y="4044749"/>
            <a:ext cx="2126507" cy="657193"/>
            <a:chOff x="4246516" y="3872063"/>
            <a:chExt cx="2126507" cy="65719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1015663"/>
            <a:chOff x="5943402" y="2692391"/>
            <a:chExt cx="2126507" cy="101566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Nodes in Blockchain</a:t>
              </a:r>
            </a:p>
            <a:p>
              <a:pPr algn="ctr"/>
              <a:endParaRPr lang="en-US" sz="2000" b="1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821638" y="4059972"/>
            <a:ext cx="2126507" cy="657193"/>
            <a:chOff x="7742820" y="3644885"/>
            <a:chExt cx="2126507" cy="65719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Consensus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56997"/>
            <a:ext cx="2126507" cy="1015663"/>
            <a:chOff x="9620021" y="2456997"/>
            <a:chExt cx="2126507" cy="101566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Types of Blockchain</a:t>
              </a:r>
              <a:endParaRPr lang="en-IN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>
            <a:off x="10621260" y="3165531"/>
            <a:ext cx="1570741" cy="1250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CONTENTS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E3E3E3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8884105" y="2854639"/>
            <a:ext cx="2126507" cy="657193"/>
            <a:chOff x="378640" y="3809602"/>
            <a:chExt cx="2126507" cy="65719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Future Scope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1098384" y="2280194"/>
            <a:ext cx="2126507" cy="1015663"/>
            <a:chOff x="2281192" y="2835528"/>
            <a:chExt cx="2126507" cy="101566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Ethereum and Hyperledger</a:t>
              </a:r>
            </a:p>
            <a:p>
              <a:pPr algn="ctr"/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587366" y="3092910"/>
            <a:ext cx="2126507" cy="1015663"/>
            <a:chOff x="4246516" y="3872063"/>
            <a:chExt cx="2126507" cy="10156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Technology stack for Dapps</a:t>
              </a:r>
            </a:p>
            <a:p>
              <a:pPr algn="ctr"/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6113632" y="2175695"/>
            <a:ext cx="2126507" cy="707886"/>
            <a:chOff x="7742820" y="3644885"/>
            <a:chExt cx="2126507" cy="70788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Advantages and Disadvantages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1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12016A-F0FB-4C0E-973C-29402D516EC0}"/>
              </a:ext>
            </a:extLst>
          </p:cNvPr>
          <p:cNvSpPr txBox="1"/>
          <p:nvPr/>
        </p:nvSpPr>
        <p:spPr>
          <a:xfrm>
            <a:off x="2047722" y="1213767"/>
            <a:ext cx="9800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It was introduced in 2008 by pseudo name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Satoshi Nakamoto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3FA8C-D25B-4DEA-936B-DBC5AC7B9DDF}"/>
              </a:ext>
            </a:extLst>
          </p:cNvPr>
          <p:cNvSpPr/>
          <p:nvPr/>
        </p:nvSpPr>
        <p:spPr>
          <a:xfrm>
            <a:off x="20047" y="40579"/>
            <a:ext cx="12119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   1. What is Blockchain ? Technology behind Bitcoin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A1217-E1D4-458D-BE2A-3CBCD2F7D9C1}"/>
              </a:ext>
            </a:extLst>
          </p:cNvPr>
          <p:cNvGrpSpPr/>
          <p:nvPr/>
        </p:nvGrpSpPr>
        <p:grpSpPr>
          <a:xfrm>
            <a:off x="5226781" y="748465"/>
            <a:ext cx="1843847" cy="321023"/>
            <a:chOff x="4679586" y="878988"/>
            <a:chExt cx="1434489" cy="1905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5B7FB8-223D-4C6C-9E98-F021E86BDBA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015411-22E1-40E1-B0FD-F72180EF01C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DA085C-80E1-4BDA-8014-DDBC34B06B8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CAF293-82F4-49D2-B51C-180A8BD8B93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60B842-EB05-4C8C-93E9-EB2A02559E7A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864B4EF-8E24-4225-A7D7-D87B63078499}"/>
              </a:ext>
            </a:extLst>
          </p:cNvPr>
          <p:cNvSpPr txBox="1"/>
          <p:nvPr/>
        </p:nvSpPr>
        <p:spPr>
          <a:xfrm>
            <a:off x="1974882" y="1791833"/>
            <a:ext cx="898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“Blockchain is 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decentralized, distributed, public ledger </a:t>
            </a:r>
            <a:r>
              <a:rPr lang="en-US" sz="2400" dirty="0">
                <a:latin typeface="Tw Cen MT" panose="020B0602020104020603" pitchFamily="34" charset="0"/>
              </a:rPr>
              <a:t>system”</a:t>
            </a:r>
            <a:endParaRPr lang="en-IN" sz="2400" dirty="0">
              <a:latin typeface="Tw Cen MT" panose="020B0602020104020603" pitchFamily="34" charset="0"/>
            </a:endParaRPr>
          </a:p>
          <a:p>
            <a:endParaRPr lang="en-IN" sz="2400" dirty="0">
              <a:latin typeface="Tw Cen MT" panose="020B06020201040206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E3EF45-3ACE-4183-AE12-EFACA779F36B}"/>
              </a:ext>
            </a:extLst>
          </p:cNvPr>
          <p:cNvSpPr txBox="1"/>
          <p:nvPr/>
        </p:nvSpPr>
        <p:spPr>
          <a:xfrm>
            <a:off x="886360" y="2870733"/>
            <a:ext cx="566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0A8"/>
                </a:solidFill>
              </a:rPr>
              <a:t>How Blockchain works ?</a:t>
            </a:r>
            <a:endParaRPr lang="en-IN" sz="2400" dirty="0">
              <a:solidFill>
                <a:srgbClr val="00A0A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65DDC-E0DA-4727-A0BD-81BA8E02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321" y="27475"/>
            <a:ext cx="967867" cy="967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4149A7-5C30-4188-8C3F-2D92085F12B4}"/>
              </a:ext>
            </a:extLst>
          </p:cNvPr>
          <p:cNvGrpSpPr/>
          <p:nvPr/>
        </p:nvGrpSpPr>
        <p:grpSpPr>
          <a:xfrm>
            <a:off x="290760" y="3794077"/>
            <a:ext cx="11506072" cy="2527616"/>
            <a:chOff x="290760" y="3794077"/>
            <a:chExt cx="11506072" cy="252761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37C360-D62F-43DA-A877-0510DA02E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" t="17294" r="72228" b="57372"/>
            <a:stretch/>
          </p:blipFill>
          <p:spPr>
            <a:xfrm>
              <a:off x="290760" y="3797700"/>
              <a:ext cx="1519486" cy="12443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6458FA7-C8D8-4F25-ABC0-1DD79246A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3" t="22248" r="50000" b="59493"/>
            <a:stretch/>
          </p:blipFill>
          <p:spPr>
            <a:xfrm>
              <a:off x="2139518" y="5228706"/>
              <a:ext cx="1269941" cy="10929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733EDE9-3DED-407D-ACAE-6E48887C3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25" t="24532" r="20704" b="58040"/>
            <a:stretch/>
          </p:blipFill>
          <p:spPr>
            <a:xfrm>
              <a:off x="3739299" y="3797700"/>
              <a:ext cx="1858510" cy="12443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EABE7A1-0C40-451D-8081-E6CBAD44F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91" t="64576" r="59645" b="15921"/>
            <a:stretch/>
          </p:blipFill>
          <p:spPr>
            <a:xfrm>
              <a:off x="6233879" y="5171057"/>
              <a:ext cx="1658369" cy="11506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A5FCB6C-180B-432C-B2EE-3EF5FEE0A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42" t="58351" r="36712" b="14676"/>
            <a:stretch/>
          </p:blipFill>
          <p:spPr>
            <a:xfrm>
              <a:off x="8422230" y="3794077"/>
              <a:ext cx="1357460" cy="13974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786CDC9-E82F-42F2-8810-15081C720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28" t="59744" r="4705" b="14931"/>
            <a:stretch/>
          </p:blipFill>
          <p:spPr>
            <a:xfrm>
              <a:off x="10165255" y="5042039"/>
              <a:ext cx="1631577" cy="12796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1141617-1FD0-4068-AD85-800E7CFCFC80}"/>
                </a:ext>
              </a:extLst>
            </p:cNvPr>
            <p:cNvCxnSpPr>
              <a:cxnSpLocks/>
              <a:stCxn id="27" idx="3"/>
              <a:endCxn id="35" idx="1"/>
            </p:cNvCxnSpPr>
            <p:nvPr/>
          </p:nvCxnSpPr>
          <p:spPr>
            <a:xfrm>
              <a:off x="1810246" y="4419870"/>
              <a:ext cx="329272" cy="13553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EB8D07D0-E9E5-4864-A0F4-37CCE2C62D86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3409459" y="4419870"/>
              <a:ext cx="329840" cy="13553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0BFBAD18-BB8E-4CB7-AE60-DA676156E5D4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>
              <a:off x="5597809" y="4419870"/>
              <a:ext cx="636070" cy="132650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BCF9F77C-54C8-47A8-B38D-7429093CC5FF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7892248" y="4492814"/>
              <a:ext cx="529982" cy="125356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34E80E6B-B574-451D-B842-854C889FCA36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9779690" y="4492814"/>
              <a:ext cx="385565" cy="11890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8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>
            <a:extLst>
              <a:ext uri="{FF2B5EF4-FFF2-40B4-BE49-F238E27FC236}">
                <a16:creationId xmlns:a16="http://schemas.microsoft.com/office/drawing/2014/main" id="{080474CD-1958-4378-B87F-86E850DF6ECD}"/>
              </a:ext>
            </a:extLst>
          </p:cNvPr>
          <p:cNvSpPr/>
          <p:nvPr/>
        </p:nvSpPr>
        <p:spPr>
          <a:xfrm rot="16200000">
            <a:off x="2346283" y="2069742"/>
            <a:ext cx="4244211" cy="3669514"/>
          </a:xfrm>
          <a:custGeom>
            <a:avLst/>
            <a:gdLst>
              <a:gd name="connsiteX0" fmla="*/ 0 w 1562470"/>
              <a:gd name="connsiteY0" fmla="*/ 1471324 h 1471324"/>
              <a:gd name="connsiteX1" fmla="*/ 367831 w 1562470"/>
              <a:gd name="connsiteY1" fmla="*/ 0 h 1471324"/>
              <a:gd name="connsiteX2" fmla="*/ 1194639 w 1562470"/>
              <a:gd name="connsiteY2" fmla="*/ 0 h 1471324"/>
              <a:gd name="connsiteX3" fmla="*/ 1562470 w 1562470"/>
              <a:gd name="connsiteY3" fmla="*/ 1471324 h 1471324"/>
              <a:gd name="connsiteX4" fmla="*/ 0 w 1562470"/>
              <a:gd name="connsiteY4" fmla="*/ 1471324 h 1471324"/>
              <a:gd name="connsiteX0" fmla="*/ 0 w 2698812"/>
              <a:gd name="connsiteY0" fmla="*/ 1684388 h 1684388"/>
              <a:gd name="connsiteX1" fmla="*/ 1504173 w 2698812"/>
              <a:gd name="connsiteY1" fmla="*/ 0 h 1684388"/>
              <a:gd name="connsiteX2" fmla="*/ 2330981 w 2698812"/>
              <a:gd name="connsiteY2" fmla="*/ 0 h 1684388"/>
              <a:gd name="connsiteX3" fmla="*/ 2698812 w 2698812"/>
              <a:gd name="connsiteY3" fmla="*/ 1471324 h 1684388"/>
              <a:gd name="connsiteX4" fmla="*/ 0 w 2698812"/>
              <a:gd name="connsiteY4" fmla="*/ 1684388 h 1684388"/>
              <a:gd name="connsiteX0" fmla="*/ 0 w 4279037"/>
              <a:gd name="connsiteY0" fmla="*/ 1684388 h 1684388"/>
              <a:gd name="connsiteX1" fmla="*/ 1504173 w 4279037"/>
              <a:gd name="connsiteY1" fmla="*/ 0 h 1684388"/>
              <a:gd name="connsiteX2" fmla="*/ 2330981 w 4279037"/>
              <a:gd name="connsiteY2" fmla="*/ 0 h 1684388"/>
              <a:gd name="connsiteX3" fmla="*/ 4279037 w 4279037"/>
              <a:gd name="connsiteY3" fmla="*/ 1684388 h 1684388"/>
              <a:gd name="connsiteX4" fmla="*/ 0 w 4279037"/>
              <a:gd name="connsiteY4" fmla="*/ 1684388 h 1684388"/>
              <a:gd name="connsiteX0" fmla="*/ 0 w 4039339"/>
              <a:gd name="connsiteY0" fmla="*/ 1684388 h 2687565"/>
              <a:gd name="connsiteX1" fmla="*/ 1504173 w 4039339"/>
              <a:gd name="connsiteY1" fmla="*/ 0 h 2687565"/>
              <a:gd name="connsiteX2" fmla="*/ 2330981 w 4039339"/>
              <a:gd name="connsiteY2" fmla="*/ 0 h 2687565"/>
              <a:gd name="connsiteX3" fmla="*/ 4039339 w 4039339"/>
              <a:gd name="connsiteY3" fmla="*/ 2687565 h 2687565"/>
              <a:gd name="connsiteX4" fmla="*/ 0 w 4039339"/>
              <a:gd name="connsiteY4" fmla="*/ 1684388 h 2687565"/>
              <a:gd name="connsiteX0" fmla="*/ 0 w 4119238"/>
              <a:gd name="connsiteY0" fmla="*/ 2705320 h 2705320"/>
              <a:gd name="connsiteX1" fmla="*/ 1584072 w 4119238"/>
              <a:gd name="connsiteY1" fmla="*/ 0 h 2705320"/>
              <a:gd name="connsiteX2" fmla="*/ 2410880 w 4119238"/>
              <a:gd name="connsiteY2" fmla="*/ 0 h 2705320"/>
              <a:gd name="connsiteX3" fmla="*/ 4119238 w 4119238"/>
              <a:gd name="connsiteY3" fmla="*/ 2687565 h 2705320"/>
              <a:gd name="connsiteX4" fmla="*/ 0 w 4119238"/>
              <a:gd name="connsiteY4" fmla="*/ 2705320 h 270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238" h="2705320">
                <a:moveTo>
                  <a:pt x="0" y="2705320"/>
                </a:moveTo>
                <a:lnTo>
                  <a:pt x="1584072" y="0"/>
                </a:lnTo>
                <a:lnTo>
                  <a:pt x="2410880" y="0"/>
                </a:lnTo>
                <a:lnTo>
                  <a:pt x="4119238" y="2687565"/>
                </a:lnTo>
                <a:lnTo>
                  <a:pt x="0" y="27053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600BC8-33FF-4EE0-8D2B-F5D6F5387113}"/>
              </a:ext>
            </a:extLst>
          </p:cNvPr>
          <p:cNvGrpSpPr/>
          <p:nvPr/>
        </p:nvGrpSpPr>
        <p:grpSpPr>
          <a:xfrm>
            <a:off x="6218356" y="1377933"/>
            <a:ext cx="3986073" cy="5053131"/>
            <a:chOff x="3657151" y="1711652"/>
            <a:chExt cx="3986073" cy="50531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E038A8-ECD3-482C-808B-3A534C7F0933}"/>
                </a:ext>
              </a:extLst>
            </p:cNvPr>
            <p:cNvSpPr/>
            <p:nvPr/>
          </p:nvSpPr>
          <p:spPr>
            <a:xfrm>
              <a:off x="3657151" y="1711652"/>
              <a:ext cx="3986073" cy="50531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AB5F35-8BE3-4D11-9A40-CA6F44093226}"/>
                </a:ext>
              </a:extLst>
            </p:cNvPr>
            <p:cNvSpPr/>
            <p:nvPr/>
          </p:nvSpPr>
          <p:spPr>
            <a:xfrm>
              <a:off x="4021134" y="2379216"/>
              <a:ext cx="3258105" cy="2343209"/>
            </a:xfrm>
            <a:prstGeom prst="rect">
              <a:avLst/>
            </a:prstGeom>
            <a:solidFill>
              <a:srgbClr val="F0EE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7D88E4-F63B-4D57-A8C3-D81B0E6FA56E}"/>
                </a:ext>
              </a:extLst>
            </p:cNvPr>
            <p:cNvSpPr/>
            <p:nvPr/>
          </p:nvSpPr>
          <p:spPr>
            <a:xfrm>
              <a:off x="4021134" y="5146348"/>
              <a:ext cx="3258105" cy="1228506"/>
            </a:xfrm>
            <a:prstGeom prst="rect">
              <a:avLst/>
            </a:prstGeom>
            <a:solidFill>
              <a:srgbClr val="F0EE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6382DC-808A-4F4C-89CD-BF45AD33153C}"/>
                </a:ext>
              </a:extLst>
            </p:cNvPr>
            <p:cNvSpPr txBox="1"/>
            <p:nvPr/>
          </p:nvSpPr>
          <p:spPr>
            <a:xfrm>
              <a:off x="4101409" y="2406534"/>
              <a:ext cx="2849732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Header</a:t>
              </a:r>
              <a:endPara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D70DE7-91FE-4705-A18D-FA3F4B28D85B}"/>
                </a:ext>
              </a:extLst>
            </p:cNvPr>
            <p:cNvSpPr/>
            <p:nvPr/>
          </p:nvSpPr>
          <p:spPr>
            <a:xfrm>
              <a:off x="4650946" y="5758258"/>
              <a:ext cx="201773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List of Transactions </a:t>
              </a:r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AAF77F-9E3E-4237-AE1D-EBCC61700E4E}"/>
                </a:ext>
              </a:extLst>
            </p:cNvPr>
            <p:cNvSpPr/>
            <p:nvPr/>
          </p:nvSpPr>
          <p:spPr>
            <a:xfrm>
              <a:off x="4213360" y="2807350"/>
              <a:ext cx="122764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Timestamp</a:t>
              </a:r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8AC1F2-4F1C-4BB5-873E-C1DF299A7032}"/>
                </a:ext>
              </a:extLst>
            </p:cNvPr>
            <p:cNvSpPr/>
            <p:nvPr/>
          </p:nvSpPr>
          <p:spPr>
            <a:xfrm>
              <a:off x="5961200" y="2807350"/>
              <a:ext cx="88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Version</a:t>
              </a:r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52679A-680B-4080-99EE-408E8B7E412F}"/>
                </a:ext>
              </a:extLst>
            </p:cNvPr>
            <p:cNvSpPr/>
            <p:nvPr/>
          </p:nvSpPr>
          <p:spPr>
            <a:xfrm>
              <a:off x="4839952" y="3277473"/>
              <a:ext cx="134370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IN" dirty="0"/>
                <a:t>Merkle Root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2F1394-D50B-4683-9A0A-D3E46FAE48E5}"/>
                </a:ext>
              </a:extLst>
            </p:cNvPr>
            <p:cNvSpPr/>
            <p:nvPr/>
          </p:nvSpPr>
          <p:spPr>
            <a:xfrm>
              <a:off x="5441004" y="3739354"/>
              <a:ext cx="171143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IN" dirty="0"/>
                <a:t>Difficulty  Target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3B343-F626-4251-A375-939F8F464A36}"/>
                </a:ext>
              </a:extLst>
            </p:cNvPr>
            <p:cNvSpPr/>
            <p:nvPr/>
          </p:nvSpPr>
          <p:spPr>
            <a:xfrm>
              <a:off x="4324081" y="3786103"/>
              <a:ext cx="79060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IN" dirty="0"/>
                <a:t>Nonce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561969-1113-45AA-89EC-07549DA41B58}"/>
                </a:ext>
              </a:extLst>
            </p:cNvPr>
            <p:cNvSpPr/>
            <p:nvPr/>
          </p:nvSpPr>
          <p:spPr>
            <a:xfrm>
              <a:off x="4897896" y="4247984"/>
              <a:ext cx="150457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IN" dirty="0"/>
                <a:t>Previous Hash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F341D5-E45A-44FD-B30F-E55D02ABD91C}"/>
                </a:ext>
              </a:extLst>
            </p:cNvPr>
            <p:cNvSpPr txBox="1"/>
            <p:nvPr/>
          </p:nvSpPr>
          <p:spPr>
            <a:xfrm>
              <a:off x="4641322" y="5211624"/>
              <a:ext cx="1989848" cy="38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</a:t>
              </a:r>
              <a:endParaRPr lang="en-IN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EEBF30-3976-4F1B-8FEC-6D7A26FD6B35}"/>
                </a:ext>
              </a:extLst>
            </p:cNvPr>
            <p:cNvSpPr txBox="1"/>
            <p:nvPr/>
          </p:nvSpPr>
          <p:spPr>
            <a:xfrm>
              <a:off x="4021134" y="1783359"/>
              <a:ext cx="325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Block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8BCF9D-AC83-49D2-A9F3-7988799F45D4}"/>
              </a:ext>
            </a:extLst>
          </p:cNvPr>
          <p:cNvGrpSpPr/>
          <p:nvPr/>
        </p:nvGrpSpPr>
        <p:grpSpPr>
          <a:xfrm>
            <a:off x="2367302" y="1449640"/>
            <a:ext cx="1162820" cy="5020594"/>
            <a:chOff x="494928" y="1831635"/>
            <a:chExt cx="1162820" cy="502059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C55B49A2-8947-4297-84F9-BD036AF8DEAA}"/>
                </a:ext>
              </a:extLst>
            </p:cNvPr>
            <p:cNvSpPr/>
            <p:nvPr/>
          </p:nvSpPr>
          <p:spPr>
            <a:xfrm>
              <a:off x="528955" y="2504604"/>
              <a:ext cx="1081598" cy="854792"/>
            </a:xfrm>
            <a:prstGeom prst="hexag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083A4DF-6E68-4EC6-B9C5-263ABAEB19D0}"/>
                </a:ext>
              </a:extLst>
            </p:cNvPr>
            <p:cNvSpPr/>
            <p:nvPr/>
          </p:nvSpPr>
          <p:spPr>
            <a:xfrm>
              <a:off x="494928" y="5254470"/>
              <a:ext cx="1081598" cy="873120"/>
            </a:xfrm>
            <a:prstGeom prst="hexag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21185C7-B909-4754-B95A-C8BEA439FDCA}"/>
                </a:ext>
              </a:extLst>
            </p:cNvPr>
            <p:cNvSpPr/>
            <p:nvPr/>
          </p:nvSpPr>
          <p:spPr>
            <a:xfrm>
              <a:off x="528955" y="3880851"/>
              <a:ext cx="1081598" cy="873120"/>
            </a:xfrm>
            <a:prstGeom prst="hexag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DDEAA436-7358-427E-8B0E-52A73F9CC706}"/>
                </a:ext>
              </a:extLst>
            </p:cNvPr>
            <p:cNvSpPr/>
            <p:nvPr/>
          </p:nvSpPr>
          <p:spPr>
            <a:xfrm>
              <a:off x="998726" y="3404776"/>
              <a:ext cx="168676" cy="484059"/>
            </a:xfrm>
            <a:prstGeom prst="down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32C2BA3-1CE1-4F4A-BB66-6FBB7CEFEB1F}"/>
                </a:ext>
              </a:extLst>
            </p:cNvPr>
            <p:cNvSpPr/>
            <p:nvPr/>
          </p:nvSpPr>
          <p:spPr>
            <a:xfrm>
              <a:off x="985415" y="4799351"/>
              <a:ext cx="181987" cy="455119"/>
            </a:xfrm>
            <a:prstGeom prst="down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FC218-243E-4E76-973D-55458D416B22}"/>
                </a:ext>
              </a:extLst>
            </p:cNvPr>
            <p:cNvSpPr txBox="1"/>
            <p:nvPr/>
          </p:nvSpPr>
          <p:spPr>
            <a:xfrm>
              <a:off x="812296" y="2748648"/>
              <a:ext cx="71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N-1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8A8D09-F68E-409D-B0DB-BF129F5BED5E}"/>
                </a:ext>
              </a:extLst>
            </p:cNvPr>
            <p:cNvSpPr txBox="1"/>
            <p:nvPr/>
          </p:nvSpPr>
          <p:spPr>
            <a:xfrm>
              <a:off x="772357" y="5506364"/>
              <a:ext cx="71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N+1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4DDB5F-0E95-494D-BA84-BDF61CF26122}"/>
                </a:ext>
              </a:extLst>
            </p:cNvPr>
            <p:cNvSpPr txBox="1"/>
            <p:nvPr/>
          </p:nvSpPr>
          <p:spPr>
            <a:xfrm>
              <a:off x="892201" y="4155435"/>
              <a:ext cx="71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5896C3-2A9E-490F-B5B0-FDFC178D670A}"/>
                </a:ext>
              </a:extLst>
            </p:cNvPr>
            <p:cNvSpPr/>
            <p:nvPr/>
          </p:nvSpPr>
          <p:spPr>
            <a:xfrm>
              <a:off x="494928" y="6445860"/>
              <a:ext cx="1060571" cy="406369"/>
            </a:xfrm>
            <a:custGeom>
              <a:avLst/>
              <a:gdLst>
                <a:gd name="connsiteX0" fmla="*/ 203184 w 1060571"/>
                <a:gd name="connsiteY0" fmla="*/ 0 h 406369"/>
                <a:gd name="connsiteX1" fmla="*/ 857386 w 1060571"/>
                <a:gd name="connsiteY1" fmla="*/ 0 h 406369"/>
                <a:gd name="connsiteX2" fmla="*/ 1060571 w 1060571"/>
                <a:gd name="connsiteY2" fmla="*/ 406369 h 406369"/>
                <a:gd name="connsiteX3" fmla="*/ 0 w 1060571"/>
                <a:gd name="connsiteY3" fmla="*/ 406369 h 40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571" h="406369">
                  <a:moveTo>
                    <a:pt x="203184" y="0"/>
                  </a:moveTo>
                  <a:lnTo>
                    <a:pt x="857386" y="0"/>
                  </a:lnTo>
                  <a:lnTo>
                    <a:pt x="1060571" y="406369"/>
                  </a:lnTo>
                  <a:lnTo>
                    <a:pt x="0" y="4063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A8B2E2-1D2E-40B5-9076-1AA06C846A0F}"/>
                </a:ext>
              </a:extLst>
            </p:cNvPr>
            <p:cNvSpPr/>
            <p:nvPr/>
          </p:nvSpPr>
          <p:spPr>
            <a:xfrm rot="10800000">
              <a:off x="597177" y="1831635"/>
              <a:ext cx="1060571" cy="406369"/>
            </a:xfrm>
            <a:custGeom>
              <a:avLst/>
              <a:gdLst>
                <a:gd name="connsiteX0" fmla="*/ 203184 w 1060571"/>
                <a:gd name="connsiteY0" fmla="*/ 0 h 406369"/>
                <a:gd name="connsiteX1" fmla="*/ 857386 w 1060571"/>
                <a:gd name="connsiteY1" fmla="*/ 0 h 406369"/>
                <a:gd name="connsiteX2" fmla="*/ 1060571 w 1060571"/>
                <a:gd name="connsiteY2" fmla="*/ 406369 h 406369"/>
                <a:gd name="connsiteX3" fmla="*/ 0 w 1060571"/>
                <a:gd name="connsiteY3" fmla="*/ 406369 h 40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571" h="406369">
                  <a:moveTo>
                    <a:pt x="203184" y="0"/>
                  </a:moveTo>
                  <a:lnTo>
                    <a:pt x="857386" y="0"/>
                  </a:lnTo>
                  <a:lnTo>
                    <a:pt x="1060571" y="406369"/>
                  </a:lnTo>
                  <a:lnTo>
                    <a:pt x="0" y="4063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47829DB1-FF48-4C2E-B954-1190B655982B}"/>
                </a:ext>
              </a:extLst>
            </p:cNvPr>
            <p:cNvSpPr/>
            <p:nvPr/>
          </p:nvSpPr>
          <p:spPr>
            <a:xfrm>
              <a:off x="1025213" y="2270558"/>
              <a:ext cx="142189" cy="242030"/>
            </a:xfrm>
            <a:prstGeom prst="down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80DCDC5C-756F-4236-B94E-881524320477}"/>
                </a:ext>
              </a:extLst>
            </p:cNvPr>
            <p:cNvSpPr/>
            <p:nvPr/>
          </p:nvSpPr>
          <p:spPr>
            <a:xfrm>
              <a:off x="1012037" y="6212557"/>
              <a:ext cx="142189" cy="242030"/>
            </a:xfrm>
            <a:prstGeom prst="down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8702D3B-ED3F-42C8-A05D-213876B1BB97}"/>
              </a:ext>
            </a:extLst>
          </p:cNvPr>
          <p:cNvSpPr/>
          <p:nvPr/>
        </p:nvSpPr>
        <p:spPr>
          <a:xfrm>
            <a:off x="88776" y="-55979"/>
            <a:ext cx="12011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2. Logical Architecture of Blockchain Technology </a:t>
            </a:r>
            <a:endParaRPr lang="en-IN" sz="4000" dirty="0">
              <a:latin typeface="Tw Cen MT" panose="020B0602020104020603" pitchFamily="34" charset="0"/>
            </a:endParaRPr>
          </a:p>
          <a:p>
            <a:pPr algn="ctr"/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548795-B7D0-449A-B07C-1B99F2CE0352}"/>
              </a:ext>
            </a:extLst>
          </p:cNvPr>
          <p:cNvGrpSpPr/>
          <p:nvPr/>
        </p:nvGrpSpPr>
        <p:grpSpPr>
          <a:xfrm>
            <a:off x="5174076" y="659661"/>
            <a:ext cx="1843847" cy="270070"/>
            <a:chOff x="4679586" y="878988"/>
            <a:chExt cx="1434489" cy="1905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45C3C46-88A5-40FD-8A91-04DD15A819B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388149-6F6D-4D49-BAA4-F143B4E063E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9E8219-BE73-4360-A2CD-8AF519E8013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EE1C3E-4DBA-4564-9518-ED4186E946C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59E031F-D592-4D8F-9AF1-0BBBCFBCE8A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2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53072-4CD8-4531-9921-C4AFEF7EAB16}"/>
              </a:ext>
            </a:extLst>
          </p:cNvPr>
          <p:cNvSpPr txBox="1"/>
          <p:nvPr/>
        </p:nvSpPr>
        <p:spPr>
          <a:xfrm>
            <a:off x="180513" y="1970843"/>
            <a:ext cx="1193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  <a:latin typeface="Tw Cen MT" panose="020B0602020104020603" pitchFamily="34" charset="0"/>
              </a:rPr>
              <a:t>3. Features of Blockchain</a:t>
            </a:r>
            <a:endParaRPr lang="en-IN" sz="4800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106532" y="-2059"/>
            <a:ext cx="12011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3.1 Cryptography in Blockchain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5D248E-F4B7-45B4-8669-B9510691A011}"/>
              </a:ext>
            </a:extLst>
          </p:cNvPr>
          <p:cNvSpPr txBox="1"/>
          <p:nvPr/>
        </p:nvSpPr>
        <p:spPr>
          <a:xfrm>
            <a:off x="877710" y="1177585"/>
            <a:ext cx="509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Confidentiality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Integrity</a:t>
            </a:r>
            <a:endParaRPr lang="en-IN" dirty="0">
              <a:latin typeface="Tw Cen MT" panose="020B06020201040206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89C0D7-0D85-405C-8B81-4BB426091116}"/>
              </a:ext>
            </a:extLst>
          </p:cNvPr>
          <p:cNvGrpSpPr/>
          <p:nvPr/>
        </p:nvGrpSpPr>
        <p:grpSpPr>
          <a:xfrm>
            <a:off x="1226306" y="2047746"/>
            <a:ext cx="9739236" cy="4215190"/>
            <a:chOff x="1269075" y="1457642"/>
            <a:chExt cx="9739236" cy="42151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34BB75B-DAE3-42EF-9A7A-8A3370BB5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" t="-604" r="11434" b="33497"/>
            <a:stretch/>
          </p:blipFill>
          <p:spPr>
            <a:xfrm>
              <a:off x="1269075" y="1457642"/>
              <a:ext cx="9739236" cy="42151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B9EA5-0FD6-4698-93EC-AD259B095F2B}"/>
                </a:ext>
              </a:extLst>
            </p:cNvPr>
            <p:cNvSpPr txBox="1"/>
            <p:nvPr/>
          </p:nvSpPr>
          <p:spPr>
            <a:xfrm>
              <a:off x="1317861" y="1562306"/>
              <a:ext cx="529996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596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Asymmetric Key Cryptography</a:t>
              </a:r>
              <a:endParaRPr lang="en-IN" sz="28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4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29DEF6-81CD-4545-9BB0-4E700FA2D0EA}"/>
              </a:ext>
            </a:extLst>
          </p:cNvPr>
          <p:cNvSpPr/>
          <p:nvPr/>
        </p:nvSpPr>
        <p:spPr>
          <a:xfrm>
            <a:off x="71021" y="-2059"/>
            <a:ext cx="12046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3.2 Digital Signature in Blockchain</a:t>
            </a:r>
            <a:endParaRPr lang="en-IN" sz="4000" dirty="0"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52A2-1DFD-47A7-87D8-6B2BBC08A468}"/>
              </a:ext>
            </a:extLst>
          </p:cNvPr>
          <p:cNvGrpSpPr/>
          <p:nvPr/>
        </p:nvGrpSpPr>
        <p:grpSpPr>
          <a:xfrm>
            <a:off x="5174076" y="692563"/>
            <a:ext cx="1843847" cy="27007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7CE314-0E65-47BA-8623-4F5BDD02CF2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F542BC-2F39-48BF-A177-EC2A1C83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88003-718C-4837-851E-141AAC4E0F4F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F1413-E6EA-4DF0-830D-2FA8DD7857F7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32428D-2D09-4949-BA51-09F1DFFD308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116461-9806-46C4-9BB6-F007D282C83A}"/>
              </a:ext>
            </a:extLst>
          </p:cNvPr>
          <p:cNvSpPr txBox="1"/>
          <p:nvPr/>
        </p:nvSpPr>
        <p:spPr>
          <a:xfrm>
            <a:off x="1114358" y="1102022"/>
            <a:ext cx="58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Non Repudiation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Authentication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1F01B-0498-4A8D-B3B6-D1F479889B68}"/>
              </a:ext>
            </a:extLst>
          </p:cNvPr>
          <p:cNvGrpSpPr/>
          <p:nvPr/>
        </p:nvGrpSpPr>
        <p:grpSpPr>
          <a:xfrm>
            <a:off x="1707375" y="1862294"/>
            <a:ext cx="8247355" cy="2087047"/>
            <a:chOff x="1695203" y="1262958"/>
            <a:chExt cx="8247355" cy="20870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7FD6D4-75A4-4A8F-BA31-C7E3DDE3C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72" t="39103" r="17105" b="38527"/>
            <a:stretch/>
          </p:blipFill>
          <p:spPr>
            <a:xfrm>
              <a:off x="1695203" y="1262958"/>
              <a:ext cx="8247355" cy="2041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6A811-FE01-4CD0-A7DA-2C4FE83BDA37}"/>
                </a:ext>
              </a:extLst>
            </p:cNvPr>
            <p:cNvSpPr txBox="1"/>
            <p:nvPr/>
          </p:nvSpPr>
          <p:spPr>
            <a:xfrm>
              <a:off x="1935332" y="2791981"/>
              <a:ext cx="497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en-IN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DB5626-009F-46C1-B639-B27D657B203D}"/>
                </a:ext>
              </a:extLst>
            </p:cNvPr>
            <p:cNvSpPr txBox="1"/>
            <p:nvPr/>
          </p:nvSpPr>
          <p:spPr>
            <a:xfrm>
              <a:off x="9365942" y="2850966"/>
              <a:ext cx="426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  <a:endParaRPr lang="en-IN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AD8E2B-ED4D-444A-8CEF-D98600599205}"/>
                </a:ext>
              </a:extLst>
            </p:cNvPr>
            <p:cNvSpPr txBox="1"/>
            <p:nvPr/>
          </p:nvSpPr>
          <p:spPr>
            <a:xfrm>
              <a:off x="5108497" y="2980673"/>
              <a:ext cx="332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Sender’s Side</a:t>
              </a:r>
              <a:endPara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F8397F-39B1-4D09-AEBF-318497F24755}"/>
              </a:ext>
            </a:extLst>
          </p:cNvPr>
          <p:cNvGrpSpPr/>
          <p:nvPr/>
        </p:nvGrpSpPr>
        <p:grpSpPr>
          <a:xfrm>
            <a:off x="1057641" y="4253217"/>
            <a:ext cx="9831701" cy="2358882"/>
            <a:chOff x="981301" y="3605147"/>
            <a:chExt cx="9831701" cy="235888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3ABD0A-B326-46C6-9C97-A52660F95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95" t="39897" r="23820" b="33954"/>
            <a:stretch/>
          </p:blipFill>
          <p:spPr>
            <a:xfrm>
              <a:off x="981301" y="3605147"/>
              <a:ext cx="4677763" cy="17932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67463A-789C-4E6C-B89B-A4F044879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24" t="40430" r="26208" b="34216"/>
            <a:stretch/>
          </p:blipFill>
          <p:spPr>
            <a:xfrm>
              <a:off x="6218356" y="3605147"/>
              <a:ext cx="4594646" cy="17932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97FAF-BA6E-4E97-9258-374896D8AFB0}"/>
                </a:ext>
              </a:extLst>
            </p:cNvPr>
            <p:cNvSpPr txBox="1"/>
            <p:nvPr/>
          </p:nvSpPr>
          <p:spPr>
            <a:xfrm>
              <a:off x="1269075" y="4956453"/>
              <a:ext cx="426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  <a:endParaRPr lang="en-IN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607AE0-40F0-4D16-BE43-1B9D2FF270EF}"/>
                </a:ext>
              </a:extLst>
            </p:cNvPr>
            <p:cNvSpPr txBox="1"/>
            <p:nvPr/>
          </p:nvSpPr>
          <p:spPr>
            <a:xfrm>
              <a:off x="6773060" y="4956453"/>
              <a:ext cx="426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  <a:endParaRPr lang="en-IN" dirty="0">
                <a:solidFill>
                  <a:schemeClr val="accent2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4A6334-E628-4A2F-A9E5-0CAEA48552A3}"/>
                </a:ext>
              </a:extLst>
            </p:cNvPr>
            <p:cNvSpPr txBox="1"/>
            <p:nvPr/>
          </p:nvSpPr>
          <p:spPr>
            <a:xfrm>
              <a:off x="7388215" y="3861953"/>
              <a:ext cx="11274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u="sng" dirty="0">
                  <a:solidFill>
                    <a:schemeClr val="tx2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Key</a:t>
              </a:r>
              <a:endParaRPr lang="en-IN" sz="1100" u="sng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E3D4A0-3EF3-4E7B-9BFE-6F50C1B2EC29}"/>
                </a:ext>
              </a:extLst>
            </p:cNvPr>
            <p:cNvSpPr/>
            <p:nvPr/>
          </p:nvSpPr>
          <p:spPr>
            <a:xfrm>
              <a:off x="5574018" y="3605147"/>
              <a:ext cx="798948" cy="1793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897F83-767D-4B1F-8C3B-4A4E63BB5648}"/>
                </a:ext>
              </a:extLst>
            </p:cNvPr>
            <p:cNvSpPr txBox="1"/>
            <p:nvPr/>
          </p:nvSpPr>
          <p:spPr>
            <a:xfrm>
              <a:off x="5143001" y="5095842"/>
              <a:ext cx="2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Receiver’s Side</a:t>
              </a:r>
              <a:endParaRPr lang="en-IN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54B21C-1B87-4EB9-AD38-46802C260940}"/>
                </a:ext>
              </a:extLst>
            </p:cNvPr>
            <p:cNvSpPr txBox="1"/>
            <p:nvPr/>
          </p:nvSpPr>
          <p:spPr>
            <a:xfrm>
              <a:off x="1109709" y="3605147"/>
              <a:ext cx="15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B65FF4-353C-4AF5-89F8-9E0A2C208AE0}"/>
                </a:ext>
              </a:extLst>
            </p:cNvPr>
            <p:cNvSpPr txBox="1"/>
            <p:nvPr/>
          </p:nvSpPr>
          <p:spPr>
            <a:xfrm>
              <a:off x="6218356" y="3605147"/>
              <a:ext cx="325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6986D2-B368-4250-A295-B091732527F2}"/>
                </a:ext>
              </a:extLst>
            </p:cNvPr>
            <p:cNvCxnSpPr>
              <a:cxnSpLocks/>
            </p:cNvCxnSpPr>
            <p:nvPr/>
          </p:nvCxnSpPr>
          <p:spPr>
            <a:xfrm>
              <a:off x="4891596" y="4891596"/>
              <a:ext cx="0" cy="887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33547A-4D72-4645-B436-9C4566772F18}"/>
                </a:ext>
              </a:extLst>
            </p:cNvPr>
            <p:cNvCxnSpPr>
              <a:cxnSpLocks/>
            </p:cNvCxnSpPr>
            <p:nvPr/>
          </p:nvCxnSpPr>
          <p:spPr>
            <a:xfrm>
              <a:off x="4891596" y="5779363"/>
              <a:ext cx="17262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068755-0463-4CC2-B779-25C9DB57D895}"/>
                </a:ext>
              </a:extLst>
            </p:cNvPr>
            <p:cNvCxnSpPr/>
            <p:nvPr/>
          </p:nvCxnSpPr>
          <p:spPr>
            <a:xfrm>
              <a:off x="10253709" y="4891596"/>
              <a:ext cx="0" cy="887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D7898-1FDB-4055-AA1D-831C6F8806E4}"/>
                </a:ext>
              </a:extLst>
            </p:cNvPr>
            <p:cNvCxnSpPr/>
            <p:nvPr/>
          </p:nvCxnSpPr>
          <p:spPr>
            <a:xfrm flipH="1">
              <a:off x="8282866" y="5779363"/>
              <a:ext cx="1970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59C6BE-4824-47BF-8903-AC4D939358E8}"/>
                </a:ext>
              </a:extLst>
            </p:cNvPr>
            <p:cNvSpPr txBox="1"/>
            <p:nvPr/>
          </p:nvSpPr>
          <p:spPr>
            <a:xfrm>
              <a:off x="6850647" y="5594697"/>
              <a:ext cx="166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Must match !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8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538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Condensed</vt:lpstr>
      <vt:lpstr>Calibri</vt:lpstr>
      <vt:lpstr>Calibri Light</vt:lpstr>
      <vt:lpstr>MV Boli</vt:lpstr>
      <vt:lpstr>Segoe Print</vt:lpstr>
      <vt:lpstr>Segoe UI Semibold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riddhi pawar</cp:lastModifiedBy>
  <cp:revision>210</cp:revision>
  <dcterms:created xsi:type="dcterms:W3CDTF">2017-01-05T13:17:27Z</dcterms:created>
  <dcterms:modified xsi:type="dcterms:W3CDTF">2019-11-26T07:55:49Z</dcterms:modified>
</cp:coreProperties>
</file>