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4" r:id="rId7"/>
    <p:sldId id="262" r:id="rId8"/>
    <p:sldId id="267" r:id="rId9"/>
    <p:sldId id="261" r:id="rId10"/>
    <p:sldId id="270" r:id="rId11"/>
    <p:sldId id="271" r:id="rId12"/>
    <p:sldId id="272" r:id="rId13"/>
    <p:sldId id="273"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4660"/>
  </p:normalViewPr>
  <p:slideViewPr>
    <p:cSldViewPr snapToGrid="0">
      <p:cViewPr varScale="1">
        <p:scale>
          <a:sx n="86" d="100"/>
          <a:sy n="86" d="100"/>
        </p:scale>
        <p:origin x="6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BB2B-6305-4A68-98D7-8D088C143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2E3573-DA60-430F-B552-0E65D1DF6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7E43A5-9983-4B1D-82DB-D2F4CBDB444D}"/>
              </a:ext>
            </a:extLst>
          </p:cNvPr>
          <p:cNvSpPr>
            <a:spLocks noGrp="1"/>
          </p:cNvSpPr>
          <p:nvPr>
            <p:ph type="dt" sz="half" idx="10"/>
          </p:nvPr>
        </p:nvSpPr>
        <p:spPr/>
        <p:txBody>
          <a:bodyPr/>
          <a:lstStyle/>
          <a:p>
            <a:fld id="{A4AC83E6-A8D2-46C6-94CB-1567EE44BAF9}" type="datetimeFigureOut">
              <a:rPr lang="en-IN" smtClean="0"/>
              <a:t>26-04-2021</a:t>
            </a:fld>
            <a:endParaRPr lang="en-IN"/>
          </a:p>
        </p:txBody>
      </p:sp>
      <p:sp>
        <p:nvSpPr>
          <p:cNvPr id="5" name="Footer Placeholder 4">
            <a:extLst>
              <a:ext uri="{FF2B5EF4-FFF2-40B4-BE49-F238E27FC236}">
                <a16:creationId xmlns:a16="http://schemas.microsoft.com/office/drawing/2014/main" id="{BBACAC67-AC55-4473-A814-4DC16CCFA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AB1B7-7677-4A23-B98D-E9068F2F0CC6}"/>
              </a:ext>
            </a:extLst>
          </p:cNvPr>
          <p:cNvSpPr>
            <a:spLocks noGrp="1"/>
          </p:cNvSpPr>
          <p:nvPr>
            <p:ph type="sldNum" sz="quarter" idx="12"/>
          </p:nvPr>
        </p:nvSpPr>
        <p:spPr/>
        <p:txBody>
          <a:bodyPr/>
          <a:lstStyle/>
          <a:p>
            <a:fld id="{B73AAEE9-48F9-4CDD-9DC3-4D7D1802B179}" type="slidenum">
              <a:rPr lang="en-IN" smtClean="0"/>
              <a:t>‹#›</a:t>
            </a:fld>
            <a:endParaRPr lang="en-IN"/>
          </a:p>
        </p:txBody>
      </p:sp>
    </p:spTree>
    <p:extLst>
      <p:ext uri="{BB962C8B-B14F-4D97-AF65-F5344CB8AC3E}">
        <p14:creationId xmlns:p14="http://schemas.microsoft.com/office/powerpoint/2010/main" val="361305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C0E-E44F-4E10-BBE8-2269865FB9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703FE-01C3-4256-8AB2-4723251A1C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9E70E4-FF0B-49D9-AB7B-661ADE2E5C63}"/>
              </a:ext>
            </a:extLst>
          </p:cNvPr>
          <p:cNvSpPr>
            <a:spLocks noGrp="1"/>
          </p:cNvSpPr>
          <p:nvPr>
            <p:ph type="dt" sz="half" idx="10"/>
          </p:nvPr>
        </p:nvSpPr>
        <p:spPr/>
        <p:txBody>
          <a:bodyPr/>
          <a:lstStyle/>
          <a:p>
            <a:fld id="{A4AC83E6-A8D2-46C6-94CB-1567EE44BAF9}" type="datetimeFigureOut">
              <a:rPr lang="en-IN" smtClean="0"/>
              <a:t>26-04-2021</a:t>
            </a:fld>
            <a:endParaRPr lang="en-IN"/>
          </a:p>
        </p:txBody>
      </p:sp>
      <p:sp>
        <p:nvSpPr>
          <p:cNvPr id="5" name="Footer Placeholder 4">
            <a:extLst>
              <a:ext uri="{FF2B5EF4-FFF2-40B4-BE49-F238E27FC236}">
                <a16:creationId xmlns:a16="http://schemas.microsoft.com/office/drawing/2014/main" id="{596A3D65-6EBE-40C6-8D6C-023F7123F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4E197-5173-4AC9-A816-D4EE656F485B}"/>
              </a:ext>
            </a:extLst>
          </p:cNvPr>
          <p:cNvSpPr>
            <a:spLocks noGrp="1"/>
          </p:cNvSpPr>
          <p:nvPr>
            <p:ph type="sldNum" sz="quarter" idx="12"/>
          </p:nvPr>
        </p:nvSpPr>
        <p:spPr/>
        <p:txBody>
          <a:bodyPr/>
          <a:lstStyle/>
          <a:p>
            <a:fld id="{B73AAEE9-48F9-4CDD-9DC3-4D7D1802B179}" type="slidenum">
              <a:rPr lang="en-IN" smtClean="0"/>
              <a:t>‹#›</a:t>
            </a:fld>
            <a:endParaRPr lang="en-IN"/>
          </a:p>
        </p:txBody>
      </p:sp>
    </p:spTree>
    <p:extLst>
      <p:ext uri="{BB962C8B-B14F-4D97-AF65-F5344CB8AC3E}">
        <p14:creationId xmlns:p14="http://schemas.microsoft.com/office/powerpoint/2010/main" val="227343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F65A5-C277-42A6-9409-190BFF351B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189213-3813-48C3-9CBC-CE672239E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1E5281-B609-483E-A1AB-6F56B3509CED}"/>
              </a:ext>
            </a:extLst>
          </p:cNvPr>
          <p:cNvSpPr>
            <a:spLocks noGrp="1"/>
          </p:cNvSpPr>
          <p:nvPr>
            <p:ph type="dt" sz="half" idx="10"/>
          </p:nvPr>
        </p:nvSpPr>
        <p:spPr/>
        <p:txBody>
          <a:bodyPr/>
          <a:lstStyle/>
          <a:p>
            <a:fld id="{A4AC83E6-A8D2-46C6-94CB-1567EE44BAF9}" type="datetimeFigureOut">
              <a:rPr lang="en-IN" smtClean="0"/>
              <a:t>26-04-2021</a:t>
            </a:fld>
            <a:endParaRPr lang="en-IN"/>
          </a:p>
        </p:txBody>
      </p:sp>
      <p:sp>
        <p:nvSpPr>
          <p:cNvPr id="5" name="Footer Placeholder 4">
            <a:extLst>
              <a:ext uri="{FF2B5EF4-FFF2-40B4-BE49-F238E27FC236}">
                <a16:creationId xmlns:a16="http://schemas.microsoft.com/office/drawing/2014/main" id="{3B939A77-3B44-4076-B7B9-08BA9B42A7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F806B-E9F9-45BD-A746-C636435621FC}"/>
              </a:ext>
            </a:extLst>
          </p:cNvPr>
          <p:cNvSpPr>
            <a:spLocks noGrp="1"/>
          </p:cNvSpPr>
          <p:nvPr>
            <p:ph type="sldNum" sz="quarter" idx="12"/>
          </p:nvPr>
        </p:nvSpPr>
        <p:spPr/>
        <p:txBody>
          <a:bodyPr/>
          <a:lstStyle/>
          <a:p>
            <a:fld id="{B73AAEE9-48F9-4CDD-9DC3-4D7D1802B179}" type="slidenum">
              <a:rPr lang="en-IN" smtClean="0"/>
              <a:t>‹#›</a:t>
            </a:fld>
            <a:endParaRPr lang="en-IN"/>
          </a:p>
        </p:txBody>
      </p:sp>
    </p:spTree>
    <p:extLst>
      <p:ext uri="{BB962C8B-B14F-4D97-AF65-F5344CB8AC3E}">
        <p14:creationId xmlns:p14="http://schemas.microsoft.com/office/powerpoint/2010/main" val="378172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1683-83D6-4D46-A584-928C187B6C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400EA-80BD-4AC8-BBEB-D07AD7AEFC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FA6A3-BDB4-41E0-939A-B4A3DFE6671B}"/>
              </a:ext>
            </a:extLst>
          </p:cNvPr>
          <p:cNvSpPr>
            <a:spLocks noGrp="1"/>
          </p:cNvSpPr>
          <p:nvPr>
            <p:ph type="dt" sz="half" idx="10"/>
          </p:nvPr>
        </p:nvSpPr>
        <p:spPr/>
        <p:txBody>
          <a:bodyPr/>
          <a:lstStyle/>
          <a:p>
            <a:fld id="{A4AC83E6-A8D2-46C6-94CB-1567EE44BAF9}" type="datetimeFigureOut">
              <a:rPr lang="en-IN" smtClean="0"/>
              <a:t>26-04-2021</a:t>
            </a:fld>
            <a:endParaRPr lang="en-IN"/>
          </a:p>
        </p:txBody>
      </p:sp>
      <p:sp>
        <p:nvSpPr>
          <p:cNvPr id="5" name="Footer Placeholder 4">
            <a:extLst>
              <a:ext uri="{FF2B5EF4-FFF2-40B4-BE49-F238E27FC236}">
                <a16:creationId xmlns:a16="http://schemas.microsoft.com/office/drawing/2014/main" id="{3C82B966-75CB-43A7-AACD-55F762654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A88B8-84A3-42A5-A5FA-D44188B172A8}"/>
              </a:ext>
            </a:extLst>
          </p:cNvPr>
          <p:cNvSpPr>
            <a:spLocks noGrp="1"/>
          </p:cNvSpPr>
          <p:nvPr>
            <p:ph type="sldNum" sz="quarter" idx="12"/>
          </p:nvPr>
        </p:nvSpPr>
        <p:spPr/>
        <p:txBody>
          <a:bodyPr/>
          <a:lstStyle/>
          <a:p>
            <a:fld id="{B73AAEE9-48F9-4CDD-9DC3-4D7D1802B179}" type="slidenum">
              <a:rPr lang="en-IN" smtClean="0"/>
              <a:t>‹#›</a:t>
            </a:fld>
            <a:endParaRPr lang="en-IN"/>
          </a:p>
        </p:txBody>
      </p:sp>
    </p:spTree>
    <p:extLst>
      <p:ext uri="{BB962C8B-B14F-4D97-AF65-F5344CB8AC3E}">
        <p14:creationId xmlns:p14="http://schemas.microsoft.com/office/powerpoint/2010/main" val="9707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A66F-1779-456C-BA59-2151B789D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E7FD55-0242-4D79-AE2C-AFD17EA0CA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E9A783-F31C-4E70-8ECE-7CD1C851E277}"/>
              </a:ext>
            </a:extLst>
          </p:cNvPr>
          <p:cNvSpPr>
            <a:spLocks noGrp="1"/>
          </p:cNvSpPr>
          <p:nvPr>
            <p:ph type="dt" sz="half" idx="10"/>
          </p:nvPr>
        </p:nvSpPr>
        <p:spPr/>
        <p:txBody>
          <a:bodyPr/>
          <a:lstStyle/>
          <a:p>
            <a:fld id="{A4AC83E6-A8D2-46C6-94CB-1567EE44BAF9}" type="datetimeFigureOut">
              <a:rPr lang="en-IN" smtClean="0"/>
              <a:t>26-04-2021</a:t>
            </a:fld>
            <a:endParaRPr lang="en-IN"/>
          </a:p>
        </p:txBody>
      </p:sp>
      <p:sp>
        <p:nvSpPr>
          <p:cNvPr id="5" name="Footer Placeholder 4">
            <a:extLst>
              <a:ext uri="{FF2B5EF4-FFF2-40B4-BE49-F238E27FC236}">
                <a16:creationId xmlns:a16="http://schemas.microsoft.com/office/drawing/2014/main" id="{FF7F89D2-1880-44F3-9B42-93F6690CAD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BAE06-14F9-4E70-B7B6-AD577468E7D3}"/>
              </a:ext>
            </a:extLst>
          </p:cNvPr>
          <p:cNvSpPr>
            <a:spLocks noGrp="1"/>
          </p:cNvSpPr>
          <p:nvPr>
            <p:ph type="sldNum" sz="quarter" idx="12"/>
          </p:nvPr>
        </p:nvSpPr>
        <p:spPr/>
        <p:txBody>
          <a:bodyPr/>
          <a:lstStyle/>
          <a:p>
            <a:fld id="{B73AAEE9-48F9-4CDD-9DC3-4D7D1802B179}" type="slidenum">
              <a:rPr lang="en-IN" smtClean="0"/>
              <a:t>‹#›</a:t>
            </a:fld>
            <a:endParaRPr lang="en-IN"/>
          </a:p>
        </p:txBody>
      </p:sp>
    </p:spTree>
    <p:extLst>
      <p:ext uri="{BB962C8B-B14F-4D97-AF65-F5344CB8AC3E}">
        <p14:creationId xmlns:p14="http://schemas.microsoft.com/office/powerpoint/2010/main" val="338481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369F-9338-4272-977E-D944A1BE84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23969B-355A-418C-B702-FF7B9FBF1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43699C-71EC-4E42-A7B4-FC9848D07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DFA426-7810-4390-8DDE-3E1CB7372318}"/>
              </a:ext>
            </a:extLst>
          </p:cNvPr>
          <p:cNvSpPr>
            <a:spLocks noGrp="1"/>
          </p:cNvSpPr>
          <p:nvPr>
            <p:ph type="dt" sz="half" idx="10"/>
          </p:nvPr>
        </p:nvSpPr>
        <p:spPr/>
        <p:txBody>
          <a:bodyPr/>
          <a:lstStyle/>
          <a:p>
            <a:fld id="{A4AC83E6-A8D2-46C6-94CB-1567EE44BAF9}" type="datetimeFigureOut">
              <a:rPr lang="en-IN" smtClean="0"/>
              <a:t>26-04-2021</a:t>
            </a:fld>
            <a:endParaRPr lang="en-IN"/>
          </a:p>
        </p:txBody>
      </p:sp>
      <p:sp>
        <p:nvSpPr>
          <p:cNvPr id="6" name="Footer Placeholder 5">
            <a:extLst>
              <a:ext uri="{FF2B5EF4-FFF2-40B4-BE49-F238E27FC236}">
                <a16:creationId xmlns:a16="http://schemas.microsoft.com/office/drawing/2014/main" id="{73D3423D-D2A4-4073-A1FC-8C0E31FA2E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00B6CA-371C-4880-8915-C796491F4F1D}"/>
              </a:ext>
            </a:extLst>
          </p:cNvPr>
          <p:cNvSpPr>
            <a:spLocks noGrp="1"/>
          </p:cNvSpPr>
          <p:nvPr>
            <p:ph type="sldNum" sz="quarter" idx="12"/>
          </p:nvPr>
        </p:nvSpPr>
        <p:spPr/>
        <p:txBody>
          <a:bodyPr/>
          <a:lstStyle/>
          <a:p>
            <a:fld id="{B73AAEE9-48F9-4CDD-9DC3-4D7D1802B179}" type="slidenum">
              <a:rPr lang="en-IN" smtClean="0"/>
              <a:t>‹#›</a:t>
            </a:fld>
            <a:endParaRPr lang="en-IN"/>
          </a:p>
        </p:txBody>
      </p:sp>
    </p:spTree>
    <p:extLst>
      <p:ext uri="{BB962C8B-B14F-4D97-AF65-F5344CB8AC3E}">
        <p14:creationId xmlns:p14="http://schemas.microsoft.com/office/powerpoint/2010/main" val="46308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331A-A010-4896-9C58-4C3B1298F2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92AAC9-E47B-4EB6-93E1-E2AF752C0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C5D7B9-6C5D-495A-ADAC-08C16C782A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F567A4-0D4B-4D12-9CE5-CEF02CBB7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CB59DF-2433-4F9B-A70A-6EDCB57CA9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66A32E-F769-4C94-A8FE-DF2BD02F124C}"/>
              </a:ext>
            </a:extLst>
          </p:cNvPr>
          <p:cNvSpPr>
            <a:spLocks noGrp="1"/>
          </p:cNvSpPr>
          <p:nvPr>
            <p:ph type="dt" sz="half" idx="10"/>
          </p:nvPr>
        </p:nvSpPr>
        <p:spPr/>
        <p:txBody>
          <a:bodyPr/>
          <a:lstStyle/>
          <a:p>
            <a:fld id="{A4AC83E6-A8D2-46C6-94CB-1567EE44BAF9}" type="datetimeFigureOut">
              <a:rPr lang="en-IN" smtClean="0"/>
              <a:t>26-04-2021</a:t>
            </a:fld>
            <a:endParaRPr lang="en-IN"/>
          </a:p>
        </p:txBody>
      </p:sp>
      <p:sp>
        <p:nvSpPr>
          <p:cNvPr id="8" name="Footer Placeholder 7">
            <a:extLst>
              <a:ext uri="{FF2B5EF4-FFF2-40B4-BE49-F238E27FC236}">
                <a16:creationId xmlns:a16="http://schemas.microsoft.com/office/drawing/2014/main" id="{807B001A-5D80-4F77-AE14-1483ED7631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576251-868F-4321-804F-59160D70347A}"/>
              </a:ext>
            </a:extLst>
          </p:cNvPr>
          <p:cNvSpPr>
            <a:spLocks noGrp="1"/>
          </p:cNvSpPr>
          <p:nvPr>
            <p:ph type="sldNum" sz="quarter" idx="12"/>
          </p:nvPr>
        </p:nvSpPr>
        <p:spPr/>
        <p:txBody>
          <a:bodyPr/>
          <a:lstStyle/>
          <a:p>
            <a:fld id="{B73AAEE9-48F9-4CDD-9DC3-4D7D1802B179}" type="slidenum">
              <a:rPr lang="en-IN" smtClean="0"/>
              <a:t>‹#›</a:t>
            </a:fld>
            <a:endParaRPr lang="en-IN"/>
          </a:p>
        </p:txBody>
      </p:sp>
    </p:spTree>
    <p:extLst>
      <p:ext uri="{BB962C8B-B14F-4D97-AF65-F5344CB8AC3E}">
        <p14:creationId xmlns:p14="http://schemas.microsoft.com/office/powerpoint/2010/main" val="156282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D3E5-A08D-49FF-BFEE-47AC7AB1B4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D97296-F80D-4AAE-9C52-ABE1D368C472}"/>
              </a:ext>
            </a:extLst>
          </p:cNvPr>
          <p:cNvSpPr>
            <a:spLocks noGrp="1"/>
          </p:cNvSpPr>
          <p:nvPr>
            <p:ph type="dt" sz="half" idx="10"/>
          </p:nvPr>
        </p:nvSpPr>
        <p:spPr/>
        <p:txBody>
          <a:bodyPr/>
          <a:lstStyle/>
          <a:p>
            <a:fld id="{A4AC83E6-A8D2-46C6-94CB-1567EE44BAF9}" type="datetimeFigureOut">
              <a:rPr lang="en-IN" smtClean="0"/>
              <a:t>26-04-2021</a:t>
            </a:fld>
            <a:endParaRPr lang="en-IN"/>
          </a:p>
        </p:txBody>
      </p:sp>
      <p:sp>
        <p:nvSpPr>
          <p:cNvPr id="4" name="Footer Placeholder 3">
            <a:extLst>
              <a:ext uri="{FF2B5EF4-FFF2-40B4-BE49-F238E27FC236}">
                <a16:creationId xmlns:a16="http://schemas.microsoft.com/office/drawing/2014/main" id="{9923EBBD-B194-4D04-AD70-9DFA919E92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E4B51C-C099-49D1-B759-1BE0BDEC458A}"/>
              </a:ext>
            </a:extLst>
          </p:cNvPr>
          <p:cNvSpPr>
            <a:spLocks noGrp="1"/>
          </p:cNvSpPr>
          <p:nvPr>
            <p:ph type="sldNum" sz="quarter" idx="12"/>
          </p:nvPr>
        </p:nvSpPr>
        <p:spPr/>
        <p:txBody>
          <a:bodyPr/>
          <a:lstStyle/>
          <a:p>
            <a:fld id="{B73AAEE9-48F9-4CDD-9DC3-4D7D1802B179}" type="slidenum">
              <a:rPr lang="en-IN" smtClean="0"/>
              <a:t>‹#›</a:t>
            </a:fld>
            <a:endParaRPr lang="en-IN"/>
          </a:p>
        </p:txBody>
      </p:sp>
    </p:spTree>
    <p:extLst>
      <p:ext uri="{BB962C8B-B14F-4D97-AF65-F5344CB8AC3E}">
        <p14:creationId xmlns:p14="http://schemas.microsoft.com/office/powerpoint/2010/main" val="167069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DB4260-9239-42C2-AF54-D7280A514F6C}"/>
              </a:ext>
            </a:extLst>
          </p:cNvPr>
          <p:cNvSpPr>
            <a:spLocks noGrp="1"/>
          </p:cNvSpPr>
          <p:nvPr>
            <p:ph type="dt" sz="half" idx="10"/>
          </p:nvPr>
        </p:nvSpPr>
        <p:spPr/>
        <p:txBody>
          <a:bodyPr/>
          <a:lstStyle/>
          <a:p>
            <a:fld id="{A4AC83E6-A8D2-46C6-94CB-1567EE44BAF9}" type="datetimeFigureOut">
              <a:rPr lang="en-IN" smtClean="0"/>
              <a:t>26-04-2021</a:t>
            </a:fld>
            <a:endParaRPr lang="en-IN"/>
          </a:p>
        </p:txBody>
      </p:sp>
      <p:sp>
        <p:nvSpPr>
          <p:cNvPr id="3" name="Footer Placeholder 2">
            <a:extLst>
              <a:ext uri="{FF2B5EF4-FFF2-40B4-BE49-F238E27FC236}">
                <a16:creationId xmlns:a16="http://schemas.microsoft.com/office/drawing/2014/main" id="{A8799A10-0CA4-45E2-AB16-05E96D846B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EBFC93-2752-4FB5-8BC9-6299F5A3E23F}"/>
              </a:ext>
            </a:extLst>
          </p:cNvPr>
          <p:cNvSpPr>
            <a:spLocks noGrp="1"/>
          </p:cNvSpPr>
          <p:nvPr>
            <p:ph type="sldNum" sz="quarter" idx="12"/>
          </p:nvPr>
        </p:nvSpPr>
        <p:spPr/>
        <p:txBody>
          <a:bodyPr/>
          <a:lstStyle/>
          <a:p>
            <a:fld id="{B73AAEE9-48F9-4CDD-9DC3-4D7D1802B179}" type="slidenum">
              <a:rPr lang="en-IN" smtClean="0"/>
              <a:t>‹#›</a:t>
            </a:fld>
            <a:endParaRPr lang="en-IN"/>
          </a:p>
        </p:txBody>
      </p:sp>
    </p:spTree>
    <p:extLst>
      <p:ext uri="{BB962C8B-B14F-4D97-AF65-F5344CB8AC3E}">
        <p14:creationId xmlns:p14="http://schemas.microsoft.com/office/powerpoint/2010/main" val="83230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ED88-7CA6-4480-A3B6-93EC753BE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25A99B-0317-4780-8D15-AB2D7E3BB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282E9B-602C-4659-87D5-21B5CD1BB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00629-27BD-4057-8BEE-0679E66F82EF}"/>
              </a:ext>
            </a:extLst>
          </p:cNvPr>
          <p:cNvSpPr>
            <a:spLocks noGrp="1"/>
          </p:cNvSpPr>
          <p:nvPr>
            <p:ph type="dt" sz="half" idx="10"/>
          </p:nvPr>
        </p:nvSpPr>
        <p:spPr/>
        <p:txBody>
          <a:bodyPr/>
          <a:lstStyle/>
          <a:p>
            <a:fld id="{A4AC83E6-A8D2-46C6-94CB-1567EE44BAF9}" type="datetimeFigureOut">
              <a:rPr lang="en-IN" smtClean="0"/>
              <a:t>26-04-2021</a:t>
            </a:fld>
            <a:endParaRPr lang="en-IN"/>
          </a:p>
        </p:txBody>
      </p:sp>
      <p:sp>
        <p:nvSpPr>
          <p:cNvPr id="6" name="Footer Placeholder 5">
            <a:extLst>
              <a:ext uri="{FF2B5EF4-FFF2-40B4-BE49-F238E27FC236}">
                <a16:creationId xmlns:a16="http://schemas.microsoft.com/office/drawing/2014/main" id="{5679491D-53FB-4FB5-BEE3-DC6019D4F3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2C8A9B-A4D4-4536-A5F6-5D33D0B05A29}"/>
              </a:ext>
            </a:extLst>
          </p:cNvPr>
          <p:cNvSpPr>
            <a:spLocks noGrp="1"/>
          </p:cNvSpPr>
          <p:nvPr>
            <p:ph type="sldNum" sz="quarter" idx="12"/>
          </p:nvPr>
        </p:nvSpPr>
        <p:spPr/>
        <p:txBody>
          <a:bodyPr/>
          <a:lstStyle/>
          <a:p>
            <a:fld id="{B73AAEE9-48F9-4CDD-9DC3-4D7D1802B179}" type="slidenum">
              <a:rPr lang="en-IN" smtClean="0"/>
              <a:t>‹#›</a:t>
            </a:fld>
            <a:endParaRPr lang="en-IN"/>
          </a:p>
        </p:txBody>
      </p:sp>
    </p:spTree>
    <p:extLst>
      <p:ext uri="{BB962C8B-B14F-4D97-AF65-F5344CB8AC3E}">
        <p14:creationId xmlns:p14="http://schemas.microsoft.com/office/powerpoint/2010/main" val="256150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5866-22FA-49C4-99A8-1C12495E9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4B95B8-0E07-46EA-B09C-C576F1EF0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52DD39-CD3C-4B6F-8880-7522B7F02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9A3FD-0E7D-4956-90AC-C91C37B0A590}"/>
              </a:ext>
            </a:extLst>
          </p:cNvPr>
          <p:cNvSpPr>
            <a:spLocks noGrp="1"/>
          </p:cNvSpPr>
          <p:nvPr>
            <p:ph type="dt" sz="half" idx="10"/>
          </p:nvPr>
        </p:nvSpPr>
        <p:spPr/>
        <p:txBody>
          <a:bodyPr/>
          <a:lstStyle/>
          <a:p>
            <a:fld id="{A4AC83E6-A8D2-46C6-94CB-1567EE44BAF9}" type="datetimeFigureOut">
              <a:rPr lang="en-IN" smtClean="0"/>
              <a:t>26-04-2021</a:t>
            </a:fld>
            <a:endParaRPr lang="en-IN"/>
          </a:p>
        </p:txBody>
      </p:sp>
      <p:sp>
        <p:nvSpPr>
          <p:cNvPr id="6" name="Footer Placeholder 5">
            <a:extLst>
              <a:ext uri="{FF2B5EF4-FFF2-40B4-BE49-F238E27FC236}">
                <a16:creationId xmlns:a16="http://schemas.microsoft.com/office/drawing/2014/main" id="{29279240-72E7-4465-91AE-D25CFA19F1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BBF8C6-8FF0-409D-B23E-8864FC838AB4}"/>
              </a:ext>
            </a:extLst>
          </p:cNvPr>
          <p:cNvSpPr>
            <a:spLocks noGrp="1"/>
          </p:cNvSpPr>
          <p:nvPr>
            <p:ph type="sldNum" sz="quarter" idx="12"/>
          </p:nvPr>
        </p:nvSpPr>
        <p:spPr/>
        <p:txBody>
          <a:bodyPr/>
          <a:lstStyle/>
          <a:p>
            <a:fld id="{B73AAEE9-48F9-4CDD-9DC3-4D7D1802B179}" type="slidenum">
              <a:rPr lang="en-IN" smtClean="0"/>
              <a:t>‹#›</a:t>
            </a:fld>
            <a:endParaRPr lang="en-IN"/>
          </a:p>
        </p:txBody>
      </p:sp>
    </p:spTree>
    <p:extLst>
      <p:ext uri="{BB962C8B-B14F-4D97-AF65-F5344CB8AC3E}">
        <p14:creationId xmlns:p14="http://schemas.microsoft.com/office/powerpoint/2010/main" val="84022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B0CEA-FE64-4D7C-BA46-3CCF0BEBD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2B67C3-FE2C-4BDD-AC1A-3D713AC8B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223E4F-736E-4C23-B268-21BC10171A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C83E6-A8D2-46C6-94CB-1567EE44BAF9}" type="datetimeFigureOut">
              <a:rPr lang="en-IN" smtClean="0"/>
              <a:t>26-04-2021</a:t>
            </a:fld>
            <a:endParaRPr lang="en-IN"/>
          </a:p>
        </p:txBody>
      </p:sp>
      <p:sp>
        <p:nvSpPr>
          <p:cNvPr id="5" name="Footer Placeholder 4">
            <a:extLst>
              <a:ext uri="{FF2B5EF4-FFF2-40B4-BE49-F238E27FC236}">
                <a16:creationId xmlns:a16="http://schemas.microsoft.com/office/drawing/2014/main" id="{5EC8168C-4EBD-4ABC-A2E7-E92AA66AA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CF467F-C0E0-4E22-9A65-000FBABD6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AAEE9-48F9-4CDD-9DC3-4D7D1802B179}" type="slidenum">
              <a:rPr lang="en-IN" smtClean="0"/>
              <a:t>‹#›</a:t>
            </a:fld>
            <a:endParaRPr lang="en-IN"/>
          </a:p>
        </p:txBody>
      </p:sp>
    </p:spTree>
    <p:extLst>
      <p:ext uri="{BB962C8B-B14F-4D97-AF65-F5344CB8AC3E}">
        <p14:creationId xmlns:p14="http://schemas.microsoft.com/office/powerpoint/2010/main" val="123931667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5BEA9F6-9AC1-4B88-BFB6-EEAA47FC48AD}"/>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0F55F753-416F-4B66-8931-358D51AFF912}"/>
              </a:ext>
            </a:extLst>
          </p:cNvPr>
          <p:cNvSpPr txBox="1"/>
          <p:nvPr/>
        </p:nvSpPr>
        <p:spPr>
          <a:xfrm>
            <a:off x="994298" y="1326529"/>
            <a:ext cx="8964494" cy="1107996"/>
          </a:xfrm>
          <a:prstGeom prst="rect">
            <a:avLst/>
          </a:prstGeom>
          <a:noFill/>
        </p:spPr>
        <p:txBody>
          <a:bodyPr wrap="square" rtlCol="0">
            <a:spAutoFit/>
          </a:bodyPr>
          <a:lstStyle/>
          <a:p>
            <a:pPr algn="ctr"/>
            <a:r>
              <a:rPr lang="en-US" sz="6600" b="1" dirty="0">
                <a:solidFill>
                  <a:srgbClr val="7030A0"/>
                </a:solidFill>
                <a:effectLst>
                  <a:outerShdw blurRad="38100" dist="38100" dir="2700000" algn="tl">
                    <a:srgbClr val="000000">
                      <a:alpha val="43137"/>
                    </a:srgbClr>
                  </a:outerShdw>
                </a:effectLst>
                <a:latin typeface="Tw Cen MT" panose="020B0602020104020603" pitchFamily="34" charset="0"/>
              </a:rPr>
              <a:t>GRAPH Data Structure</a:t>
            </a:r>
            <a:endParaRPr lang="en-IN" sz="6600" b="1" dirty="0">
              <a:solidFill>
                <a:srgbClr val="7030A0"/>
              </a:solidFill>
              <a:effectLst>
                <a:outerShdw blurRad="38100" dist="38100" dir="2700000" algn="tl">
                  <a:srgbClr val="000000">
                    <a:alpha val="43137"/>
                  </a:srgbClr>
                </a:outerShdw>
              </a:effectLst>
              <a:latin typeface="Tw Cen MT" panose="020B0602020104020603" pitchFamily="34" charset="0"/>
            </a:endParaRPr>
          </a:p>
        </p:txBody>
      </p:sp>
      <p:sp>
        <p:nvSpPr>
          <p:cNvPr id="19" name="TextBox 18">
            <a:extLst>
              <a:ext uri="{FF2B5EF4-FFF2-40B4-BE49-F238E27FC236}">
                <a16:creationId xmlns:a16="http://schemas.microsoft.com/office/drawing/2014/main" id="{810600EF-03AA-4F1F-9921-CD6F724CFA0A}"/>
              </a:ext>
            </a:extLst>
          </p:cNvPr>
          <p:cNvSpPr txBox="1"/>
          <p:nvPr/>
        </p:nvSpPr>
        <p:spPr>
          <a:xfrm>
            <a:off x="7531223" y="3761053"/>
            <a:ext cx="4660777" cy="2862322"/>
          </a:xfrm>
          <a:prstGeom prst="rect">
            <a:avLst/>
          </a:prstGeom>
          <a:noFill/>
        </p:spPr>
        <p:txBody>
          <a:bodyPr wrap="square" rtlCol="0">
            <a:spAutoFit/>
          </a:bodyPr>
          <a:lstStyle/>
          <a:p>
            <a:r>
              <a:rPr lang="en-US" sz="2000" b="1" dirty="0">
                <a:latin typeface="Tw Cen MT" panose="020B0602020104020603" pitchFamily="34" charset="0"/>
              </a:rPr>
              <a:t>Subject:</a:t>
            </a:r>
          </a:p>
          <a:p>
            <a:r>
              <a:rPr lang="en-US" sz="2000" b="1" dirty="0">
                <a:latin typeface="Tw Cen MT" panose="020B0602020104020603" pitchFamily="34" charset="0"/>
              </a:rPr>
              <a:t>	</a:t>
            </a:r>
            <a:r>
              <a:rPr lang="en-US" sz="2000" dirty="0">
                <a:latin typeface="Tw Cen MT" panose="020B0602020104020603" pitchFamily="34" charset="0"/>
              </a:rPr>
              <a:t>Data Structures and Files</a:t>
            </a:r>
            <a:endParaRPr lang="en-US" sz="2000" b="1" dirty="0">
              <a:latin typeface="Tw Cen MT" panose="020B0602020104020603" pitchFamily="34" charset="0"/>
            </a:endParaRPr>
          </a:p>
          <a:p>
            <a:r>
              <a:rPr lang="en-US" sz="2000" b="1" dirty="0">
                <a:latin typeface="Tw Cen MT" panose="020B0602020104020603" pitchFamily="34" charset="0"/>
              </a:rPr>
              <a:t>Guided By: </a:t>
            </a:r>
          </a:p>
          <a:p>
            <a:r>
              <a:rPr lang="en-US" sz="2000" dirty="0">
                <a:latin typeface="Tw Cen MT" panose="020B0602020104020603" pitchFamily="34" charset="0"/>
              </a:rPr>
              <a:t>	Ms. Swati Patil</a:t>
            </a:r>
          </a:p>
          <a:p>
            <a:r>
              <a:rPr lang="en-US" sz="2000" b="1" dirty="0">
                <a:latin typeface="Tw Cen MT" panose="020B0602020104020603" pitchFamily="34" charset="0"/>
              </a:rPr>
              <a:t>Group Members:</a:t>
            </a:r>
          </a:p>
          <a:p>
            <a:r>
              <a:rPr lang="en-US" sz="2000" dirty="0">
                <a:latin typeface="Tw Cen MT" panose="020B0602020104020603" pitchFamily="34" charset="0"/>
              </a:rPr>
              <a:t>	232069   Namrata Thakur</a:t>
            </a:r>
          </a:p>
          <a:p>
            <a:r>
              <a:rPr lang="en-US" sz="2000" dirty="0">
                <a:latin typeface="Tw Cen MT" panose="020B0602020104020603" pitchFamily="34" charset="0"/>
              </a:rPr>
              <a:t>	232071   Riddhi Pawar</a:t>
            </a:r>
          </a:p>
          <a:p>
            <a:r>
              <a:rPr lang="en-US" sz="2000" dirty="0">
                <a:latin typeface="Tw Cen MT" panose="020B0602020104020603" pitchFamily="34" charset="0"/>
              </a:rPr>
              <a:t>	232072   Nilima Patole</a:t>
            </a:r>
          </a:p>
          <a:p>
            <a:r>
              <a:rPr lang="en-US" sz="2000" dirty="0">
                <a:latin typeface="Tw Cen MT" panose="020B0602020104020603" pitchFamily="34" charset="0"/>
              </a:rPr>
              <a:t>	232074   Pranav Wagh</a:t>
            </a:r>
            <a:endParaRPr lang="en-IN" sz="2000" dirty="0">
              <a:latin typeface="Tw Cen MT" panose="020B0602020104020603" pitchFamily="34" charset="0"/>
            </a:endParaRPr>
          </a:p>
        </p:txBody>
      </p:sp>
    </p:spTree>
    <p:extLst>
      <p:ext uri="{BB962C8B-B14F-4D97-AF65-F5344CB8AC3E}">
        <p14:creationId xmlns:p14="http://schemas.microsoft.com/office/powerpoint/2010/main" val="284038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DEE21-6D44-464A-BD85-CC36E8868E05}"/>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6">
            <a:extLst>
              <a:ext uri="{FF2B5EF4-FFF2-40B4-BE49-F238E27FC236}">
                <a16:creationId xmlns:a16="http://schemas.microsoft.com/office/drawing/2014/main" id="{492747B7-C997-4C41-BC7B-F7CAAFD1F560}"/>
              </a:ext>
            </a:extLst>
          </p:cNvPr>
          <p:cNvSpPr txBox="1">
            <a:spLocks/>
          </p:cNvSpPr>
          <p:nvPr/>
        </p:nvSpPr>
        <p:spPr>
          <a:xfrm>
            <a:off x="448650" y="241974"/>
            <a:ext cx="10515600" cy="6762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latin typeface="Tw Cen MT" panose="020B0602020104020603" pitchFamily="34" charset="0"/>
              </a:rPr>
              <a:t>Breadth First Search (BFS)</a:t>
            </a:r>
            <a:endParaRPr lang="en-IN" b="1" dirty="0">
              <a:solidFill>
                <a:srgbClr val="7030A0"/>
              </a:solidFill>
              <a:latin typeface="Tw Cen MT" panose="020B0602020104020603" pitchFamily="34" charset="0"/>
            </a:endParaRPr>
          </a:p>
        </p:txBody>
      </p:sp>
      <p:sp>
        <p:nvSpPr>
          <p:cNvPr id="4" name="TextBox 3">
            <a:extLst>
              <a:ext uri="{FF2B5EF4-FFF2-40B4-BE49-F238E27FC236}">
                <a16:creationId xmlns:a16="http://schemas.microsoft.com/office/drawing/2014/main" id="{7278CBE8-E423-4775-A471-09E024FC041D}"/>
              </a:ext>
            </a:extLst>
          </p:cNvPr>
          <p:cNvSpPr txBox="1"/>
          <p:nvPr/>
        </p:nvSpPr>
        <p:spPr>
          <a:xfrm>
            <a:off x="555183" y="1160223"/>
            <a:ext cx="10852624" cy="5355312"/>
          </a:xfrm>
          <a:prstGeom prst="rect">
            <a:avLst/>
          </a:prstGeom>
          <a:noFill/>
        </p:spPr>
        <p:txBody>
          <a:bodyPr wrap="square" rtlCol="0">
            <a:spAutoFit/>
          </a:bodyPr>
          <a:lstStyle/>
          <a:p>
            <a:pPr algn="l"/>
            <a:r>
              <a:rPr lang="en-US" b="0" i="0" dirty="0">
                <a:effectLst/>
                <a:latin typeface="euclid_circular_a"/>
              </a:rPr>
              <a:t>The algorithm works as follows:</a:t>
            </a:r>
          </a:p>
          <a:p>
            <a:pPr algn="l">
              <a:buFont typeface="+mj-lt"/>
              <a:buAutoNum type="arabicPeriod"/>
            </a:pPr>
            <a:r>
              <a:rPr lang="en-US" b="0" i="0" dirty="0">
                <a:effectLst/>
                <a:latin typeface="euclid_circular_a"/>
              </a:rPr>
              <a:t>Start by putting any one of the graph's vertices at the back of a queue.</a:t>
            </a:r>
          </a:p>
          <a:p>
            <a:pPr algn="l">
              <a:buFont typeface="+mj-lt"/>
              <a:buAutoNum type="arabicPeriod"/>
            </a:pPr>
            <a:r>
              <a:rPr lang="en-US" b="0" i="0" dirty="0">
                <a:effectLst/>
                <a:latin typeface="euclid_circular_a"/>
              </a:rPr>
              <a:t>Take the front item of the queue and add it to the visited list.</a:t>
            </a:r>
          </a:p>
          <a:p>
            <a:pPr algn="l">
              <a:buFont typeface="+mj-lt"/>
              <a:buAutoNum type="arabicPeriod"/>
            </a:pPr>
            <a:r>
              <a:rPr lang="en-US" b="0" i="0" dirty="0">
                <a:effectLst/>
                <a:latin typeface="euclid_circular_a"/>
              </a:rPr>
              <a:t>Create a list of that vertex's adjacent nodes. Add the ones which aren't in the visited list to the back of the queue.</a:t>
            </a:r>
          </a:p>
          <a:p>
            <a:pPr algn="l">
              <a:buFont typeface="+mj-lt"/>
              <a:buAutoNum type="arabicPeriod"/>
            </a:pPr>
            <a:r>
              <a:rPr lang="en-US" b="0" i="0" dirty="0">
                <a:effectLst/>
                <a:latin typeface="euclid_circular_a"/>
              </a:rPr>
              <a:t>Keep repeating steps 2 and 3 until the queue is empty.</a:t>
            </a:r>
          </a:p>
          <a:p>
            <a:pPr algn="l"/>
            <a:endParaRPr lang="en-US" b="1" i="0" dirty="0">
              <a:solidFill>
                <a:srgbClr val="7030A0"/>
              </a:solidFill>
              <a:effectLst/>
              <a:latin typeface="euclid_circular_a"/>
            </a:endParaRPr>
          </a:p>
          <a:p>
            <a:pPr algn="l"/>
            <a:r>
              <a:rPr lang="en-US" b="1" i="0" dirty="0">
                <a:solidFill>
                  <a:srgbClr val="7030A0"/>
                </a:solidFill>
                <a:effectLst/>
                <a:latin typeface="euclid_circular_a"/>
              </a:rPr>
              <a:t>BFS Algorithm Complexity</a:t>
            </a:r>
          </a:p>
          <a:p>
            <a:pPr marL="285750" indent="-285750" algn="l">
              <a:buFont typeface="Arial" panose="020B0604020202020204" pitchFamily="34" charset="0"/>
              <a:buChar char="•"/>
            </a:pPr>
            <a:r>
              <a:rPr lang="en-US" b="0" i="0" dirty="0">
                <a:effectLst/>
                <a:latin typeface="euclid_circular_a"/>
              </a:rPr>
              <a:t>The time complexity of the BFS algorithm is represented in the form of O(V + E), where V is the number of nodes and E is the number of edges.</a:t>
            </a:r>
          </a:p>
          <a:p>
            <a:pPr marL="285750" indent="-285750" algn="l">
              <a:buFont typeface="Arial" panose="020B0604020202020204" pitchFamily="34" charset="0"/>
              <a:buChar char="•"/>
            </a:pPr>
            <a:r>
              <a:rPr lang="en-US" b="0" i="0" dirty="0">
                <a:effectLst/>
                <a:latin typeface="euclid_circular_a"/>
              </a:rPr>
              <a:t>The space complexity of the algorithm is O(W).</a:t>
            </a:r>
          </a:p>
          <a:p>
            <a:pPr algn="l"/>
            <a:endParaRPr lang="en-US" b="0" i="0" dirty="0">
              <a:effectLst/>
              <a:latin typeface="euclid_circular_a"/>
            </a:endParaRPr>
          </a:p>
          <a:p>
            <a:pPr algn="l"/>
            <a:r>
              <a:rPr lang="en-US" b="1" i="0" dirty="0">
                <a:solidFill>
                  <a:srgbClr val="7030A0"/>
                </a:solidFill>
                <a:effectLst/>
                <a:latin typeface="euclid_circular_a"/>
              </a:rPr>
              <a:t>BFS Algorithm Applications</a:t>
            </a:r>
          </a:p>
          <a:p>
            <a:pPr marL="285750" indent="-285750" algn="l">
              <a:buFont typeface="Arial" panose="020B0604020202020204" pitchFamily="34" charset="0"/>
              <a:buChar char="•"/>
            </a:pPr>
            <a:r>
              <a:rPr lang="en-US" b="0" i="0" dirty="0">
                <a:effectLst/>
                <a:latin typeface="euclid_circular_a"/>
              </a:rPr>
              <a:t>To build index by search index</a:t>
            </a:r>
          </a:p>
          <a:p>
            <a:pPr marL="285750" indent="-285750" algn="l">
              <a:buFont typeface="Arial" panose="020B0604020202020204" pitchFamily="34" charset="0"/>
              <a:buChar char="•"/>
            </a:pPr>
            <a:r>
              <a:rPr lang="en-US" b="0" i="0" dirty="0">
                <a:effectLst/>
                <a:latin typeface="euclid_circular_a"/>
              </a:rPr>
              <a:t>For GPS navigation</a:t>
            </a:r>
          </a:p>
          <a:p>
            <a:pPr marL="285750" indent="-285750" algn="l">
              <a:buFont typeface="Arial" panose="020B0604020202020204" pitchFamily="34" charset="0"/>
              <a:buChar char="•"/>
            </a:pPr>
            <a:r>
              <a:rPr lang="en-US" b="0" i="0" dirty="0">
                <a:effectLst/>
                <a:latin typeface="euclid_circular_a"/>
              </a:rPr>
              <a:t>Path finding algorithms</a:t>
            </a:r>
          </a:p>
          <a:p>
            <a:pPr marL="285750" indent="-285750" algn="l">
              <a:buFont typeface="Arial" panose="020B0604020202020204" pitchFamily="34" charset="0"/>
              <a:buChar char="•"/>
            </a:pPr>
            <a:r>
              <a:rPr lang="en-US" b="0" i="0" dirty="0">
                <a:effectLst/>
                <a:latin typeface="euclid_circular_a"/>
              </a:rPr>
              <a:t>In Ford-Fulkerson algorithm to find maximum flow in a network</a:t>
            </a:r>
          </a:p>
          <a:p>
            <a:pPr marL="285750" indent="-285750" algn="l">
              <a:buFont typeface="Arial" panose="020B0604020202020204" pitchFamily="34" charset="0"/>
              <a:buChar char="•"/>
            </a:pPr>
            <a:r>
              <a:rPr lang="en-US" b="0" i="0" dirty="0">
                <a:effectLst/>
                <a:latin typeface="euclid_circular_a"/>
              </a:rPr>
              <a:t>Cycle detection in an undirected graph</a:t>
            </a:r>
          </a:p>
          <a:p>
            <a:pPr marL="285750" indent="-285750" algn="l">
              <a:buFont typeface="Arial" panose="020B0604020202020204" pitchFamily="34" charset="0"/>
              <a:buChar char="•"/>
            </a:pPr>
            <a:r>
              <a:rPr lang="en-US" b="0" i="0" dirty="0">
                <a:effectLst/>
                <a:latin typeface="euclid_circular_a"/>
              </a:rPr>
              <a:t>In minimum spanning tree</a:t>
            </a:r>
          </a:p>
        </p:txBody>
      </p:sp>
    </p:spTree>
    <p:extLst>
      <p:ext uri="{BB962C8B-B14F-4D97-AF65-F5344CB8AC3E}">
        <p14:creationId xmlns:p14="http://schemas.microsoft.com/office/powerpoint/2010/main" val="244216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338667"/>
            <a:ext cx="10515600" cy="1219200"/>
          </a:xfrm>
        </p:spPr>
        <p:txBody>
          <a:bodyPr>
            <a:normAutofit fontScale="90000"/>
          </a:bodyPr>
          <a:lstStyle/>
          <a:p>
            <a:r>
              <a:rPr lang="en-US" b="1" dirty="0">
                <a:solidFill>
                  <a:srgbClr val="7030A0"/>
                </a:solidFill>
                <a:latin typeface="Tw Cen MT" panose="020B0602020104020603" pitchFamily="34" charset="0"/>
              </a:rPr>
              <a:t>Working of BFS</a:t>
            </a:r>
            <a:br>
              <a:rPr lang="en-IN" b="1" dirty="0">
                <a:solidFill>
                  <a:srgbClr val="7030A0"/>
                </a:solidFill>
                <a:latin typeface="Tw Cen MT" panose="020B0602020104020603" pitchFamily="34" charset="0"/>
              </a:rPr>
            </a:br>
            <a:endParaRPr lang="en-IN" dirty="0"/>
          </a:p>
        </p:txBody>
      </p:sp>
      <p:pic>
        <p:nvPicPr>
          <p:cNvPr id="4" name="Content Placeholder 3"/>
          <p:cNvPicPr>
            <a:picLocks noGrp="1" noChangeAspect="1"/>
          </p:cNvPicPr>
          <p:nvPr>
            <p:ph idx="1"/>
          </p:nvPr>
        </p:nvPicPr>
        <p:blipFill>
          <a:blip r:embed="rId2"/>
          <a:stretch>
            <a:fillRect/>
          </a:stretch>
        </p:blipFill>
        <p:spPr>
          <a:xfrm>
            <a:off x="911301" y="1413934"/>
            <a:ext cx="8927150" cy="48937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816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DEE21-6D44-464A-BD85-CC36E8868E05}"/>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6">
            <a:extLst>
              <a:ext uri="{FF2B5EF4-FFF2-40B4-BE49-F238E27FC236}">
                <a16:creationId xmlns:a16="http://schemas.microsoft.com/office/drawing/2014/main" id="{492747B7-C997-4C41-BC7B-F7CAAFD1F560}"/>
              </a:ext>
            </a:extLst>
          </p:cNvPr>
          <p:cNvSpPr txBox="1">
            <a:spLocks/>
          </p:cNvSpPr>
          <p:nvPr/>
        </p:nvSpPr>
        <p:spPr>
          <a:xfrm>
            <a:off x="399495" y="258516"/>
            <a:ext cx="10515600" cy="7814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latin typeface="Tw Cen MT" panose="020B0602020104020603" pitchFamily="34" charset="0"/>
              </a:rPr>
              <a:t>Depth First Search (DFS) </a:t>
            </a:r>
            <a:endParaRPr lang="en-IN" b="1" dirty="0">
              <a:solidFill>
                <a:srgbClr val="7030A0"/>
              </a:solidFill>
              <a:latin typeface="Tw Cen MT" panose="020B0602020104020603" pitchFamily="34" charset="0"/>
            </a:endParaRPr>
          </a:p>
        </p:txBody>
      </p:sp>
      <p:sp>
        <p:nvSpPr>
          <p:cNvPr id="4" name="TextBox 3">
            <a:extLst>
              <a:ext uri="{FF2B5EF4-FFF2-40B4-BE49-F238E27FC236}">
                <a16:creationId xmlns:a16="http://schemas.microsoft.com/office/drawing/2014/main" id="{91B6A3B3-0225-47DD-8F94-179AA1B66B1F}"/>
              </a:ext>
            </a:extLst>
          </p:cNvPr>
          <p:cNvSpPr txBox="1"/>
          <p:nvPr/>
        </p:nvSpPr>
        <p:spPr>
          <a:xfrm>
            <a:off x="399495" y="1298502"/>
            <a:ext cx="10515600" cy="5078313"/>
          </a:xfrm>
          <a:prstGeom prst="rect">
            <a:avLst/>
          </a:prstGeom>
          <a:noFill/>
        </p:spPr>
        <p:txBody>
          <a:bodyPr wrap="square" rtlCol="0">
            <a:spAutoFit/>
          </a:bodyPr>
          <a:lstStyle/>
          <a:p>
            <a:pPr algn="l"/>
            <a:r>
              <a:rPr lang="en-US" b="0" i="0" dirty="0">
                <a:effectLst/>
                <a:latin typeface="euclid_circular_a"/>
              </a:rPr>
              <a:t>The DFS algorithm works as follows:</a:t>
            </a:r>
          </a:p>
          <a:p>
            <a:pPr algn="l">
              <a:buFont typeface="+mj-lt"/>
              <a:buAutoNum type="arabicPeriod"/>
            </a:pPr>
            <a:r>
              <a:rPr lang="en-US" b="0" i="0" dirty="0">
                <a:effectLst/>
                <a:latin typeface="euclid_circular_a"/>
              </a:rPr>
              <a:t>Start by putting any one of the graph's vertices on top of a stack.</a:t>
            </a:r>
          </a:p>
          <a:p>
            <a:pPr algn="l">
              <a:buFont typeface="+mj-lt"/>
              <a:buAutoNum type="arabicPeriod"/>
            </a:pPr>
            <a:r>
              <a:rPr lang="en-US" b="0" i="0" dirty="0">
                <a:effectLst/>
                <a:latin typeface="euclid_circular_a"/>
              </a:rPr>
              <a:t>Take the top item of the stack and add it to the visited list.</a:t>
            </a:r>
          </a:p>
          <a:p>
            <a:pPr algn="l">
              <a:buFont typeface="+mj-lt"/>
              <a:buAutoNum type="arabicPeriod"/>
            </a:pPr>
            <a:r>
              <a:rPr lang="en-US" b="0" i="0" dirty="0">
                <a:effectLst/>
                <a:latin typeface="euclid_circular_a"/>
              </a:rPr>
              <a:t>Create a list of that vertex's adjacent nodes. Add the ones which aren't in the visited list to the top of the stack.</a:t>
            </a:r>
          </a:p>
          <a:p>
            <a:pPr algn="l">
              <a:buFont typeface="+mj-lt"/>
              <a:buAutoNum type="arabicPeriod"/>
            </a:pPr>
            <a:r>
              <a:rPr lang="en-US" b="0" i="0" dirty="0">
                <a:effectLst/>
                <a:latin typeface="euclid_circular_a"/>
              </a:rPr>
              <a:t>Keep repeating steps 2 and 3 until the stack is empty.</a:t>
            </a:r>
          </a:p>
          <a:p>
            <a:pPr algn="l"/>
            <a:endParaRPr lang="en-US" b="1" i="0" dirty="0">
              <a:solidFill>
                <a:srgbClr val="25265E"/>
              </a:solidFill>
              <a:effectLst/>
              <a:latin typeface="euclid_circular_a"/>
            </a:endParaRPr>
          </a:p>
          <a:p>
            <a:pPr algn="l"/>
            <a:r>
              <a:rPr lang="en-US" b="1" dirty="0">
                <a:solidFill>
                  <a:srgbClr val="25265E"/>
                </a:solidFill>
                <a:latin typeface="euclid_circular_a"/>
              </a:rPr>
              <a:t>Complexity of Depth First Search</a:t>
            </a:r>
          </a:p>
          <a:p>
            <a:pPr marL="285750" indent="-285750" algn="l">
              <a:buFont typeface="Arial" panose="020B0604020202020204" pitchFamily="34" charset="0"/>
              <a:buChar char="•"/>
            </a:pPr>
            <a:r>
              <a:rPr lang="en-US" dirty="0">
                <a:latin typeface="euclid_circular_a"/>
              </a:rPr>
              <a:t>The time complexity of the DFS algorithm is represented in the form of O(V + E), where V is the number of nodes and E is the number of edges.</a:t>
            </a:r>
            <a:endParaRPr lang="en-US" b="1" dirty="0">
              <a:solidFill>
                <a:srgbClr val="25265E"/>
              </a:solidFill>
              <a:latin typeface="euclid_circular_a"/>
            </a:endParaRPr>
          </a:p>
          <a:p>
            <a:pPr marL="285750" indent="-285750" algn="l">
              <a:buFont typeface="Arial" panose="020B0604020202020204" pitchFamily="34" charset="0"/>
              <a:buChar char="•"/>
            </a:pPr>
            <a:r>
              <a:rPr lang="en-US" dirty="0">
                <a:latin typeface="euclid_circular_a"/>
              </a:rPr>
              <a:t>The space complexity of the algorithm is O(H).</a:t>
            </a:r>
          </a:p>
          <a:p>
            <a:pPr algn="l"/>
            <a:endParaRPr lang="en-US" b="1" dirty="0">
              <a:solidFill>
                <a:srgbClr val="25265E"/>
              </a:solidFill>
              <a:latin typeface="euclid_circular_a"/>
            </a:endParaRPr>
          </a:p>
          <a:p>
            <a:pPr algn="l"/>
            <a:r>
              <a:rPr lang="en-US" b="1" i="0" dirty="0">
                <a:solidFill>
                  <a:srgbClr val="25265E"/>
                </a:solidFill>
                <a:effectLst/>
                <a:latin typeface="euclid_circular_a"/>
              </a:rPr>
              <a:t>Application of DFS Algorithm</a:t>
            </a:r>
          </a:p>
          <a:p>
            <a:pPr marL="285750" indent="-285750" algn="l">
              <a:buFont typeface="Arial" panose="020B0604020202020204" pitchFamily="34" charset="0"/>
              <a:buChar char="•"/>
            </a:pPr>
            <a:r>
              <a:rPr lang="en-US" b="0" i="0" dirty="0">
                <a:effectLst/>
                <a:latin typeface="euclid_circular_a"/>
              </a:rPr>
              <a:t>For finding the path</a:t>
            </a:r>
          </a:p>
          <a:p>
            <a:pPr marL="285750" indent="-285750" algn="l">
              <a:buFont typeface="Arial" panose="020B0604020202020204" pitchFamily="34" charset="0"/>
              <a:buChar char="•"/>
            </a:pPr>
            <a:r>
              <a:rPr lang="en-US" b="0" i="0" dirty="0">
                <a:effectLst/>
                <a:latin typeface="euclid_circular_a"/>
              </a:rPr>
              <a:t>To test if the graph is bipartite</a:t>
            </a:r>
          </a:p>
          <a:p>
            <a:pPr marL="285750" indent="-285750" algn="l">
              <a:buFont typeface="Arial" panose="020B0604020202020204" pitchFamily="34" charset="0"/>
              <a:buChar char="•"/>
            </a:pPr>
            <a:r>
              <a:rPr lang="en-US" b="0" i="0" dirty="0">
                <a:effectLst/>
                <a:latin typeface="euclid_circular_a"/>
              </a:rPr>
              <a:t>For finding the strongly connected components of a graph</a:t>
            </a:r>
          </a:p>
          <a:p>
            <a:pPr marL="285750" indent="-285750" algn="l">
              <a:buFont typeface="Arial" panose="020B0604020202020204" pitchFamily="34" charset="0"/>
              <a:buChar char="•"/>
            </a:pPr>
            <a:r>
              <a:rPr lang="en-US" b="0" i="0" dirty="0">
                <a:effectLst/>
                <a:latin typeface="euclid_circular_a"/>
              </a:rPr>
              <a:t>For detecting cycles in a graph</a:t>
            </a:r>
          </a:p>
          <a:p>
            <a:endParaRPr lang="en-IN" dirty="0"/>
          </a:p>
        </p:txBody>
      </p:sp>
    </p:spTree>
    <p:extLst>
      <p:ext uri="{BB962C8B-B14F-4D97-AF65-F5344CB8AC3E}">
        <p14:creationId xmlns:p14="http://schemas.microsoft.com/office/powerpoint/2010/main" val="404971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533" y="390526"/>
            <a:ext cx="10515600" cy="744008"/>
          </a:xfrm>
        </p:spPr>
        <p:txBody>
          <a:bodyPr/>
          <a:lstStyle/>
          <a:p>
            <a:r>
              <a:rPr lang="en-US" b="1" dirty="0">
                <a:solidFill>
                  <a:srgbClr val="7030A0"/>
                </a:solidFill>
                <a:latin typeface="Tw Cen MT" panose="020B0602020104020603" pitchFamily="34" charset="0"/>
              </a:rPr>
              <a:t>Working of DFS</a:t>
            </a:r>
            <a:endParaRPr lang="en-IN" dirty="0"/>
          </a:p>
        </p:txBody>
      </p:sp>
      <p:pic>
        <p:nvPicPr>
          <p:cNvPr id="3" name="Picture 2"/>
          <p:cNvPicPr>
            <a:picLocks noChangeAspect="1"/>
          </p:cNvPicPr>
          <p:nvPr/>
        </p:nvPicPr>
        <p:blipFill>
          <a:blip r:embed="rId2"/>
          <a:stretch>
            <a:fillRect/>
          </a:stretch>
        </p:blipFill>
        <p:spPr>
          <a:xfrm>
            <a:off x="844366" y="1370975"/>
            <a:ext cx="8627532" cy="4913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046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DEE21-6D44-464A-BD85-CC36E8868E05}"/>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dirty="0">
              <a:solidFill>
                <a:schemeClr val="tx1"/>
              </a:solidFill>
              <a:effectLst/>
              <a:latin typeface="Tw Cen MT" panose="020B0602020104020603" pitchFamily="34" charset="0"/>
            </a:endParaRPr>
          </a:p>
        </p:txBody>
      </p:sp>
      <p:sp>
        <p:nvSpPr>
          <p:cNvPr id="3" name="Title 6">
            <a:extLst>
              <a:ext uri="{FF2B5EF4-FFF2-40B4-BE49-F238E27FC236}">
                <a16:creationId xmlns:a16="http://schemas.microsoft.com/office/drawing/2014/main" id="{492747B7-C997-4C41-BC7B-F7CAAFD1F5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latin typeface="Tw Cen MT" panose="020B0602020104020603" pitchFamily="34" charset="0"/>
              </a:rPr>
              <a:t>Demonstration</a:t>
            </a:r>
          </a:p>
        </p:txBody>
      </p:sp>
      <p:sp>
        <p:nvSpPr>
          <p:cNvPr id="4" name="TextBox 3">
            <a:extLst>
              <a:ext uri="{FF2B5EF4-FFF2-40B4-BE49-F238E27FC236}">
                <a16:creationId xmlns:a16="http://schemas.microsoft.com/office/drawing/2014/main" id="{1B84C46E-9190-42B2-8152-C226AB480D5D}"/>
              </a:ext>
            </a:extLst>
          </p:cNvPr>
          <p:cNvSpPr txBox="1"/>
          <p:nvPr/>
        </p:nvSpPr>
        <p:spPr>
          <a:xfrm>
            <a:off x="1415249" y="1703496"/>
            <a:ext cx="6352713" cy="3472041"/>
          </a:xfrm>
          <a:prstGeom prst="rect">
            <a:avLst/>
          </a:prstGeom>
          <a:noFill/>
        </p:spPr>
        <p:txBody>
          <a:bodyPr wrap="square" rtlCol="0">
            <a:spAutoFit/>
          </a:bodyPr>
          <a:lstStyle/>
          <a:p>
            <a:pPr algn="l"/>
            <a:r>
              <a:rPr lang="en-US" sz="2800" b="0" i="0" dirty="0">
                <a:solidFill>
                  <a:schemeClr val="tx1"/>
                </a:solidFill>
                <a:effectLst/>
                <a:latin typeface="Tw Cen MT" panose="020B0602020104020603" pitchFamily="34" charset="0"/>
              </a:rPr>
              <a:t>Friends Circle App:</a:t>
            </a:r>
          </a:p>
          <a:p>
            <a:pPr algn="l"/>
            <a:endParaRPr lang="en-US" sz="2800" b="0" i="0" dirty="0">
              <a:solidFill>
                <a:schemeClr val="tx1"/>
              </a:solidFill>
              <a:effectLst/>
              <a:latin typeface="Tw Cen MT" panose="020B0602020104020603" pitchFamily="34" charset="0"/>
            </a:endParaRPr>
          </a:p>
          <a:p>
            <a:pPr lvl="1">
              <a:lnSpc>
                <a:spcPct val="150000"/>
              </a:lnSpc>
              <a:buFont typeface="Arial" panose="020B0604020202020204" pitchFamily="34" charset="0"/>
              <a:buChar char="•"/>
            </a:pPr>
            <a:r>
              <a:rPr lang="en-US" sz="2800" b="0" i="0" dirty="0">
                <a:solidFill>
                  <a:schemeClr val="tx1"/>
                </a:solidFill>
                <a:effectLst/>
                <a:latin typeface="Tw Cen MT" panose="020B0602020104020603" pitchFamily="34" charset="0"/>
              </a:rPr>
              <a:t> </a:t>
            </a:r>
            <a:r>
              <a:rPr lang="en-US" sz="2800" dirty="0">
                <a:latin typeface="Tw Cen MT" panose="020B0602020104020603" pitchFamily="34" charset="0"/>
              </a:rPr>
              <a:t>Create Account</a:t>
            </a:r>
            <a:endParaRPr lang="en-US" sz="2800" b="0" i="0" dirty="0">
              <a:solidFill>
                <a:schemeClr val="tx1"/>
              </a:solidFill>
              <a:effectLst/>
              <a:latin typeface="Tw Cen MT" panose="020B0602020104020603" pitchFamily="34" charset="0"/>
            </a:endParaRPr>
          </a:p>
          <a:p>
            <a:pPr lvl="1">
              <a:lnSpc>
                <a:spcPct val="150000"/>
              </a:lnSpc>
              <a:buFont typeface="Arial" panose="020B0604020202020204" pitchFamily="34" charset="0"/>
              <a:buChar char="•"/>
            </a:pPr>
            <a:r>
              <a:rPr lang="en-US" sz="2800" b="0" i="0" dirty="0">
                <a:solidFill>
                  <a:schemeClr val="tx1"/>
                </a:solidFill>
                <a:effectLst/>
                <a:latin typeface="Tw Cen MT" panose="020B0602020104020603" pitchFamily="34" charset="0"/>
              </a:rPr>
              <a:t> Login </a:t>
            </a:r>
          </a:p>
          <a:p>
            <a:pPr lvl="1">
              <a:lnSpc>
                <a:spcPct val="150000"/>
              </a:lnSpc>
              <a:buFont typeface="Arial" panose="020B0604020202020204" pitchFamily="34" charset="0"/>
              <a:buChar char="•"/>
            </a:pPr>
            <a:r>
              <a:rPr lang="en-US" sz="2800" b="0" i="0" dirty="0">
                <a:solidFill>
                  <a:schemeClr val="tx1"/>
                </a:solidFill>
                <a:effectLst/>
                <a:latin typeface="Tw Cen MT" panose="020B0602020104020603" pitchFamily="34" charset="0"/>
              </a:rPr>
              <a:t> Connect with friends</a:t>
            </a:r>
          </a:p>
          <a:p>
            <a:pPr lvl="1">
              <a:lnSpc>
                <a:spcPct val="150000"/>
              </a:lnSpc>
              <a:buFont typeface="Arial" panose="020B0604020202020204" pitchFamily="34" charset="0"/>
              <a:buChar char="•"/>
            </a:pPr>
            <a:r>
              <a:rPr lang="en-US" sz="2800" b="0" i="0" dirty="0">
                <a:solidFill>
                  <a:schemeClr val="tx1"/>
                </a:solidFill>
                <a:effectLst/>
                <a:latin typeface="Tw Cen MT" panose="020B0602020104020603" pitchFamily="34" charset="0"/>
              </a:rPr>
              <a:t> </a:t>
            </a:r>
            <a:r>
              <a:rPr lang="en-US" sz="2800" dirty="0">
                <a:latin typeface="Tw Cen MT" panose="020B0602020104020603" pitchFamily="34" charset="0"/>
              </a:rPr>
              <a:t>See friends activities</a:t>
            </a:r>
            <a:endParaRPr lang="en-IN" sz="2800" dirty="0"/>
          </a:p>
        </p:txBody>
      </p:sp>
      <p:pic>
        <p:nvPicPr>
          <p:cNvPr id="6" name="Picture 5">
            <a:extLst>
              <a:ext uri="{FF2B5EF4-FFF2-40B4-BE49-F238E27FC236}">
                <a16:creationId xmlns:a16="http://schemas.microsoft.com/office/drawing/2014/main" id="{F11DB806-8608-4A95-B66A-E2F3C7EEF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03496"/>
            <a:ext cx="5257245" cy="34331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025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DEE21-6D44-464A-BD85-CC36E8868E05}"/>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6">
            <a:extLst>
              <a:ext uri="{FF2B5EF4-FFF2-40B4-BE49-F238E27FC236}">
                <a16:creationId xmlns:a16="http://schemas.microsoft.com/office/drawing/2014/main" id="{492747B7-C997-4C41-BC7B-F7CAAFD1F560}"/>
              </a:ext>
            </a:extLst>
          </p:cNvPr>
          <p:cNvSpPr txBox="1">
            <a:spLocks/>
          </p:cNvSpPr>
          <p:nvPr/>
        </p:nvSpPr>
        <p:spPr>
          <a:xfrm>
            <a:off x="4176204" y="3072815"/>
            <a:ext cx="47488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rgbClr val="7030A0"/>
                </a:solidFill>
                <a:effectLst>
                  <a:outerShdw blurRad="38100" dist="38100" dir="2700000" algn="tl">
                    <a:srgbClr val="000000">
                      <a:alpha val="43137"/>
                    </a:srgbClr>
                  </a:outerShdw>
                </a:effectLst>
                <a:latin typeface="Tw Cen MT" panose="020B0602020104020603" pitchFamily="34" charset="0"/>
              </a:rPr>
              <a:t>Thank You</a:t>
            </a:r>
            <a:endParaRPr lang="en-IN" sz="6600" b="1" dirty="0">
              <a:solidFill>
                <a:srgbClr val="7030A0"/>
              </a:solidFill>
              <a:effectLst>
                <a:outerShdw blurRad="38100" dist="38100" dir="2700000" algn="tl">
                  <a:srgbClr val="000000">
                    <a:alpha val="43137"/>
                  </a:srgbClr>
                </a:outerShdw>
              </a:effectLst>
              <a:latin typeface="Tw Cen MT" panose="020B0602020104020603" pitchFamily="34" charset="0"/>
            </a:endParaRPr>
          </a:p>
        </p:txBody>
      </p:sp>
    </p:spTree>
    <p:extLst>
      <p:ext uri="{BB962C8B-B14F-4D97-AF65-F5344CB8AC3E}">
        <p14:creationId xmlns:p14="http://schemas.microsoft.com/office/powerpoint/2010/main" val="233168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A73E5-D20B-4C0B-9099-B6D6560802B9}"/>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6">
            <a:extLst>
              <a:ext uri="{FF2B5EF4-FFF2-40B4-BE49-F238E27FC236}">
                <a16:creationId xmlns:a16="http://schemas.microsoft.com/office/drawing/2014/main" id="{4B5F2B9B-4B11-45B6-AFC2-98A6380795CF}"/>
              </a:ext>
            </a:extLst>
          </p:cNvPr>
          <p:cNvSpPr>
            <a:spLocks noChangeArrowheads="1"/>
          </p:cNvSpPr>
          <p:nvPr/>
        </p:nvSpPr>
        <p:spPr bwMode="auto">
          <a:xfrm>
            <a:off x="648070" y="1773667"/>
            <a:ext cx="8602462" cy="4719208"/>
          </a:xfrm>
          <a:prstGeom prst="rect">
            <a:avLst/>
          </a:prstGeom>
          <a:noFill/>
          <a:ln>
            <a:noFill/>
          </a:ln>
          <a:effectLst/>
        </p:spPr>
        <p:txBody>
          <a:bodyPr vert="horz" wrap="squar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w Cen MT" panose="020B0602020104020603" pitchFamily="34" charset="0"/>
              </a:rPr>
              <a:t>A Graph is a non-linear data structure consisting of nodes and edges. The nodes are sometimes also referred to as vertices and the edges are lines or arcs that connect any two nodes in the graph. More formally a Graph can be defined as,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w Cen MT" panose="020B0602020104020603" pitchFamily="34" charset="0"/>
              </a:rPr>
              <a:t>      A Graph consists of a finite set of vertices(or nodes) and set of Edges which connect a pair of nodes.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w Cen MT" panose="020B0602020104020603" pitchFamily="34" charset="0"/>
              </a:rPr>
              <a:t>G</a:t>
            </a:r>
            <a:r>
              <a:rPr kumimoji="0" lang="en-US" altLang="en-US" sz="2000" b="0" i="0" u="none" strike="noStrike" cap="none" normalizeH="0" baseline="0" dirty="0">
                <a:ln>
                  <a:noFill/>
                </a:ln>
                <a:solidFill>
                  <a:schemeClr val="tx1"/>
                </a:solidFill>
                <a:effectLst/>
                <a:latin typeface="Tw Cen MT" panose="020B0602020104020603" pitchFamily="34" charset="0"/>
              </a:rPr>
              <a:t>raph is a data structure (V, E) that consists of</a:t>
            </a:r>
          </a:p>
          <a:p>
            <a:pPr lvl="1">
              <a:buFontTx/>
              <a:buChar char="•"/>
            </a:pPr>
            <a:r>
              <a:rPr kumimoji="0" lang="en-US" altLang="en-US" sz="2000" b="0" i="0" u="none" strike="noStrike" cap="none" normalizeH="0" baseline="0" dirty="0">
                <a:ln>
                  <a:noFill/>
                </a:ln>
                <a:solidFill>
                  <a:schemeClr val="tx1"/>
                </a:solidFill>
                <a:effectLst/>
                <a:latin typeface="Tw Cen MT" panose="020B0602020104020603" pitchFamily="34" charset="0"/>
              </a:rPr>
              <a:t>A collection of vertices V</a:t>
            </a:r>
          </a:p>
          <a:p>
            <a:pPr lvl="1">
              <a:buFontTx/>
              <a:buChar char="•"/>
            </a:pPr>
            <a:r>
              <a:rPr kumimoji="0" lang="en-US" altLang="en-US" sz="2000" b="0" i="0" u="none" strike="noStrike" cap="none" normalizeH="0" baseline="0" dirty="0">
                <a:ln>
                  <a:noFill/>
                </a:ln>
                <a:solidFill>
                  <a:schemeClr val="tx1"/>
                </a:solidFill>
                <a:effectLst/>
                <a:latin typeface="Tw Cen MT" panose="020B0602020104020603" pitchFamily="34" charset="0"/>
              </a:rPr>
              <a:t>A collection of edges E, represented as ordered pairs of vertices (</a:t>
            </a:r>
            <a:r>
              <a:rPr kumimoji="0" lang="en-US" altLang="en-US" sz="2000" b="0" i="0" u="none" strike="noStrike" cap="none" normalizeH="0" baseline="0" dirty="0" err="1">
                <a:ln>
                  <a:noFill/>
                </a:ln>
                <a:solidFill>
                  <a:schemeClr val="tx1"/>
                </a:solidFill>
                <a:effectLst/>
                <a:latin typeface="Tw Cen MT" panose="020B0602020104020603" pitchFamily="34" charset="0"/>
              </a:rPr>
              <a:t>u,v</a:t>
            </a:r>
            <a:r>
              <a:rPr kumimoji="0" lang="en-US" altLang="en-US" sz="2000" b="0" i="0" u="none" strike="noStrike" cap="none" normalizeH="0" baseline="0" dirty="0">
                <a:ln>
                  <a:noFill/>
                </a:ln>
                <a:solidFill>
                  <a:schemeClr val="tx1"/>
                </a:solidFill>
                <a:effectLst/>
                <a:latin typeface="Tw Cen MT" panose="020B06020201040206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w Cen MT" panose="020B06020201040206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w Cen MT" panose="020B0602020104020603" pitchFamily="34" charset="0"/>
              </a:rPr>
              <a:t>In this graph,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65E"/>
                </a:solidFill>
                <a:effectLst/>
                <a:latin typeface="Tw Cen MT" panose="020B0602020104020603" pitchFamily="34" charset="0"/>
              </a:rPr>
              <a:t>V = {0, 1,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65E"/>
                </a:solidFill>
                <a:effectLst/>
                <a:latin typeface="Tw Cen MT" panose="020B0602020104020603" pitchFamily="34" charset="0"/>
              </a:rPr>
              <a:t>E = {(0,1), (0,2), (0,3),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65E"/>
                </a:solidFill>
                <a:effectLst/>
                <a:latin typeface="Tw Cen MT" panose="020B0602020104020603" pitchFamily="34" charset="0"/>
              </a:rPr>
              <a:t>G = {V, E}</a:t>
            </a:r>
            <a:r>
              <a:rPr kumimoji="0" lang="en-US" altLang="en-US" sz="2000" b="0" i="0" u="none" strike="noStrike" cap="none" normalizeH="0" baseline="0" dirty="0">
                <a:ln>
                  <a:noFill/>
                </a:ln>
                <a:solidFill>
                  <a:schemeClr val="tx1"/>
                </a:solidFill>
                <a:effectLst/>
                <a:latin typeface="Tw Cen MT" panose="020B0602020104020603" pitchFamily="34" charset="0"/>
              </a:rPr>
              <a:t> </a:t>
            </a:r>
          </a:p>
        </p:txBody>
      </p:sp>
      <p:sp>
        <p:nvSpPr>
          <p:cNvPr id="7" name="Title 6">
            <a:extLst>
              <a:ext uri="{FF2B5EF4-FFF2-40B4-BE49-F238E27FC236}">
                <a16:creationId xmlns:a16="http://schemas.microsoft.com/office/drawing/2014/main" id="{E040C5BB-410A-4052-A4D6-5D014B2BCE2D}"/>
              </a:ext>
            </a:extLst>
          </p:cNvPr>
          <p:cNvSpPr>
            <a:spLocks noGrp="1"/>
          </p:cNvSpPr>
          <p:nvPr>
            <p:ph type="title"/>
          </p:nvPr>
        </p:nvSpPr>
        <p:spPr/>
        <p:txBody>
          <a:bodyPr/>
          <a:lstStyle/>
          <a:p>
            <a:r>
              <a:rPr lang="en-US" b="1" dirty="0">
                <a:solidFill>
                  <a:srgbClr val="7030A0"/>
                </a:solidFill>
                <a:latin typeface="Tw Cen MT" panose="020B0602020104020603" pitchFamily="34" charset="0"/>
              </a:rPr>
              <a:t>What is GRAPH?</a:t>
            </a:r>
            <a:endParaRPr lang="en-IN" b="1" dirty="0">
              <a:solidFill>
                <a:srgbClr val="7030A0"/>
              </a:solidFill>
              <a:latin typeface="Tw Cen MT" panose="020B0602020104020603" pitchFamily="34" charset="0"/>
            </a:endParaRPr>
          </a:p>
        </p:txBody>
      </p:sp>
      <p:pic>
        <p:nvPicPr>
          <p:cNvPr id="8" name="Picture 2" descr="graph adjacency matrix for sample graph shows that the value of matrix element is 1 for the row and column that have an edge and 0 for row and column that don't have an edge">
            <a:extLst>
              <a:ext uri="{FF2B5EF4-FFF2-40B4-BE49-F238E27FC236}">
                <a16:creationId xmlns:a16="http://schemas.microsoft.com/office/drawing/2014/main" id="{5A4863CC-9D87-47F1-99AB-0813401A75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59" r="58563" b="19470"/>
          <a:stretch/>
        </p:blipFill>
        <p:spPr bwMode="auto">
          <a:xfrm>
            <a:off x="9434605" y="2349203"/>
            <a:ext cx="2275875" cy="231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08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CE4632-4C9E-42A4-88F8-E91FFB64C8F5}"/>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graph data structure explained using facebook's example. Users, groups, pages, events, etc. are represented as nodes and their relationships - friend, joining a group, liking a page are represented as links between nodes">
            <a:extLst>
              <a:ext uri="{FF2B5EF4-FFF2-40B4-BE49-F238E27FC236}">
                <a16:creationId xmlns:a16="http://schemas.microsoft.com/office/drawing/2014/main" id="{6A91B4C4-F667-45CE-8498-0D83E63DA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862" y="1849189"/>
            <a:ext cx="7599968" cy="36646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FDBDA2-35F2-46A6-926B-3306F348F04A}"/>
              </a:ext>
            </a:extLst>
          </p:cNvPr>
          <p:cNvSpPr txBox="1"/>
          <p:nvPr/>
        </p:nvSpPr>
        <p:spPr>
          <a:xfrm>
            <a:off x="925830" y="1931995"/>
            <a:ext cx="6094476" cy="4093428"/>
          </a:xfrm>
          <a:prstGeom prst="rect">
            <a:avLst/>
          </a:prstGeom>
          <a:noFill/>
        </p:spPr>
        <p:txBody>
          <a:bodyPr wrap="square">
            <a:spAutoFit/>
          </a:bodyPr>
          <a:lstStyle/>
          <a:p>
            <a:r>
              <a:rPr lang="en-US" sz="2000" b="1" dirty="0">
                <a:latin typeface="Tw Cen MT" panose="020B0602020104020603" pitchFamily="34" charset="0"/>
              </a:rPr>
              <a:t>F</a:t>
            </a:r>
            <a:r>
              <a:rPr lang="en-US" sz="2000" b="1" i="0" dirty="0">
                <a:effectLst/>
                <a:latin typeface="Tw Cen MT" panose="020B0602020104020603" pitchFamily="34" charset="0"/>
              </a:rPr>
              <a:t>acebook</a:t>
            </a:r>
            <a:r>
              <a:rPr lang="en-US" sz="2000" b="0" i="0" dirty="0">
                <a:effectLst/>
                <a:latin typeface="Tw Cen MT" panose="020B0602020104020603" pitchFamily="34" charset="0"/>
              </a:rPr>
              <a:t> uses a graph data structure to store its data. </a:t>
            </a:r>
          </a:p>
          <a:p>
            <a:endParaRPr lang="en-US" sz="2000" b="0" i="0" dirty="0">
              <a:effectLst/>
              <a:latin typeface="Tw Cen MT" panose="020B0602020104020603" pitchFamily="34" charset="0"/>
            </a:endParaRPr>
          </a:p>
          <a:p>
            <a:r>
              <a:rPr lang="en-US" sz="2000" dirty="0">
                <a:latin typeface="Tw Cen MT" panose="020B0602020104020603" pitchFamily="34" charset="0"/>
              </a:rPr>
              <a:t>On Facebook, everything is a node. </a:t>
            </a:r>
          </a:p>
          <a:p>
            <a:r>
              <a:rPr lang="en-US" sz="2000" dirty="0">
                <a:latin typeface="Tw Cen MT" panose="020B0602020104020603" pitchFamily="34" charset="0"/>
              </a:rPr>
              <a:t>That includes User, Photo, Album, Event, Group, Page, Comment, Story, Video, Link, Note...anything that has data is a node.</a:t>
            </a:r>
          </a:p>
          <a:p>
            <a:endParaRPr lang="en-US" sz="2000" dirty="0">
              <a:latin typeface="Tw Cen MT" panose="020B0602020104020603" pitchFamily="34" charset="0"/>
            </a:endParaRPr>
          </a:p>
          <a:p>
            <a:r>
              <a:rPr lang="en-US" sz="2000" dirty="0">
                <a:latin typeface="Tw Cen MT" panose="020B0602020104020603" pitchFamily="34" charset="0"/>
              </a:rPr>
              <a:t>Every relationship is an edge from one node to another. Whether you post a photo, join a group, like a page, etc., a new edge is created for that relationship.</a:t>
            </a:r>
          </a:p>
          <a:p>
            <a:r>
              <a:rPr lang="en-US" sz="2000" dirty="0">
                <a:latin typeface="Tw Cen MT" panose="020B0602020104020603" pitchFamily="34" charset="0"/>
              </a:rPr>
              <a:t>           </a:t>
            </a:r>
          </a:p>
          <a:p>
            <a:r>
              <a:rPr lang="en-US" sz="2000" dirty="0">
                <a:latin typeface="Tw Cen MT" panose="020B0602020104020603" pitchFamily="34" charset="0"/>
              </a:rPr>
              <a:t>It means, all of Facebook is a collection of these nodes and edges. </a:t>
            </a:r>
          </a:p>
        </p:txBody>
      </p:sp>
      <p:sp>
        <p:nvSpPr>
          <p:cNvPr id="8" name="Title 6">
            <a:extLst>
              <a:ext uri="{FF2B5EF4-FFF2-40B4-BE49-F238E27FC236}">
                <a16:creationId xmlns:a16="http://schemas.microsoft.com/office/drawing/2014/main" id="{633BE52A-15E9-4446-9F02-6C6A3810AA82}"/>
              </a:ext>
            </a:extLst>
          </p:cNvPr>
          <p:cNvSpPr txBox="1">
            <a:spLocks/>
          </p:cNvSpPr>
          <p:nvPr/>
        </p:nvSpPr>
        <p:spPr>
          <a:xfrm>
            <a:off x="838200" y="43558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latin typeface="Tw Cen MT" panose="020B0602020104020603" pitchFamily="34" charset="0"/>
              </a:rPr>
              <a:t>Example</a:t>
            </a:r>
            <a:endParaRPr lang="en-IN" b="1" dirty="0">
              <a:solidFill>
                <a:srgbClr val="7030A0"/>
              </a:solidFill>
              <a:latin typeface="Tw Cen MT" panose="020B0602020104020603" pitchFamily="34" charset="0"/>
            </a:endParaRPr>
          </a:p>
        </p:txBody>
      </p:sp>
    </p:spTree>
    <p:extLst>
      <p:ext uri="{BB962C8B-B14F-4D97-AF65-F5344CB8AC3E}">
        <p14:creationId xmlns:p14="http://schemas.microsoft.com/office/powerpoint/2010/main" val="138788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DEE21-6D44-464A-BD85-CC36E8868E05}"/>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6">
            <a:extLst>
              <a:ext uri="{FF2B5EF4-FFF2-40B4-BE49-F238E27FC236}">
                <a16:creationId xmlns:a16="http://schemas.microsoft.com/office/drawing/2014/main" id="{492747B7-C997-4C41-BC7B-F7CAAFD1F560}"/>
              </a:ext>
            </a:extLst>
          </p:cNvPr>
          <p:cNvSpPr txBox="1">
            <a:spLocks/>
          </p:cNvSpPr>
          <p:nvPr/>
        </p:nvSpPr>
        <p:spPr>
          <a:xfrm>
            <a:off x="838200" y="35883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latin typeface="Tw Cen MT" panose="020B0602020104020603" pitchFamily="34" charset="0"/>
              </a:rPr>
              <a:t>Graph Terminologies</a:t>
            </a:r>
            <a:endParaRPr lang="en-IN" b="1" dirty="0">
              <a:solidFill>
                <a:srgbClr val="7030A0"/>
              </a:solidFill>
              <a:latin typeface="Tw Cen MT" panose="020B0602020104020603" pitchFamily="34" charset="0"/>
            </a:endParaRPr>
          </a:p>
        </p:txBody>
      </p:sp>
      <p:sp>
        <p:nvSpPr>
          <p:cNvPr id="6" name="TextBox 5">
            <a:extLst>
              <a:ext uri="{FF2B5EF4-FFF2-40B4-BE49-F238E27FC236}">
                <a16:creationId xmlns:a16="http://schemas.microsoft.com/office/drawing/2014/main" id="{768B4FFE-9D7D-4285-BBD1-DDF95A7AB795}"/>
              </a:ext>
            </a:extLst>
          </p:cNvPr>
          <p:cNvSpPr txBox="1"/>
          <p:nvPr/>
        </p:nvSpPr>
        <p:spPr>
          <a:xfrm>
            <a:off x="838200" y="1367432"/>
            <a:ext cx="10743750" cy="4708981"/>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w Cen MT" panose="020B0602020104020603" pitchFamily="34" charset="0"/>
              </a:rPr>
              <a:t>Path </a:t>
            </a:r>
          </a:p>
          <a:p>
            <a:r>
              <a:rPr lang="en-US" sz="3200" dirty="0">
                <a:latin typeface="Tw Cen MT" panose="020B0602020104020603" pitchFamily="34" charset="0"/>
              </a:rPr>
              <a:t>      </a:t>
            </a:r>
            <a:r>
              <a:rPr lang="en-US" dirty="0">
                <a:latin typeface="Tw Cen MT" panose="020B0602020104020603" pitchFamily="34" charset="0"/>
              </a:rPr>
              <a:t>It i</a:t>
            </a:r>
            <a:r>
              <a:rPr lang="en-US" dirty="0"/>
              <a:t>s a sequence of alternating edges such that each successive vertex is connected by the edge. </a:t>
            </a:r>
            <a:endParaRPr lang="en-US" dirty="0">
              <a:latin typeface="Tw Cen MT" panose="020B0602020104020603" pitchFamily="34" charset="0"/>
            </a:endParaRPr>
          </a:p>
          <a:p>
            <a:pPr marL="457200" indent="-457200">
              <a:buFont typeface="Arial" panose="020B0604020202020204" pitchFamily="34" charset="0"/>
              <a:buChar char="•"/>
            </a:pPr>
            <a:r>
              <a:rPr lang="en-US" sz="3200" dirty="0">
                <a:latin typeface="Tw Cen MT" panose="020B0602020104020603" pitchFamily="34" charset="0"/>
              </a:rPr>
              <a:t>Spanning Tree </a:t>
            </a:r>
          </a:p>
          <a:p>
            <a:r>
              <a:rPr lang="en-US" sz="3200" b="1" dirty="0">
                <a:latin typeface="Tw Cen MT" panose="020B0602020104020603" pitchFamily="34" charset="0"/>
              </a:rPr>
              <a:t>	</a:t>
            </a:r>
            <a:r>
              <a:rPr lang="en-US" dirty="0"/>
              <a:t>Spanning tree is a spanning subgraph that is also a tree. Methods to find the spanning Tree:</a:t>
            </a:r>
            <a:endParaRPr lang="en-US" b="1" dirty="0"/>
          </a:p>
          <a:p>
            <a:pPr lvl="2"/>
            <a:r>
              <a:rPr lang="en-US" dirty="0"/>
              <a:t>1. Cutting- down method</a:t>
            </a:r>
            <a:endParaRPr lang="en-US" b="1" dirty="0"/>
          </a:p>
          <a:p>
            <a:pPr lvl="2"/>
            <a:r>
              <a:rPr lang="en-US" dirty="0"/>
              <a:t>	Start choosing any cycle in Graph .</a:t>
            </a:r>
          </a:p>
          <a:p>
            <a:pPr lvl="2"/>
            <a:r>
              <a:rPr lang="en-US" dirty="0"/>
              <a:t>	Remove one of cycle's edges.</a:t>
            </a:r>
          </a:p>
          <a:p>
            <a:pPr lvl="2"/>
            <a:r>
              <a:rPr lang="en-US" dirty="0"/>
              <a:t>	Repeat this process until there are no cycles left.</a:t>
            </a:r>
          </a:p>
          <a:p>
            <a:pPr lvl="2"/>
            <a:r>
              <a:rPr lang="en-US" dirty="0"/>
              <a:t>2. Building - up method</a:t>
            </a:r>
          </a:p>
          <a:p>
            <a:pPr lvl="2"/>
            <a:r>
              <a:rPr lang="en-US" dirty="0"/>
              <a:t>	Select edges of graph  one at a time. In such a way that there are no cycles are created.</a:t>
            </a:r>
          </a:p>
          <a:p>
            <a:pPr marL="457200" indent="-457200">
              <a:buFont typeface="Arial" panose="020B0604020202020204" pitchFamily="34" charset="0"/>
              <a:buChar char="•"/>
            </a:pPr>
            <a:r>
              <a:rPr lang="en-US" sz="3200" dirty="0">
                <a:latin typeface="Tw Cen MT" panose="020B0602020104020603" pitchFamily="34" charset="0"/>
              </a:rPr>
              <a:t>Forest </a:t>
            </a:r>
          </a:p>
          <a:p>
            <a:r>
              <a:rPr lang="en-US" sz="3200" dirty="0">
                <a:latin typeface="Tw Cen MT" panose="020B0602020104020603" pitchFamily="34" charset="0"/>
              </a:rPr>
              <a:t>	</a:t>
            </a:r>
            <a:r>
              <a:rPr lang="en-US" dirty="0"/>
              <a:t>A </a:t>
            </a:r>
            <a:r>
              <a:rPr lang="en-US" i="1" dirty="0"/>
              <a:t>forest</a:t>
            </a:r>
            <a:r>
              <a:rPr lang="en-US" dirty="0"/>
              <a:t> is an undirected graph in which any two vertices are connected by at most one path. </a:t>
            </a:r>
            <a:endParaRPr lang="en-IN" sz="1600" dirty="0">
              <a:latin typeface="Tw Cen MT" panose="020B0602020104020603" pitchFamily="34" charset="0"/>
            </a:endParaRPr>
          </a:p>
        </p:txBody>
      </p:sp>
    </p:spTree>
    <p:extLst>
      <p:ext uri="{BB962C8B-B14F-4D97-AF65-F5344CB8AC3E}">
        <p14:creationId xmlns:p14="http://schemas.microsoft.com/office/powerpoint/2010/main" val="6614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DEE21-6D44-464A-BD85-CC36E8868E05}"/>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3" name="Title 6">
            <a:extLst>
              <a:ext uri="{FF2B5EF4-FFF2-40B4-BE49-F238E27FC236}">
                <a16:creationId xmlns:a16="http://schemas.microsoft.com/office/drawing/2014/main" id="{492747B7-C997-4C41-BC7B-F7CAAFD1F5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latin typeface="Tw Cen MT" panose="020B0602020104020603" pitchFamily="34" charset="0"/>
              </a:rPr>
              <a:t>Graph Representations</a:t>
            </a:r>
            <a:endParaRPr lang="en-IN" b="1" dirty="0">
              <a:solidFill>
                <a:srgbClr val="7030A0"/>
              </a:solidFill>
              <a:latin typeface="Tw Cen MT" panose="020B0602020104020603" pitchFamily="34" charset="0"/>
            </a:endParaRPr>
          </a:p>
        </p:txBody>
      </p:sp>
      <p:sp>
        <p:nvSpPr>
          <p:cNvPr id="4" name="Rectangle 1">
            <a:extLst>
              <a:ext uri="{FF2B5EF4-FFF2-40B4-BE49-F238E27FC236}">
                <a16:creationId xmlns:a16="http://schemas.microsoft.com/office/drawing/2014/main" id="{805A40EE-AC9A-4719-9865-84E5A3906956}"/>
              </a:ext>
            </a:extLst>
          </p:cNvPr>
          <p:cNvSpPr>
            <a:spLocks noChangeArrowheads="1"/>
          </p:cNvSpPr>
          <p:nvPr/>
        </p:nvSpPr>
        <p:spPr bwMode="auto">
          <a:xfrm>
            <a:off x="127000" y="3162484"/>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descr="graph adjacency matrix for sample graph shows that the value of matrix element is 1 for the row and column that have an edge and 0 for row and column that don't have an edge">
            <a:extLst>
              <a:ext uri="{FF2B5EF4-FFF2-40B4-BE49-F238E27FC236}">
                <a16:creationId xmlns:a16="http://schemas.microsoft.com/office/drawing/2014/main" id="{ABE5F4ED-E47B-4834-A24D-8F25546261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59" r="58563" b="19470"/>
          <a:stretch/>
        </p:blipFill>
        <p:spPr bwMode="auto">
          <a:xfrm>
            <a:off x="8147343" y="724589"/>
            <a:ext cx="2275875" cy="2316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BCA117-83EE-4C73-8CDF-EEECF6838B2F}"/>
              </a:ext>
            </a:extLst>
          </p:cNvPr>
          <p:cNvSpPr txBox="1"/>
          <p:nvPr/>
        </p:nvSpPr>
        <p:spPr>
          <a:xfrm>
            <a:off x="1002306" y="2008322"/>
            <a:ext cx="6433902" cy="3416320"/>
          </a:xfrm>
          <a:prstGeom prst="rect">
            <a:avLst/>
          </a:prstGeom>
          <a:noFill/>
        </p:spPr>
        <p:txBody>
          <a:bodyPr wrap="square" rtlCol="0">
            <a:spAutoFit/>
          </a:bodyPr>
          <a:lstStyle/>
          <a:p>
            <a:pPr marL="342900" indent="-342900">
              <a:buAutoNum type="arabicPeriod"/>
            </a:pPr>
            <a:r>
              <a:rPr lang="en-US" sz="2400" b="1" dirty="0">
                <a:solidFill>
                  <a:schemeClr val="tx1"/>
                </a:solidFill>
                <a:latin typeface="Tw Cen MT" panose="020B0602020104020603" pitchFamily="34" charset="0"/>
              </a:rPr>
              <a:t>Adjacency Matrix</a:t>
            </a:r>
          </a:p>
          <a:p>
            <a:pPr marL="342900" indent="-342900">
              <a:buAutoNum type="arabicPeriod"/>
            </a:pPr>
            <a:endParaRPr lang="en-US" sz="2400" b="1" dirty="0">
              <a:solidFill>
                <a:schemeClr val="tx1"/>
              </a:solidFill>
              <a:latin typeface="Tw Cen MT" panose="020B0602020104020603" pitchFamily="34" charset="0"/>
            </a:endParaRPr>
          </a:p>
          <a:p>
            <a:r>
              <a:rPr lang="en-US" sz="2400" dirty="0">
                <a:solidFill>
                  <a:schemeClr val="tx1"/>
                </a:solidFill>
                <a:latin typeface="Tw Cen MT" panose="020B0602020104020603" pitchFamily="34" charset="0"/>
              </a:rPr>
              <a:t>An adjacency matrix is a 2D array of V x V vertices. Each row and column represent a vertex.</a:t>
            </a:r>
          </a:p>
          <a:p>
            <a:endParaRPr lang="en-US" sz="2400" dirty="0">
              <a:solidFill>
                <a:schemeClr val="tx1"/>
              </a:solidFill>
              <a:latin typeface="Tw Cen MT" panose="020B0602020104020603" pitchFamily="34" charset="0"/>
            </a:endParaRPr>
          </a:p>
          <a:p>
            <a:endParaRPr lang="en-US" sz="2400" dirty="0">
              <a:latin typeface="Tw Cen MT" panose="020B0602020104020603" pitchFamily="34" charset="0"/>
            </a:endParaRPr>
          </a:p>
          <a:p>
            <a:pPr lvl="1"/>
            <a:r>
              <a:rPr lang="en-US" sz="2400" dirty="0">
                <a:solidFill>
                  <a:schemeClr val="tx1"/>
                </a:solidFill>
                <a:latin typeface="Tw Cen MT" panose="020B0602020104020603" pitchFamily="34" charset="0"/>
              </a:rPr>
              <a:t>Time complexity:  O(1)</a:t>
            </a:r>
          </a:p>
          <a:p>
            <a:pPr lvl="1"/>
            <a:endParaRPr lang="en-US" sz="2400" dirty="0">
              <a:latin typeface="Tw Cen MT" panose="020B0602020104020603" pitchFamily="34" charset="0"/>
            </a:endParaRPr>
          </a:p>
          <a:p>
            <a:pPr lvl="1"/>
            <a:r>
              <a:rPr lang="en-US" sz="2400" dirty="0">
                <a:solidFill>
                  <a:schemeClr val="tx1"/>
                </a:solidFill>
                <a:latin typeface="Tw Cen MT" panose="020B0602020104020603" pitchFamily="34" charset="0"/>
              </a:rPr>
              <a:t>Space complexity:  O(V</a:t>
            </a:r>
            <a:r>
              <a:rPr lang="en-US" sz="2400" baseline="30000" dirty="0">
                <a:solidFill>
                  <a:schemeClr val="tx1"/>
                </a:solidFill>
                <a:latin typeface="Tw Cen MT" panose="020B0602020104020603" pitchFamily="34" charset="0"/>
              </a:rPr>
              <a:t>2</a:t>
            </a:r>
            <a:r>
              <a:rPr lang="en-US" sz="2400" dirty="0">
                <a:solidFill>
                  <a:schemeClr val="tx1"/>
                </a:solidFill>
                <a:latin typeface="Tw Cen MT" panose="020B0602020104020603" pitchFamily="34" charset="0"/>
              </a:rPr>
              <a:t>)</a:t>
            </a:r>
          </a:p>
        </p:txBody>
      </p:sp>
      <p:pic>
        <p:nvPicPr>
          <p:cNvPr id="7" name="Picture 2" descr="graph adjacency matrix for sample graph shows that the value of matrix element is 1 for the row and column that have an edge and 0 for row and column that don't have an edge">
            <a:extLst>
              <a:ext uri="{FF2B5EF4-FFF2-40B4-BE49-F238E27FC236}">
                <a16:creationId xmlns:a16="http://schemas.microsoft.com/office/drawing/2014/main" id="{6C6DF7CF-90A4-4E6D-8673-3BF896778E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42714" r="13781" b="10211"/>
          <a:stretch/>
        </p:blipFill>
        <p:spPr bwMode="auto">
          <a:xfrm>
            <a:off x="8147343" y="3550600"/>
            <a:ext cx="3025067" cy="2582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42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DEE21-6D44-464A-BD85-CC36E8868E05}"/>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3" name="Title 6">
            <a:extLst>
              <a:ext uri="{FF2B5EF4-FFF2-40B4-BE49-F238E27FC236}">
                <a16:creationId xmlns:a16="http://schemas.microsoft.com/office/drawing/2014/main" id="{492747B7-C997-4C41-BC7B-F7CAAFD1F5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latin typeface="Tw Cen MT" panose="020B0602020104020603" pitchFamily="34" charset="0"/>
              </a:rPr>
              <a:t>Graph Representation</a:t>
            </a:r>
            <a:endParaRPr lang="en-IN" b="1" dirty="0">
              <a:solidFill>
                <a:srgbClr val="7030A0"/>
              </a:solidFill>
              <a:latin typeface="Tw Cen MT" panose="020B0602020104020603" pitchFamily="34" charset="0"/>
            </a:endParaRPr>
          </a:p>
        </p:txBody>
      </p:sp>
      <p:sp>
        <p:nvSpPr>
          <p:cNvPr id="4" name="Rectangle 1">
            <a:extLst>
              <a:ext uri="{FF2B5EF4-FFF2-40B4-BE49-F238E27FC236}">
                <a16:creationId xmlns:a16="http://schemas.microsoft.com/office/drawing/2014/main" id="{805A40EE-AC9A-4719-9865-84E5A3906956}"/>
              </a:ext>
            </a:extLst>
          </p:cNvPr>
          <p:cNvSpPr>
            <a:spLocks noChangeArrowheads="1"/>
          </p:cNvSpPr>
          <p:nvPr/>
        </p:nvSpPr>
        <p:spPr bwMode="auto">
          <a:xfrm>
            <a:off x="127000" y="3162484"/>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descr="graph adjacency matrix for sample graph shows that the value of matrix element is 1 for the row and column that have an edge and 0 for row and column that don't have an edge">
            <a:extLst>
              <a:ext uri="{FF2B5EF4-FFF2-40B4-BE49-F238E27FC236}">
                <a16:creationId xmlns:a16="http://schemas.microsoft.com/office/drawing/2014/main" id="{ABE5F4ED-E47B-4834-A24D-8F25546261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59" r="58563" b="19470"/>
          <a:stretch/>
        </p:blipFill>
        <p:spPr bwMode="auto">
          <a:xfrm>
            <a:off x="8087546" y="642560"/>
            <a:ext cx="2275875" cy="231648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D8A86A19-4C8A-422A-A19F-11BEE13D1D35}"/>
              </a:ext>
            </a:extLst>
          </p:cNvPr>
          <p:cNvSpPr>
            <a:spLocks noChangeArrowheads="1"/>
          </p:cNvSpPr>
          <p:nvPr/>
        </p:nvSpPr>
        <p:spPr bwMode="auto">
          <a:xfrm>
            <a:off x="674703" y="3214124"/>
            <a:ext cx="65" cy="35391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4" name="Picture 2" descr="adjacency list representation represents graph as array of linked lists where index represents the vertex and each element in linked list represents the edges connected to that vertex">
            <a:extLst>
              <a:ext uri="{FF2B5EF4-FFF2-40B4-BE49-F238E27FC236}">
                <a16:creationId xmlns:a16="http://schemas.microsoft.com/office/drawing/2014/main" id="{48D9BA83-219C-4F51-8408-4991A365E05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9329" b="8617"/>
          <a:stretch/>
        </p:blipFill>
        <p:spPr bwMode="auto">
          <a:xfrm>
            <a:off x="6768497" y="3585485"/>
            <a:ext cx="4913971" cy="26460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AF5B886-58A5-49F0-874E-FDA3D623C716}"/>
              </a:ext>
            </a:extLst>
          </p:cNvPr>
          <p:cNvSpPr txBox="1"/>
          <p:nvPr/>
        </p:nvSpPr>
        <p:spPr>
          <a:xfrm>
            <a:off x="1073497" y="2008322"/>
            <a:ext cx="5283742" cy="3785652"/>
          </a:xfrm>
          <a:prstGeom prst="rect">
            <a:avLst/>
          </a:prstGeom>
          <a:noFill/>
        </p:spPr>
        <p:txBody>
          <a:bodyPr wrap="square" rtlCol="0">
            <a:spAutoFit/>
          </a:bodyPr>
          <a:lstStyle/>
          <a:p>
            <a:r>
              <a:rPr lang="en-US" sz="2400" b="1" dirty="0">
                <a:latin typeface="Tw Cen MT" panose="020B0602020104020603" pitchFamily="34" charset="0"/>
              </a:rPr>
              <a:t>2. Adjacency List</a:t>
            </a:r>
          </a:p>
          <a:p>
            <a:endParaRPr lang="en-US" sz="2400" dirty="0">
              <a:latin typeface="Tw Cen MT" panose="020B0602020104020603" pitchFamily="34" charset="0"/>
            </a:endParaRPr>
          </a:p>
          <a:p>
            <a:r>
              <a:rPr lang="en-US" sz="2400" dirty="0">
                <a:latin typeface="Tw Cen MT" panose="020B0602020104020603" pitchFamily="34" charset="0"/>
              </a:rPr>
              <a:t>An adjacency list represents a graph as an array of linked lists.</a:t>
            </a:r>
          </a:p>
          <a:p>
            <a:pPr lvl="1"/>
            <a:endParaRPr lang="en-US" sz="2400" dirty="0">
              <a:latin typeface="Tw Cen MT" panose="020B0602020104020603" pitchFamily="34" charset="0"/>
            </a:endParaRPr>
          </a:p>
          <a:p>
            <a:pPr lvl="1"/>
            <a:endParaRPr lang="en-US" sz="2400" dirty="0">
              <a:latin typeface="Tw Cen MT" panose="020B0602020104020603" pitchFamily="34" charset="0"/>
            </a:endParaRPr>
          </a:p>
          <a:p>
            <a:pPr lvl="1"/>
            <a:r>
              <a:rPr lang="en-US" sz="2400" dirty="0">
                <a:latin typeface="Tw Cen MT" panose="020B0602020104020603" pitchFamily="34" charset="0"/>
              </a:rPr>
              <a:t>Time complexity:  O(V)</a:t>
            </a:r>
          </a:p>
          <a:p>
            <a:pPr lvl="1"/>
            <a:endParaRPr lang="en-US" sz="2400" dirty="0">
              <a:latin typeface="Tw Cen MT" panose="020B0602020104020603" pitchFamily="34" charset="0"/>
            </a:endParaRPr>
          </a:p>
          <a:p>
            <a:pPr lvl="1"/>
            <a:r>
              <a:rPr lang="en-US" sz="2400" dirty="0">
                <a:latin typeface="Tw Cen MT" panose="020B0602020104020603" pitchFamily="34" charset="0"/>
              </a:rPr>
              <a:t>Space complexity:  O(V+E)</a:t>
            </a:r>
          </a:p>
          <a:p>
            <a:pPr lvl="1"/>
            <a:endParaRPr lang="en-US" sz="2400" dirty="0">
              <a:latin typeface="Tw Cen MT" panose="020B0602020104020603" pitchFamily="34" charset="0"/>
            </a:endParaRPr>
          </a:p>
        </p:txBody>
      </p:sp>
    </p:spTree>
    <p:extLst>
      <p:ext uri="{BB962C8B-B14F-4D97-AF65-F5344CB8AC3E}">
        <p14:creationId xmlns:p14="http://schemas.microsoft.com/office/powerpoint/2010/main" val="367713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DEE21-6D44-464A-BD85-CC36E8868E05}"/>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6">
            <a:extLst>
              <a:ext uri="{FF2B5EF4-FFF2-40B4-BE49-F238E27FC236}">
                <a16:creationId xmlns:a16="http://schemas.microsoft.com/office/drawing/2014/main" id="{492747B7-C997-4C41-BC7B-F7CAAFD1F5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latin typeface="Tw Cen MT" panose="020B0602020104020603" pitchFamily="34" charset="0"/>
              </a:rPr>
              <a:t>Graph Types</a:t>
            </a:r>
            <a:endParaRPr lang="en-IN" b="1" dirty="0">
              <a:solidFill>
                <a:srgbClr val="7030A0"/>
              </a:solidFill>
              <a:latin typeface="Tw Cen MT" panose="020B0602020104020603" pitchFamily="34" charset="0"/>
            </a:endParaRPr>
          </a:p>
        </p:txBody>
      </p:sp>
      <p:sp>
        <p:nvSpPr>
          <p:cNvPr id="4" name="TextBox 3">
            <a:extLst>
              <a:ext uri="{FF2B5EF4-FFF2-40B4-BE49-F238E27FC236}">
                <a16:creationId xmlns:a16="http://schemas.microsoft.com/office/drawing/2014/main" id="{EB5E33D7-9470-43C9-8F8F-2FBAE5BC4C60}"/>
              </a:ext>
            </a:extLst>
          </p:cNvPr>
          <p:cNvSpPr txBox="1"/>
          <p:nvPr/>
        </p:nvSpPr>
        <p:spPr>
          <a:xfrm>
            <a:off x="1056441" y="2069762"/>
            <a:ext cx="6507334" cy="3541482"/>
          </a:xfrm>
          <a:prstGeom prst="rect">
            <a:avLst/>
          </a:prstGeom>
          <a:noFill/>
        </p:spPr>
        <p:txBody>
          <a:bodyPr wrap="square" rtlCol="0">
            <a:spAutoFit/>
          </a:bodyPr>
          <a:lstStyle/>
          <a:p>
            <a:r>
              <a:rPr lang="en-US" sz="2400" b="1" i="0" dirty="0">
                <a:effectLst/>
                <a:latin typeface="Tw Cen MT" panose="020B0602020104020603" pitchFamily="34" charset="0"/>
              </a:rPr>
              <a:t>1. Undirected </a:t>
            </a:r>
            <a:r>
              <a:rPr lang="en-US" sz="2400" b="1" dirty="0">
                <a:latin typeface="Tw Cen MT" panose="020B0602020104020603" pitchFamily="34" charset="0"/>
              </a:rPr>
              <a:t>G</a:t>
            </a:r>
            <a:r>
              <a:rPr lang="en-US" sz="2400" b="1" i="0" dirty="0">
                <a:effectLst/>
                <a:latin typeface="Tw Cen MT" panose="020B0602020104020603" pitchFamily="34" charset="0"/>
              </a:rPr>
              <a:t>raphs:</a:t>
            </a:r>
            <a:r>
              <a:rPr lang="en-US" sz="2400" b="0" i="0" dirty="0">
                <a:effectLst/>
                <a:latin typeface="Tw Cen MT" panose="020B0602020104020603" pitchFamily="34" charset="0"/>
              </a:rPr>
              <a:t> </a:t>
            </a:r>
          </a:p>
          <a:p>
            <a:endParaRPr lang="en-US" sz="2400" b="0" i="0" dirty="0">
              <a:effectLst/>
              <a:latin typeface="Tw Cen MT" panose="020B0602020104020603" pitchFamily="34" charset="0"/>
            </a:endParaRPr>
          </a:p>
          <a:p>
            <a:pPr marL="800100" lvl="1" indent="-342900">
              <a:lnSpc>
                <a:spcPct val="150000"/>
              </a:lnSpc>
              <a:buFont typeface="Arial" panose="020B0604020202020204" pitchFamily="34" charset="0"/>
              <a:buChar char="•"/>
            </a:pPr>
            <a:r>
              <a:rPr lang="en-US" sz="2400" b="0" i="0" dirty="0">
                <a:effectLst/>
                <a:latin typeface="Tw Cen MT" panose="020B0602020104020603" pitchFamily="34" charset="0"/>
              </a:rPr>
              <a:t>These graphs have edges that do not have a direction. The edges indicate a </a:t>
            </a:r>
            <a:r>
              <a:rPr lang="en-US" sz="2400" b="0" i="1" dirty="0">
                <a:effectLst/>
                <a:latin typeface="Tw Cen MT" panose="020B0602020104020603" pitchFamily="34" charset="0"/>
              </a:rPr>
              <a:t>two-way</a:t>
            </a:r>
            <a:r>
              <a:rPr lang="en-US" sz="2400" b="0" i="0" dirty="0">
                <a:effectLst/>
                <a:latin typeface="Tw Cen MT" panose="020B0602020104020603" pitchFamily="34" charset="0"/>
              </a:rPr>
              <a:t> relationship.</a:t>
            </a:r>
          </a:p>
          <a:p>
            <a:pPr marL="800100" lvl="1" indent="-342900">
              <a:lnSpc>
                <a:spcPct val="150000"/>
              </a:lnSpc>
              <a:buFont typeface="Arial" panose="020B0604020202020204" pitchFamily="34" charset="0"/>
              <a:buChar char="•"/>
            </a:pPr>
            <a:r>
              <a:rPr lang="en-US" sz="2400" dirty="0">
                <a:latin typeface="Tw Cen MT" panose="020B0602020104020603" pitchFamily="34" charset="0"/>
              </a:rPr>
              <a:t>E</a:t>
            </a:r>
            <a:r>
              <a:rPr lang="en-US" sz="2400" b="0" i="0" dirty="0">
                <a:effectLst/>
                <a:latin typeface="Tw Cen MT" panose="020B0602020104020603" pitchFamily="34" charset="0"/>
              </a:rPr>
              <a:t>ach edge can be traversed in both directions.</a:t>
            </a:r>
            <a:endParaRPr lang="en-IN" sz="2400" dirty="0">
              <a:latin typeface="Tw Cen MT" panose="020B0602020104020603" pitchFamily="34" charset="0"/>
            </a:endParaRPr>
          </a:p>
        </p:txBody>
      </p:sp>
      <p:pic>
        <p:nvPicPr>
          <p:cNvPr id="5" name="Picture 2" descr="Graphs | CodePath Android Cliffnotes">
            <a:extLst>
              <a:ext uri="{FF2B5EF4-FFF2-40B4-BE49-F238E27FC236}">
                <a16:creationId xmlns:a16="http://schemas.microsoft.com/office/drawing/2014/main" id="{326B85D5-DBCF-4C9F-A810-EFEDFAE37D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190" t="21101" b="2783"/>
          <a:stretch/>
        </p:blipFill>
        <p:spPr bwMode="auto">
          <a:xfrm>
            <a:off x="8185213" y="1974016"/>
            <a:ext cx="2950346" cy="38302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4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DEE21-6D44-464A-BD85-CC36E8868E05}"/>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6">
            <a:extLst>
              <a:ext uri="{FF2B5EF4-FFF2-40B4-BE49-F238E27FC236}">
                <a16:creationId xmlns:a16="http://schemas.microsoft.com/office/drawing/2014/main" id="{492747B7-C997-4C41-BC7B-F7CAAFD1F5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latin typeface="Tw Cen MT" panose="020B0602020104020603" pitchFamily="34" charset="0"/>
              </a:rPr>
              <a:t>Graph Types</a:t>
            </a:r>
            <a:endParaRPr lang="en-IN" b="1" dirty="0">
              <a:solidFill>
                <a:srgbClr val="7030A0"/>
              </a:solidFill>
              <a:latin typeface="Tw Cen MT" panose="020B0602020104020603" pitchFamily="34" charset="0"/>
            </a:endParaRPr>
          </a:p>
        </p:txBody>
      </p:sp>
      <p:sp>
        <p:nvSpPr>
          <p:cNvPr id="4" name="TextBox 3">
            <a:extLst>
              <a:ext uri="{FF2B5EF4-FFF2-40B4-BE49-F238E27FC236}">
                <a16:creationId xmlns:a16="http://schemas.microsoft.com/office/drawing/2014/main" id="{EB5E33D7-9470-43C9-8F8F-2FBAE5BC4C60}"/>
              </a:ext>
            </a:extLst>
          </p:cNvPr>
          <p:cNvSpPr txBox="1"/>
          <p:nvPr/>
        </p:nvSpPr>
        <p:spPr>
          <a:xfrm>
            <a:off x="1056441" y="2069762"/>
            <a:ext cx="6507334" cy="2987485"/>
          </a:xfrm>
          <a:prstGeom prst="rect">
            <a:avLst/>
          </a:prstGeom>
          <a:noFill/>
        </p:spPr>
        <p:txBody>
          <a:bodyPr wrap="square" rtlCol="0">
            <a:spAutoFit/>
          </a:bodyPr>
          <a:lstStyle/>
          <a:p>
            <a:r>
              <a:rPr lang="en-US" sz="2400" b="1" i="0" dirty="0">
                <a:effectLst/>
                <a:latin typeface="Tw Cen MT" panose="020B0602020104020603" pitchFamily="34" charset="0"/>
              </a:rPr>
              <a:t>2. Directed graphs:</a:t>
            </a:r>
          </a:p>
          <a:p>
            <a:endParaRPr lang="en-US" sz="2400" b="1" i="0" dirty="0">
              <a:effectLst/>
              <a:latin typeface="Tw Cen MT" panose="020B0602020104020603" pitchFamily="34" charset="0"/>
            </a:endParaRPr>
          </a:p>
          <a:p>
            <a:pPr marL="800100" lvl="1" indent="-342900">
              <a:lnSpc>
                <a:spcPct val="150000"/>
              </a:lnSpc>
              <a:buFont typeface="Arial" panose="020B0604020202020204" pitchFamily="34" charset="0"/>
              <a:buChar char="•"/>
            </a:pPr>
            <a:r>
              <a:rPr lang="en-US" sz="2400" dirty="0">
                <a:latin typeface="Tw Cen MT" panose="020B0602020104020603" pitchFamily="34" charset="0"/>
              </a:rPr>
              <a:t>These graphs</a:t>
            </a:r>
            <a:r>
              <a:rPr lang="en-US" sz="2400" i="0" dirty="0">
                <a:effectLst/>
                <a:latin typeface="Tw Cen MT" panose="020B0602020104020603" pitchFamily="34" charset="0"/>
              </a:rPr>
              <a:t> </a:t>
            </a:r>
            <a:r>
              <a:rPr lang="en-US" sz="2400" b="0" i="0" dirty="0">
                <a:effectLst/>
                <a:latin typeface="Tw Cen MT" panose="020B0602020104020603" pitchFamily="34" charset="0"/>
              </a:rPr>
              <a:t>have edges with direction. </a:t>
            </a:r>
          </a:p>
          <a:p>
            <a:pPr marL="800100" lvl="1" indent="-342900">
              <a:lnSpc>
                <a:spcPct val="150000"/>
              </a:lnSpc>
              <a:buFont typeface="Arial" panose="020B0604020202020204" pitchFamily="34" charset="0"/>
              <a:buChar char="•"/>
            </a:pPr>
            <a:r>
              <a:rPr lang="en-US" sz="2400" b="0" i="0" dirty="0">
                <a:effectLst/>
                <a:latin typeface="Tw Cen MT" panose="020B0602020104020603" pitchFamily="34" charset="0"/>
              </a:rPr>
              <a:t>The edges indicate a </a:t>
            </a:r>
            <a:r>
              <a:rPr lang="en-US" sz="2400" b="0" i="1" dirty="0">
                <a:effectLst/>
                <a:latin typeface="Tw Cen MT" panose="020B0602020104020603" pitchFamily="34" charset="0"/>
              </a:rPr>
              <a:t>one-way</a:t>
            </a:r>
            <a:r>
              <a:rPr lang="en-US" sz="2400" b="0" i="0" dirty="0">
                <a:effectLst/>
                <a:latin typeface="Tw Cen MT" panose="020B0602020104020603" pitchFamily="34" charset="0"/>
              </a:rPr>
              <a:t> relationship.</a:t>
            </a:r>
          </a:p>
          <a:p>
            <a:pPr marL="800100" lvl="1" indent="-342900">
              <a:lnSpc>
                <a:spcPct val="150000"/>
              </a:lnSpc>
              <a:buFont typeface="Arial" panose="020B0604020202020204" pitchFamily="34" charset="0"/>
              <a:buChar char="•"/>
            </a:pPr>
            <a:r>
              <a:rPr lang="en-US" sz="2400" dirty="0">
                <a:latin typeface="Tw Cen MT" panose="020B0602020104020603" pitchFamily="34" charset="0"/>
              </a:rPr>
              <a:t>E</a:t>
            </a:r>
            <a:r>
              <a:rPr lang="en-US" sz="2400" b="0" i="0" dirty="0">
                <a:effectLst/>
                <a:latin typeface="Tw Cen MT" panose="020B0602020104020603" pitchFamily="34" charset="0"/>
              </a:rPr>
              <a:t>ach edge can only be traversed in a single direction.</a:t>
            </a:r>
            <a:endParaRPr lang="en-IN" sz="2400" dirty="0">
              <a:latin typeface="Tw Cen MT" panose="020B0602020104020603" pitchFamily="34" charset="0"/>
            </a:endParaRPr>
          </a:p>
        </p:txBody>
      </p:sp>
      <p:pic>
        <p:nvPicPr>
          <p:cNvPr id="9218" name="Picture 2" descr="Graphs | CodePath Android Cliffnotes">
            <a:extLst>
              <a:ext uri="{FF2B5EF4-FFF2-40B4-BE49-F238E27FC236}">
                <a16:creationId xmlns:a16="http://schemas.microsoft.com/office/drawing/2014/main" id="{EA012EC7-B233-4D61-894D-18074A6633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06" t="22135" r="49990" b="3302"/>
          <a:stretch/>
        </p:blipFill>
        <p:spPr bwMode="auto">
          <a:xfrm>
            <a:off x="7874491" y="1768356"/>
            <a:ext cx="3113105" cy="38179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70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DEE21-6D44-464A-BD85-CC36E8868E05}"/>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dirty="0">
              <a:solidFill>
                <a:schemeClr val="tx1"/>
              </a:solidFill>
              <a:effectLst/>
              <a:latin typeface="Tw Cen MT" panose="020B0602020104020603" pitchFamily="34" charset="0"/>
            </a:endParaRPr>
          </a:p>
        </p:txBody>
      </p:sp>
      <p:sp>
        <p:nvSpPr>
          <p:cNvPr id="3" name="Title 6">
            <a:extLst>
              <a:ext uri="{FF2B5EF4-FFF2-40B4-BE49-F238E27FC236}">
                <a16:creationId xmlns:a16="http://schemas.microsoft.com/office/drawing/2014/main" id="{492747B7-C997-4C41-BC7B-F7CAAFD1F56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latin typeface="Tw Cen MT" panose="020B0602020104020603" pitchFamily="34" charset="0"/>
              </a:rPr>
              <a:t>Graph Operations</a:t>
            </a:r>
          </a:p>
        </p:txBody>
      </p:sp>
      <p:sp>
        <p:nvSpPr>
          <p:cNvPr id="4" name="TextBox 3">
            <a:extLst>
              <a:ext uri="{FF2B5EF4-FFF2-40B4-BE49-F238E27FC236}">
                <a16:creationId xmlns:a16="http://schemas.microsoft.com/office/drawing/2014/main" id="{1B84C46E-9190-42B2-8152-C226AB480D5D}"/>
              </a:ext>
            </a:extLst>
          </p:cNvPr>
          <p:cNvSpPr txBox="1"/>
          <p:nvPr/>
        </p:nvSpPr>
        <p:spPr>
          <a:xfrm>
            <a:off x="1814743" y="1877119"/>
            <a:ext cx="6352713" cy="3416320"/>
          </a:xfrm>
          <a:prstGeom prst="rect">
            <a:avLst/>
          </a:prstGeom>
          <a:noFill/>
        </p:spPr>
        <p:txBody>
          <a:bodyPr wrap="square" rtlCol="0">
            <a:spAutoFit/>
          </a:bodyPr>
          <a:lstStyle/>
          <a:p>
            <a:pPr algn="l"/>
            <a:r>
              <a:rPr lang="en-US" sz="2400" b="0" i="0" dirty="0">
                <a:solidFill>
                  <a:schemeClr val="tx1"/>
                </a:solidFill>
                <a:effectLst/>
                <a:latin typeface="Tw Cen MT" panose="020B0602020104020603" pitchFamily="34" charset="0"/>
              </a:rPr>
              <a:t>The most common graph operations are:</a:t>
            </a:r>
          </a:p>
          <a:p>
            <a:pPr algn="l"/>
            <a:endParaRPr lang="en-US" sz="2400" b="0" i="0" dirty="0">
              <a:solidFill>
                <a:schemeClr val="tx1"/>
              </a:solidFill>
              <a:effectLst/>
              <a:latin typeface="Tw Cen MT" panose="020B0602020104020603" pitchFamily="34" charset="0"/>
            </a:endParaRPr>
          </a:p>
          <a:p>
            <a:pPr lvl="1">
              <a:lnSpc>
                <a:spcPct val="150000"/>
              </a:lnSpc>
              <a:buFont typeface="Arial" panose="020B0604020202020204" pitchFamily="34" charset="0"/>
              <a:buChar char="•"/>
            </a:pPr>
            <a:r>
              <a:rPr lang="en-US" sz="2400" b="0" i="0" dirty="0">
                <a:solidFill>
                  <a:schemeClr val="tx1"/>
                </a:solidFill>
                <a:effectLst/>
                <a:latin typeface="Tw Cen MT" panose="020B0602020104020603" pitchFamily="34" charset="0"/>
              </a:rPr>
              <a:t> Check if the element is present in the graph</a:t>
            </a:r>
          </a:p>
          <a:p>
            <a:pPr lvl="1">
              <a:lnSpc>
                <a:spcPct val="150000"/>
              </a:lnSpc>
              <a:buFont typeface="Arial" panose="020B0604020202020204" pitchFamily="34" charset="0"/>
              <a:buChar char="•"/>
            </a:pPr>
            <a:r>
              <a:rPr lang="en-US" sz="2400" b="0" i="0" dirty="0">
                <a:solidFill>
                  <a:schemeClr val="tx1"/>
                </a:solidFill>
                <a:effectLst/>
                <a:latin typeface="Tw Cen MT" panose="020B0602020104020603" pitchFamily="34" charset="0"/>
              </a:rPr>
              <a:t> Graph Traversal</a:t>
            </a:r>
          </a:p>
          <a:p>
            <a:pPr lvl="1">
              <a:lnSpc>
                <a:spcPct val="150000"/>
              </a:lnSpc>
              <a:buFont typeface="Arial" panose="020B0604020202020204" pitchFamily="34" charset="0"/>
              <a:buChar char="•"/>
            </a:pPr>
            <a:r>
              <a:rPr lang="en-US" sz="2400" b="0" i="0" dirty="0">
                <a:solidFill>
                  <a:schemeClr val="tx1"/>
                </a:solidFill>
                <a:effectLst/>
                <a:latin typeface="Tw Cen MT" panose="020B0602020104020603" pitchFamily="34" charset="0"/>
              </a:rPr>
              <a:t> Add elements to graph</a:t>
            </a:r>
          </a:p>
          <a:p>
            <a:pPr lvl="1">
              <a:lnSpc>
                <a:spcPct val="150000"/>
              </a:lnSpc>
              <a:buFont typeface="Arial" panose="020B0604020202020204" pitchFamily="34" charset="0"/>
              <a:buChar char="•"/>
            </a:pPr>
            <a:r>
              <a:rPr lang="en-US" sz="2400" b="0" i="0" dirty="0">
                <a:solidFill>
                  <a:schemeClr val="tx1"/>
                </a:solidFill>
                <a:effectLst/>
                <a:latin typeface="Tw Cen MT" panose="020B0602020104020603" pitchFamily="34" charset="0"/>
              </a:rPr>
              <a:t> Finding the path from one vertex to another</a:t>
            </a:r>
          </a:p>
          <a:p>
            <a:endParaRPr lang="en-IN" sz="2400" dirty="0"/>
          </a:p>
        </p:txBody>
      </p:sp>
    </p:spTree>
    <p:extLst>
      <p:ext uri="{BB962C8B-B14F-4D97-AF65-F5344CB8AC3E}">
        <p14:creationId xmlns:p14="http://schemas.microsoft.com/office/powerpoint/2010/main" val="493764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939</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euclid_circular_a</vt:lpstr>
      <vt:lpstr>Tw Cen MT</vt:lpstr>
      <vt:lpstr>Office Theme</vt:lpstr>
      <vt:lpstr>PowerPoint Presentation</vt:lpstr>
      <vt:lpstr>What is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of BFS </vt:lpstr>
      <vt:lpstr>PowerPoint Presentation</vt:lpstr>
      <vt:lpstr>Working of DFS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riddhi pawar</dc:creator>
  <cp:lastModifiedBy>riddhi pawar</cp:lastModifiedBy>
  <cp:revision>39</cp:revision>
  <dcterms:created xsi:type="dcterms:W3CDTF">2021-04-15T04:53:12Z</dcterms:created>
  <dcterms:modified xsi:type="dcterms:W3CDTF">2021-04-26T07:37:45Z</dcterms:modified>
</cp:coreProperties>
</file>