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5" r:id="rId16"/>
    <p:sldId id="278" r:id="rId17"/>
    <p:sldId id="279" r:id="rId18"/>
    <p:sldId id="280" r:id="rId19"/>
    <p:sldId id="281" r:id="rId20"/>
    <p:sldId id="282" r:id="rId21"/>
    <p:sldId id="259" r:id="rId22"/>
    <p:sldId id="276" r:id="rId23"/>
    <p:sldId id="277" r:id="rId24"/>
    <p:sldId id="267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70" d="100"/>
          <a:sy n="70" d="100"/>
        </p:scale>
        <p:origin x="-414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32B5D-BA08-4F9A-A1B0-844EF6A9E720}" type="datetimeFigureOut">
              <a:rPr lang="en-IN" smtClean="0"/>
              <a:pPr/>
              <a:t>07-07-2019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AFD69-1C23-4981-95EF-58EAA879769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AFD69-1C23-4981-95EF-58EAA879769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79D-D256-4F18-A32E-6C4B79FCE572}" type="datetime1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B462-0735-42F9-884E-7741F48CA45A}" type="datetime1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A85-0D13-49A2-9619-FC601B2C6C7B}" type="datetime1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3FB-49E0-4494-B732-E4FE9861EA13}" type="datetime1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CC1F-39D6-4CAE-A9FD-CCF8A35416D0}" type="datetime1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3FA7-513D-4682-B377-5CC760C97D02}" type="datetime1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68C-F2FA-4BC4-99CF-9CC37C597023}" type="datetime1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2D25-4342-4F94-A8FB-C08A6DD6238D}" type="datetime1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2B9-5ED6-4E10-80BB-DCC6E8EFE9D6}" type="datetime1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BC25D7-DF71-4E42-AF36-3C71FCE49220}" type="datetime1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74D-0FDD-4131-8D52-FF3541199DE8}" type="datetime1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BEC4A8-E89E-4EF1-B01A-456F3B2727EC}" type="datetime1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mundoptics.com/ViewDocument/all-about-aspheric-lenses-en.pdf" TargetMode="External"/><Relationship Id="rId3" Type="http://schemas.openxmlformats.org/officeDocument/2006/relationships/hyperlink" Target="https://en.wikipedia.org/wiki/Cauchy's_equation" TargetMode="External"/><Relationship Id="rId7" Type="http://schemas.openxmlformats.org/officeDocument/2006/relationships/hyperlink" Target="https://ophysics.com/l14.html" TargetMode="External"/><Relationship Id="rId2" Type="http://schemas.openxmlformats.org/officeDocument/2006/relationships/hyperlink" Target="https://www.math.ubc.ca/~cass/courses/m309-01a/chu/Fundamentals/snell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ptel.ac.in/courses/112105165/lec28.pdf" TargetMode="External"/><Relationship Id="rId5" Type="http://schemas.openxmlformats.org/officeDocument/2006/relationships/hyperlink" Target="https://www.schott.com/d/advanced_optics/3794eded-edd2-461d-aec5-0a1d2dc9c523/1.1/schott_tie-19_temperature_coefficient_of_refractive_index_eng.pdf" TargetMode="External"/><Relationship Id="rId4" Type="http://schemas.openxmlformats.org/officeDocument/2006/relationships/hyperlink" Target="https://refractiveindex.info/?shelf=glass&amp;book=SCHOTT-BK&amp;page=N-BK7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35395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Optical Analysis of different glass types and wave aberrations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29011"/>
            <a:ext cx="100584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Name : Ridhesh </a:t>
            </a:r>
            <a:r>
              <a:rPr lang="en-US" dirty="0" smtClean="0"/>
              <a:t>goti</a:t>
            </a:r>
          </a:p>
          <a:p>
            <a:r>
              <a:rPr lang="en-US" dirty="0" smtClean="0"/>
              <a:t>University : Pandit </a:t>
            </a:r>
            <a:r>
              <a:rPr lang="en-US" dirty="0" err="1" smtClean="0"/>
              <a:t>deendayal</a:t>
            </a:r>
            <a:r>
              <a:rPr lang="en-US" dirty="0" smtClean="0"/>
              <a:t> petroleum university</a:t>
            </a:r>
          </a:p>
          <a:p>
            <a:r>
              <a:rPr lang="en-US" dirty="0" smtClean="0"/>
              <a:t>Course : B.Sc. Physics (</a:t>
            </a:r>
            <a:r>
              <a:rPr lang="en-US" dirty="0" err="1" smtClean="0"/>
              <a:t>hons</a:t>
            </a:r>
            <a:r>
              <a:rPr lang="en-US" dirty="0" smtClean="0"/>
              <a:t>.)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Supervisor : Mr. </a:t>
            </a:r>
            <a:r>
              <a:rPr lang="en-US" dirty="0" err="1" smtClean="0"/>
              <a:t>vaibhav</a:t>
            </a:r>
            <a:r>
              <a:rPr lang="en-US" dirty="0" smtClean="0"/>
              <a:t> dixit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RI(Refractive index) depends on pressure and temperature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Two types  : (1) </a:t>
            </a:r>
            <a:r>
              <a:rPr lang="en-IN" b="1" dirty="0" smtClean="0"/>
              <a:t>Absolute RI </a:t>
            </a:r>
            <a:r>
              <a:rPr lang="en-IN" dirty="0" smtClean="0"/>
              <a:t>at pressure = 0 Pa (2) </a:t>
            </a:r>
            <a:r>
              <a:rPr lang="en-IN" b="1" dirty="0" smtClean="0"/>
              <a:t>Relative RI </a:t>
            </a:r>
            <a:r>
              <a:rPr lang="en-IN" dirty="0" smtClean="0"/>
              <a:t>at given pressure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refractive index from catalogues are at reference temperature and one atmosphere pressure (101330 Pa).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10</a:t>
            </a:fld>
            <a:endParaRPr lang="en-US" sz="1800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1952" y="3452883"/>
            <a:ext cx="8247266" cy="1965279"/>
          </a:xfrm>
          <a:prstGeom prst="rect">
            <a:avLst/>
          </a:prstGeom>
        </p:spPr>
      </p:pic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8962" y="5579362"/>
            <a:ext cx="8624972" cy="7531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339989"/>
            <a:ext cx="165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Differentiating </a:t>
            </a:r>
            <a:r>
              <a:rPr lang="en-IN" dirty="0" err="1" smtClean="0"/>
              <a:t>w.r.t</a:t>
            </a:r>
            <a:r>
              <a:rPr lang="en-IN" dirty="0" smtClean="0"/>
              <a:t> to temperature</a:t>
            </a:r>
            <a:endParaRPr lang="en-IN" dirty="0"/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859810" y="3794081"/>
            <a:ext cx="873456" cy="5732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7" idx="2"/>
            <a:endCxn id="6" idx="1"/>
          </p:cNvCxnSpPr>
          <p:nvPr/>
        </p:nvCxnSpPr>
        <p:spPr>
          <a:xfrm rot="16200000" flipH="1">
            <a:off x="831005" y="5258004"/>
            <a:ext cx="692643" cy="7032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Analysis....</a:t>
            </a:r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Refractive index of air,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11</a:t>
            </a:fld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372" y="1815153"/>
            <a:ext cx="5445458" cy="79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3260" y="2743200"/>
            <a:ext cx="6591868" cy="818347"/>
          </a:xfrm>
          <a:prstGeom prst="rect">
            <a:avLst/>
          </a:prstGeom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71498" y="3657601"/>
            <a:ext cx="4107977" cy="784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2764" y="4599296"/>
            <a:ext cx="83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Change in relative RI,</a:t>
            </a:r>
            <a:endParaRPr lang="en-I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1246" y="4490115"/>
            <a:ext cx="4704957" cy="9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1105468" y="4435522"/>
            <a:ext cx="101129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9117" y="5554639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Final equation 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75212" y="5745707"/>
            <a:ext cx="60050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Captur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98544" y="5390865"/>
            <a:ext cx="5909480" cy="70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Analysis of N-BK7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12</a:t>
            </a:fld>
            <a:endParaRPr lang="en-US" dirty="0"/>
          </a:p>
        </p:txBody>
      </p:sp>
      <p:pic>
        <p:nvPicPr>
          <p:cNvPr id="5" name="Content Placeholder 3" descr="n_abs_derivative_vs_temperatureN-BK7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3729" y="1782750"/>
            <a:ext cx="5434116" cy="3526229"/>
          </a:xfrm>
        </p:spPr>
      </p:pic>
      <p:pic>
        <p:nvPicPr>
          <p:cNvPr id="6" name="Picture 5" descr="n_rel_derivative_vs_temperatureN-BK7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5594" y="1801506"/>
            <a:ext cx="5142866" cy="3577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262" y="5418161"/>
            <a:ext cx="4940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rate for 560 nm is greater than 1060 nm wavelength. Here the temperature range is -100 to 140 </a:t>
            </a:r>
            <a:r>
              <a:rPr lang="en-IN" dirty="0" err="1" smtClean="0"/>
              <a:t>celsius</a:t>
            </a:r>
            <a:r>
              <a:rPr lang="en-IN" dirty="0" smtClean="0"/>
              <a:t> in the first figure.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182435" y="5486400"/>
            <a:ext cx="575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rate is decreasing till 0 </a:t>
            </a:r>
            <a:r>
              <a:rPr lang="en-IN" dirty="0" err="1" smtClean="0"/>
              <a:t>celsius</a:t>
            </a:r>
            <a:r>
              <a:rPr lang="en-IN" dirty="0" smtClean="0"/>
              <a:t> and increasing</a:t>
            </a:r>
          </a:p>
          <a:p>
            <a:r>
              <a:rPr lang="en-IN" dirty="0" smtClean="0"/>
              <a:t>after that in the second figure.  (Pressure = 10320 Pa)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45" y="-725379"/>
            <a:ext cx="10058400" cy="1450757"/>
          </a:xfrm>
        </p:spPr>
        <p:txBody>
          <a:bodyPr/>
          <a:lstStyle/>
          <a:p>
            <a:r>
              <a:rPr lang="en-IN" dirty="0" smtClean="0"/>
              <a:t>Thermal Analysis of N-BK7...</a:t>
            </a:r>
            <a:r>
              <a:rPr lang="en-IN" dirty="0" err="1" smtClean="0"/>
              <a:t>cond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786652" y="2333767"/>
          <a:ext cx="6405348" cy="324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082"/>
                <a:gridCol w="2262223"/>
                <a:gridCol w="2395043"/>
              </a:tblGrid>
              <a:tr h="41103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Pressure (Pa)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Temperature (C)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Refractive index</a:t>
                      </a:r>
                      <a:endParaRPr lang="en-IN" dirty="0"/>
                    </a:p>
                  </a:txBody>
                  <a:tcPr/>
                </a:tc>
              </a:tr>
              <a:tr h="709459"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103250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1.5066875568966998 </a:t>
                      </a:r>
                      <a:endParaRPr lang="en-IN" dirty="0"/>
                    </a:p>
                  </a:txBody>
                  <a:tcPr/>
                </a:tc>
              </a:tr>
              <a:tr h="70945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1.506727581074728</a:t>
                      </a:r>
                      <a:endParaRPr lang="en-IN" b="1" dirty="0"/>
                    </a:p>
                  </a:txBody>
                  <a:tcPr/>
                </a:tc>
              </a:tr>
              <a:tr h="709459"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1.506732895237537</a:t>
                      </a:r>
                      <a:endParaRPr lang="en-IN" dirty="0"/>
                    </a:p>
                  </a:txBody>
                  <a:tcPr/>
                </a:tc>
              </a:tr>
              <a:tr h="70945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1.5067772329259013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13</a:t>
            </a:fld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233313" y="1705972"/>
            <a:ext cx="395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Wavelength : </a:t>
            </a:r>
            <a:r>
              <a:rPr lang="en-IN" b="1" dirty="0" smtClean="0"/>
              <a:t>1060 nm</a:t>
            </a:r>
          </a:p>
          <a:p>
            <a:endParaRPr lang="en-IN" b="1" dirty="0"/>
          </a:p>
        </p:txBody>
      </p:sp>
      <p:pic>
        <p:nvPicPr>
          <p:cNvPr id="7" name="Picture 6" descr="n_vs_temperatureN-BK7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355"/>
            <a:ext cx="5786651" cy="50496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2513" y="996286"/>
            <a:ext cx="6005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Green colour for pressure 90000 Pa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Blue colour for pressure 103250 Pa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Verification of the thermal analysis data</a:t>
            </a:r>
            <a:br>
              <a:rPr lang="en-IN" dirty="0" smtClean="0"/>
            </a:br>
            <a:r>
              <a:rPr lang="en-IN" dirty="0" smtClean="0"/>
              <a:t>(RI absolute)</a:t>
            </a:r>
            <a:endParaRPr lang="en-IN" dirty="0"/>
          </a:p>
        </p:txBody>
      </p:sp>
      <p:pic>
        <p:nvPicPr>
          <p:cNvPr id="9" name="Content Placeholder 8" descr="derivative_n_abs_change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573" y="1828800"/>
            <a:ext cx="8147714" cy="5029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4231" y="6492875"/>
            <a:ext cx="1312025" cy="365125"/>
          </a:xfrm>
        </p:spPr>
        <p:txBody>
          <a:bodyPr/>
          <a:lstStyle/>
          <a:p>
            <a:fld id="{6113E31D-E2AB-40D1-8B51-AFA5AFEF393A}" type="slidenum">
              <a:rPr lang="en-US" sz="1800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Verification of the thermal analysis data</a:t>
            </a:r>
            <a:br>
              <a:rPr lang="en-IN" dirty="0" smtClean="0"/>
            </a:br>
            <a:r>
              <a:rPr lang="en-IN" dirty="0" smtClean="0"/>
              <a:t>(RI relative)</a:t>
            </a:r>
            <a:endParaRPr lang="en-IN" dirty="0"/>
          </a:p>
        </p:txBody>
      </p:sp>
      <p:pic>
        <p:nvPicPr>
          <p:cNvPr id="5" name="Content Placeholder 4" descr="derivative_n_rel_change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699" y="1842447"/>
            <a:ext cx="7792872" cy="50155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Aberrations</a:t>
            </a:r>
            <a:endParaRPr lang="en-IN" dirty="0"/>
          </a:p>
        </p:txBody>
      </p:sp>
      <p:pic>
        <p:nvPicPr>
          <p:cNvPr id="5" name="Content Placeholder 4" descr="chromatic_abb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33265"/>
            <a:ext cx="3343701" cy="30439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16</a:t>
            </a:fld>
            <a:endParaRPr lang="en-US" sz="1800" dirty="0"/>
          </a:p>
        </p:txBody>
      </p:sp>
      <p:pic>
        <p:nvPicPr>
          <p:cNvPr id="6" name="Picture 5" descr="Coma_aberr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931" y="1851049"/>
            <a:ext cx="4763069" cy="2325165"/>
          </a:xfrm>
          <a:prstGeom prst="rect">
            <a:avLst/>
          </a:prstGeom>
        </p:spPr>
      </p:pic>
      <p:pic>
        <p:nvPicPr>
          <p:cNvPr id="7" name="Picture 6" descr="astigmatism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35359"/>
            <a:ext cx="3545290" cy="2022641"/>
          </a:xfrm>
          <a:prstGeom prst="rect">
            <a:avLst/>
          </a:prstGeom>
        </p:spPr>
      </p:pic>
      <p:pic>
        <p:nvPicPr>
          <p:cNvPr id="8" name="Picture 7" descr="spherical_abbe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932" y="1774209"/>
            <a:ext cx="3163722" cy="2961565"/>
          </a:xfrm>
          <a:prstGeom prst="rect">
            <a:avLst/>
          </a:prstGeom>
        </p:spPr>
      </p:pic>
      <p:pic>
        <p:nvPicPr>
          <p:cNvPr id="9" name="Picture 8" descr="barrel_di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778" y="4736342"/>
            <a:ext cx="2145330" cy="21216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Aberrations...</a:t>
            </a:r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03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 smtClean="0"/>
              <a:t>Aspheric surfaces </a:t>
            </a:r>
            <a:r>
              <a:rPr lang="en-IN" dirty="0" smtClean="0"/>
              <a:t>are useful to reduce the aberrations.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Aspheric surfaces are defined by </a:t>
            </a:r>
            <a:r>
              <a:rPr lang="en-IN" b="1" dirty="0" smtClean="0"/>
              <a:t>sag </a:t>
            </a:r>
            <a:r>
              <a:rPr lang="en-IN" dirty="0" smtClean="0"/>
              <a:t>factor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Radius of curved surface at each points,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Using ray tracing method, </a:t>
            </a:r>
            <a:r>
              <a:rPr lang="en-IN" b="1" dirty="0" smtClean="0"/>
              <a:t>OPL(optical path length) </a:t>
            </a:r>
          </a:p>
          <a:p>
            <a:pPr>
              <a:buNone/>
            </a:pPr>
            <a:r>
              <a:rPr lang="en-IN" dirty="0" smtClean="0"/>
              <a:t>and </a:t>
            </a:r>
            <a:r>
              <a:rPr lang="en-IN" b="1" dirty="0" smtClean="0"/>
              <a:t>final image height </a:t>
            </a:r>
            <a:r>
              <a:rPr lang="en-IN" dirty="0" smtClean="0"/>
              <a:t>could be found very precisely.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Optical path difference from OPL gives the </a:t>
            </a:r>
            <a:r>
              <a:rPr lang="en-IN" b="1" dirty="0" smtClean="0"/>
              <a:t>phase difference</a:t>
            </a:r>
            <a:r>
              <a:rPr lang="en-IN" dirty="0" smtClean="0"/>
              <a:t> of the wave.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17</a:t>
            </a:fld>
            <a:endParaRPr lang="en-US" sz="1800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08" y="2142698"/>
            <a:ext cx="5459105" cy="81886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813948" y="2511188"/>
            <a:ext cx="45037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19" y="3111690"/>
            <a:ext cx="1784516" cy="69603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513696" y="3425588"/>
            <a:ext cx="668740" cy="1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sa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159" y="3070746"/>
            <a:ext cx="2435841" cy="3118513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3" idx="1"/>
          </p:cNvCxnSpPr>
          <p:nvPr/>
        </p:nvCxnSpPr>
        <p:spPr>
          <a:xfrm>
            <a:off x="1097280" y="4020909"/>
            <a:ext cx="8306027" cy="1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aptu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873" y="5663822"/>
            <a:ext cx="1430101" cy="53730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6755642" y="5322627"/>
            <a:ext cx="0" cy="313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 of ray tracing method</a:t>
            </a:r>
            <a:endParaRPr lang="en-IN" dirty="0"/>
          </a:p>
        </p:txBody>
      </p:sp>
      <p:pic>
        <p:nvPicPr>
          <p:cNvPr id="5" name="Content Placeholder 4" descr="model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926" y="1760561"/>
            <a:ext cx="7970292" cy="44628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from modelling </a:t>
            </a:r>
            <a:endParaRPr lang="en-IN" dirty="0"/>
          </a:p>
        </p:txBody>
      </p:sp>
      <p:pic>
        <p:nvPicPr>
          <p:cNvPr id="5" name="Content Placeholder 4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1504"/>
            <a:ext cx="5574224" cy="50564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19</a:t>
            </a:fld>
            <a:endParaRPr lang="en-US" sz="1800" dirty="0"/>
          </a:p>
        </p:txBody>
      </p:sp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350" y="1842448"/>
            <a:ext cx="5385677" cy="50155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/>
              <a:t>Find the dispersion for different glass types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Thermal analysis of glass types and how temperature affects the refractive index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Verification of the calculated data with reference data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Modelling of different optical systems with ray tracing method and analysing the different wave aberrations.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To get dispersion relation for given glass type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Thermal analysis of glass gives the precise value of refractive index at given conditions (temperature, pressure)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From ray tracing method, precise aberration could be founded and modelling </a:t>
            </a:r>
            <a:r>
              <a:rPr lang="en-IN" smtClean="0"/>
              <a:t>of telescope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Defining sag factor, aspheric surfaces use into reduction of aberration.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63773" y="351692"/>
            <a:ext cx="891198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>
                <a:hlinkClick r:id="rId2"/>
              </a:rPr>
              <a:t>https://www.math.ubc.ca/~cass/courses/m309-01a/chu/Fundamentals/snell.htm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hlinkClick r:id="rId3"/>
              </a:rPr>
              <a:t>https://en.wikipedia.org/wiki/Cauchy%27s_equation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hlinkClick r:id="rId4"/>
              </a:rPr>
              <a:t>https://refractiveindex.info/?shelf=glass&amp;book=SCHOTT-BK&amp;page=N-BK7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hlinkClick r:id="rId5"/>
              </a:rPr>
              <a:t>https://www.schott.com/d/advanced_optics/3794eded-edd2-461d-aec5-0a1d2dc9c523/1.1/schott_tie-19_temperature_coefficient_of_refractive_index_eng.pdf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hlinkClick r:id="rId6"/>
              </a:rPr>
              <a:t>https://nptel.ac.in/courses/112105165/lec28.pdf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https://www.schott.com/d/advanced optics/3794eded-edd2-461d-aec5-0a1d2dc9c523/1.1/</a:t>
            </a:r>
            <a:r>
              <a:rPr lang="en-IN" dirty="0" err="1" smtClean="0"/>
              <a:t>schott</a:t>
            </a:r>
            <a:r>
              <a:rPr lang="en-IN" dirty="0" smtClean="0"/>
              <a:t> tie-19 temperature coefficient of refractive index eng.pdf</a:t>
            </a:r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hlinkClick r:id="rId7"/>
              </a:rPr>
              <a:t>https://ophysics.com/l14.html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hlinkClick r:id="rId8"/>
              </a:rPr>
              <a:t>https://www.edmundoptics.com/ViewDocument/all-about-aspheric-lenses-en.pdf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389659" y="204717"/>
            <a:ext cx="352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References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Verification of RI </a:t>
            </a:r>
            <a:r>
              <a:rPr lang="en-IN" dirty="0" err="1" smtClean="0"/>
              <a:t>vs</a:t>
            </a:r>
            <a:r>
              <a:rPr lang="en-IN" dirty="0" smtClean="0"/>
              <a:t> wavelength </a:t>
            </a:r>
            <a:br>
              <a:rPr lang="en-IN" dirty="0" smtClean="0"/>
            </a:br>
            <a:r>
              <a:rPr lang="en-IN" dirty="0" smtClean="0"/>
              <a:t>(raw data)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56020" y="1982740"/>
          <a:ext cx="10058400" cy="352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Glass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Glass </a:t>
                      </a:r>
                      <a:r>
                        <a:rPr lang="en-IN" sz="18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catalogue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Wavelength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Refractive index in web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Refractive index calculated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Difference of RI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K5G20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SCHOTT-K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1.508314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1.508314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-2.69E-14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N-SK15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SCHOTT-SK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1.605526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1.605526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-4.64E-14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N-SSK5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SCHOTT-SSK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1.638549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1.638549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-4.66E-14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N-BK7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SCHOTT-BK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1.502496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1.502496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-4.53E-14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Verification of thermal analysis (raw data for N-BK7)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6211" y="2665130"/>
          <a:ext cx="5808804" cy="339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268"/>
                <a:gridCol w="1936268"/>
                <a:gridCol w="1936268"/>
              </a:tblGrid>
              <a:tr h="1834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Given change in reference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Calculated by formula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Difference(10^-6)</a:t>
                      </a: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-6.91E-01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-0.68148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-0.00973</a:t>
                      </a: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-5.84E-01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-0.55973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-0.02421</a:t>
                      </a: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-2.98E-01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-0.28162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-0.01636</a:t>
                      </a: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-2.38E-02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0.010703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-0.03453</a:t>
                      </a: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2.15E-01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0.233072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-0.01857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433" y="2129051"/>
            <a:ext cx="459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IN" dirty="0" smtClean="0"/>
              <a:t>Absolute change of RI with temperature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86985" y="2593076"/>
          <a:ext cx="5768454" cy="368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818"/>
                <a:gridCol w="1922818"/>
                <a:gridCol w="1922818"/>
              </a:tblGrid>
              <a:tr h="522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Given change in reference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Calculated by formula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Difference(10^-6)</a:t>
                      </a: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3.27E+00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3.274056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-0.00802</a:t>
                      </a: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3.20E+00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3.205571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-0.00948</a:t>
                      </a: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3.135894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-0.00578</a:t>
                      </a: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3.07E+00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3.069411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-0.00264</a:t>
                      </a: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3.004968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-0.00022</a:t>
                      </a: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96334" y="2088107"/>
            <a:ext cx="50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IN" dirty="0" smtClean="0"/>
              <a:t>Relative change of RI with temperature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76" y="245660"/>
            <a:ext cx="10058400" cy="1450757"/>
          </a:xfrm>
        </p:spPr>
        <p:txBody>
          <a:bodyPr/>
          <a:lstStyle/>
          <a:p>
            <a:r>
              <a:rPr lang="en-IN" dirty="0" smtClean="0"/>
              <a:t>From reference data for RI </a:t>
            </a:r>
            <a:r>
              <a:rPr lang="en-IN" dirty="0" err="1" smtClean="0"/>
              <a:t>vs</a:t>
            </a:r>
            <a:r>
              <a:rPr lang="en-IN" dirty="0" smtClean="0"/>
              <a:t> wavelength</a:t>
            </a:r>
            <a:endParaRPr lang="en-IN" dirty="0"/>
          </a:p>
        </p:txBody>
      </p:sp>
      <p:pic>
        <p:nvPicPr>
          <p:cNvPr id="5" name="Content Placeholder 4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770" y="1815152"/>
            <a:ext cx="5554637" cy="43809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reference data for thermal analysis (N-BK7)</a:t>
            </a:r>
            <a:endParaRPr lang="en-IN" dirty="0"/>
          </a:p>
        </p:txBody>
      </p:sp>
      <p:pic>
        <p:nvPicPr>
          <p:cNvPr id="5" name="Content Placeholder 4" descr="NBK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64" y="2371702"/>
            <a:ext cx="5672688" cy="44862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 descr="NBK7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480" y="2374710"/>
            <a:ext cx="5841241" cy="4483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8991" y="1910687"/>
            <a:ext cx="41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RI absolute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619164" y="1924334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RI relative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analysis of K-SFLD 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Content Placeholder 5" descr="n_abs_derivative_vs_temperatureK-SFLD14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6663" y="1944522"/>
            <a:ext cx="4608512" cy="3082369"/>
          </a:xfrm>
          <a:prstGeom prst="rect">
            <a:avLst/>
          </a:prstGeom>
        </p:spPr>
      </p:pic>
      <p:pic>
        <p:nvPicPr>
          <p:cNvPr id="6" name="Picture 5" descr="n_rel_derivative_vs_temperatureK-SFLD14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0021" y="1920991"/>
            <a:ext cx="4752528" cy="3010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analysis of K-SFLD 14...</a:t>
            </a:r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Content Placeholder 3" descr="n_vs_temperatureK-SFLD14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2640" y="1887207"/>
            <a:ext cx="5677468" cy="4970793"/>
          </a:xfrm>
        </p:spPr>
      </p:pic>
      <p:sp>
        <p:nvSpPr>
          <p:cNvPr id="6" name="TextBox 5"/>
          <p:cNvSpPr txBox="1"/>
          <p:nvPr/>
        </p:nvSpPr>
        <p:spPr>
          <a:xfrm>
            <a:off x="6660107" y="1978925"/>
            <a:ext cx="429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Light blue colour for pressure at P=90000 Pa and red colour for pressure P = 103250 Pa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 smtClean="0"/>
              <a:t>Basics of dispersion</a:t>
            </a:r>
            <a:endParaRPr lang="en-IN" dirty="0"/>
          </a:p>
        </p:txBody>
      </p:sp>
      <p:pic>
        <p:nvPicPr>
          <p:cNvPr id="5" name="Content Placeholder 4" descr="chromatic_aberration_lens-300x2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048" y="1856935"/>
            <a:ext cx="3895896" cy="22508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66" y="1846239"/>
            <a:ext cx="4051496" cy="2152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6092" y="4290646"/>
            <a:ext cx="9917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Refractive index depends on the wavelength of the electromagnetic wave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Due to dispersion, different wavelengths bend with different angle after refraction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Dispersion mainly depends on the glass composition and surrounding conditions.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Mathematics behind dispersion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General dispersion relation is given by </a:t>
            </a:r>
            <a:r>
              <a:rPr lang="en-IN" dirty="0" err="1" smtClean="0"/>
              <a:t>cauchy’s</a:t>
            </a:r>
            <a:r>
              <a:rPr lang="en-IN" dirty="0" smtClean="0"/>
              <a:t> formula,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This </a:t>
            </a:r>
            <a:r>
              <a:rPr lang="en-IN" b="1" dirty="0" smtClean="0"/>
              <a:t>Normal behaviour </a:t>
            </a:r>
            <a:r>
              <a:rPr lang="en-IN" dirty="0" smtClean="0"/>
              <a:t>is valid only for certain wavelength range. Outside the range there is absorption region where refractive has not valid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4</a:t>
            </a:fld>
            <a:endParaRPr lang="en-US" sz="1800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835" y="1772528"/>
            <a:ext cx="2420669" cy="590845"/>
          </a:xfrm>
          <a:prstGeom prst="rect">
            <a:avLst/>
          </a:prstGeom>
        </p:spPr>
      </p:pic>
      <p:pic>
        <p:nvPicPr>
          <p:cNvPr id="6" name="Picture 5" descr="anomalous_dispers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25" y="2883360"/>
            <a:ext cx="6072554" cy="2574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5077" y="3376247"/>
            <a:ext cx="5078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In </a:t>
            </a:r>
            <a:r>
              <a:rPr lang="en-IN" sz="2000" b="1" dirty="0" smtClean="0"/>
              <a:t>Anomalous dispersion, </a:t>
            </a:r>
            <a:r>
              <a:rPr lang="en-IN" sz="2000" dirty="0" smtClean="0"/>
              <a:t>There are many absorption region and with almost same repetition of pattern.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Light’s electric field interacts with medium. Due to that refractive index is given by,</a:t>
            </a:r>
            <a:endParaRPr lang="en-IN" sz="2000" dirty="0"/>
          </a:p>
        </p:txBody>
      </p:sp>
      <p:pic>
        <p:nvPicPr>
          <p:cNvPr id="10" name="Picture 9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43" y="5022458"/>
            <a:ext cx="2581275" cy="723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22363" y="5669280"/>
            <a:ext cx="344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 come from using forced oscillator and dielectric theory</a:t>
            </a:r>
            <a:endParaRPr lang="en-IN" dirty="0"/>
          </a:p>
        </p:txBody>
      </p:sp>
      <p:pic>
        <p:nvPicPr>
          <p:cNvPr id="12" name="Picture 11" descr="Captu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5182" y="5577308"/>
            <a:ext cx="1856936" cy="6828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11483" y="5613010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General equation for medium with multiple absorption region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764172" y="5880295"/>
            <a:ext cx="8581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1483" y="2982351"/>
            <a:ext cx="14068" cy="33059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5120640"/>
            <a:ext cx="142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Sellmeier</a:t>
            </a:r>
            <a:r>
              <a:rPr lang="en-IN" dirty="0" smtClean="0"/>
              <a:t> equation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94935" y="5427786"/>
            <a:ext cx="621323" cy="23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Measurement of dispersion and trends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 err="1" smtClean="0"/>
              <a:t>Abbe</a:t>
            </a:r>
            <a:r>
              <a:rPr lang="en-IN" b="1" dirty="0" smtClean="0"/>
              <a:t> number :  </a:t>
            </a:r>
            <a:r>
              <a:rPr lang="en-IN" dirty="0" smtClean="0"/>
              <a:t>Low </a:t>
            </a:r>
            <a:r>
              <a:rPr lang="en-IN" dirty="0" err="1" smtClean="0"/>
              <a:t>abbe</a:t>
            </a:r>
            <a:r>
              <a:rPr lang="en-IN" dirty="0" smtClean="0"/>
              <a:t> number means that dispersion is high and vice versa. </a:t>
            </a:r>
          </a:p>
          <a:p>
            <a:pPr>
              <a:buFont typeface="Wingdings" pitchFamily="2" charset="2"/>
              <a:buChar char="Ø"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5</a:t>
            </a:fld>
            <a:endParaRPr lang="en-US" sz="1800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2168" y="2297154"/>
            <a:ext cx="1675433" cy="636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4552" y="2222696"/>
            <a:ext cx="6921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err="1" smtClean="0"/>
              <a:t>nD</a:t>
            </a:r>
            <a:r>
              <a:rPr lang="en-IN" dirty="0" smtClean="0"/>
              <a:t>, </a:t>
            </a:r>
            <a:r>
              <a:rPr lang="en-IN" dirty="0" err="1" smtClean="0"/>
              <a:t>nF</a:t>
            </a:r>
            <a:r>
              <a:rPr lang="en-IN" dirty="0" smtClean="0"/>
              <a:t>, </a:t>
            </a:r>
            <a:r>
              <a:rPr lang="en-IN" dirty="0" err="1" smtClean="0"/>
              <a:t>nC</a:t>
            </a:r>
            <a:r>
              <a:rPr lang="en-IN" dirty="0" smtClean="0"/>
              <a:t> are refractive index of material at wavelengths of </a:t>
            </a:r>
            <a:r>
              <a:rPr lang="en-IN" dirty="0" err="1" smtClean="0"/>
              <a:t>Fraunhofer</a:t>
            </a:r>
            <a:r>
              <a:rPr lang="en-IN" dirty="0" smtClean="0"/>
              <a:t> D,F and C lines(589.3 nm, 486.1 nm, 656.3 nm respectively).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26942" y="3151163"/>
            <a:ext cx="65274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Flint glass has </a:t>
            </a:r>
            <a:r>
              <a:rPr lang="en-IN" dirty="0" err="1" smtClean="0"/>
              <a:t>abbe</a:t>
            </a:r>
            <a:r>
              <a:rPr lang="en-IN" dirty="0" smtClean="0"/>
              <a:t> number V &lt; 50 and crown glass has V &gt; 50.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r>
              <a:rPr lang="en-IN" sz="2000" dirty="0" smtClean="0"/>
              <a:t>General relation trends :</a:t>
            </a:r>
          </a:p>
          <a:p>
            <a:pPr>
              <a:buNone/>
            </a:pPr>
            <a:r>
              <a:rPr lang="en-IN" sz="2000" dirty="0" smtClean="0"/>
              <a:t>(1) Refractive index of substance increases with decreasing of wavelength</a:t>
            </a:r>
          </a:p>
          <a:p>
            <a:pPr>
              <a:buNone/>
            </a:pPr>
            <a:r>
              <a:rPr lang="en-IN" sz="2000" dirty="0" smtClean="0"/>
              <a:t>(2) The rate of change becomes greater at shorter wavelength. </a:t>
            </a:r>
          </a:p>
          <a:p>
            <a:endParaRPr lang="en-IN" dirty="0"/>
          </a:p>
        </p:txBody>
      </p:sp>
      <p:pic>
        <p:nvPicPr>
          <p:cNvPr id="8" name="Picture 7" descr="1200px-Cauchy-equation-1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533" y="2996417"/>
            <a:ext cx="4167260" cy="3277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-473052"/>
            <a:ext cx="10058400" cy="1450757"/>
          </a:xfrm>
        </p:spPr>
        <p:txBody>
          <a:bodyPr/>
          <a:lstStyle/>
          <a:p>
            <a:r>
              <a:rPr lang="en-IN" dirty="0" smtClean="0"/>
              <a:t>ZEMAX catalogues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32" y="1237957"/>
            <a:ext cx="11868443" cy="591546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3100" dirty="0" smtClean="0"/>
              <a:t>There are </a:t>
            </a:r>
            <a:r>
              <a:rPr lang="en-IN" sz="3100" b="1" dirty="0" smtClean="0"/>
              <a:t>13</a:t>
            </a:r>
            <a:r>
              <a:rPr lang="en-IN" sz="3100" dirty="0" smtClean="0"/>
              <a:t> dispersion formulas for different glass types. ZEMAX catalogues provide the experimentally verified constants values in catalogues (</a:t>
            </a:r>
            <a:r>
              <a:rPr lang="en-IN" sz="3100" dirty="0" err="1" smtClean="0"/>
              <a:t>ohara</a:t>
            </a:r>
            <a:r>
              <a:rPr lang="en-IN" sz="3100" dirty="0" smtClean="0"/>
              <a:t>, </a:t>
            </a:r>
            <a:r>
              <a:rPr lang="en-IN" sz="3100" dirty="0" err="1" smtClean="0"/>
              <a:t>sumita</a:t>
            </a:r>
            <a:r>
              <a:rPr lang="en-IN" sz="3100" dirty="0" smtClean="0"/>
              <a:t>, </a:t>
            </a:r>
            <a:r>
              <a:rPr lang="en-IN" sz="3100" dirty="0" err="1" smtClean="0"/>
              <a:t>schott</a:t>
            </a:r>
            <a:r>
              <a:rPr lang="en-IN" sz="31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IN" sz="3100" b="1" dirty="0" smtClean="0"/>
              <a:t>How to read catalogues </a:t>
            </a:r>
            <a:r>
              <a:rPr lang="en-IN" sz="3100" dirty="0" smtClean="0"/>
              <a:t>(</a:t>
            </a:r>
            <a:r>
              <a:rPr lang="en-IN" sz="3100" dirty="0" err="1" smtClean="0"/>
              <a:t>schott</a:t>
            </a:r>
            <a:r>
              <a:rPr lang="en-IN" sz="3100" dirty="0" smtClean="0"/>
              <a:t> – N-BK7)</a:t>
            </a:r>
          </a:p>
          <a:p>
            <a:r>
              <a:rPr lang="en-IN" sz="31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NM N-BK7 2 517642.251 1.5168 64.17 0 1</a:t>
            </a:r>
          </a:p>
          <a:p>
            <a:r>
              <a:rPr lang="en-IN" sz="3100" dirty="0" smtClean="0"/>
              <a:t>GC step 0.5 available</a:t>
            </a:r>
          </a:p>
          <a:p>
            <a:r>
              <a:rPr lang="en-IN" sz="3100" dirty="0" smtClean="0"/>
              <a:t>ED 7.100000 8.300000 2.510000 -0.000900 0</a:t>
            </a:r>
          </a:p>
          <a:p>
            <a:r>
              <a:rPr lang="en-IN" sz="3100" dirty="0" smtClean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CD 1.039612120E+00 6.000698670E-03 2.317923440E-01 2.001791440E-02</a:t>
            </a:r>
          </a:p>
          <a:p>
            <a:r>
              <a:rPr lang="en-IN" sz="3100" dirty="0" smtClean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1.010469450E+00 1.035606530E+02 0.000000000E+00 </a:t>
            </a:r>
            <a:r>
              <a:rPr lang="en-IN" sz="3100" dirty="0" err="1" smtClean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0.000000000E+00</a:t>
            </a:r>
            <a:endParaRPr lang="en-IN" sz="3100" dirty="0" smtClean="0">
              <a:solidFill>
                <a:schemeClr val="tx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IN" sz="31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TD 1.860000E-06 1.310000E-08 -1.370000E-11 4.340000E-07 6.270000E-10</a:t>
            </a:r>
          </a:p>
          <a:p>
            <a:r>
              <a:rPr lang="en-IN" sz="31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1.700000E-01 2.000000E+01</a:t>
            </a:r>
          </a:p>
          <a:p>
            <a:r>
              <a:rPr lang="en-IN" sz="3100" dirty="0" smtClean="0"/>
              <a:t>OD 1.0000 1.0000 0.0000 1.0000 2.3000 2.3000</a:t>
            </a:r>
          </a:p>
          <a:p>
            <a:r>
              <a:rPr lang="en-IN" sz="31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LD 3.00000E-01 2.50000E+00</a:t>
            </a:r>
          </a:p>
          <a:p>
            <a:r>
              <a:rPr lang="en-IN" sz="3100" dirty="0" smtClean="0"/>
              <a:t>IT 3.00000E-01 5.00000E-02 2.50000E+01</a:t>
            </a:r>
          </a:p>
          <a:p>
            <a:r>
              <a:rPr lang="en-IN" sz="3100" dirty="0" smtClean="0"/>
              <a:t>IT 3.10000E-01 2.50000E-01 2.50000E+01</a:t>
            </a:r>
          </a:p>
          <a:p>
            <a:r>
              <a:rPr lang="en-IN" sz="3100" dirty="0" smtClean="0"/>
              <a:t>...................................................................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6</a:t>
            </a:fld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3" name="Picture 2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630995"/>
            <a:ext cx="5392542" cy="5467350"/>
          </a:xfrm>
          <a:prstGeom prst="rect">
            <a:avLst/>
          </a:prstGeom>
        </p:spPr>
      </p:pic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393895"/>
            <a:ext cx="6339840" cy="517691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627077" y="0"/>
            <a:ext cx="14068" cy="60209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Dispersion data for N-BK7 glass </a:t>
            </a:r>
            <a:endParaRPr lang="en-IN" dirty="0"/>
          </a:p>
        </p:txBody>
      </p:sp>
      <p:pic>
        <p:nvPicPr>
          <p:cNvPr id="5" name="Content Placeholder 4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3196"/>
            <a:ext cx="5069521" cy="37235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254963" y="2177316"/>
            <a:ext cx="527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Glass name : </a:t>
            </a:r>
            <a:r>
              <a:rPr lang="en-IN" b="1" dirty="0" smtClean="0"/>
              <a:t>N-BK7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Wavelength range : </a:t>
            </a:r>
            <a:r>
              <a:rPr lang="pl-PL" b="1" dirty="0" smtClean="0"/>
              <a:t>300 nm to 2500 nm</a:t>
            </a: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Reference temperature : </a:t>
            </a:r>
            <a:r>
              <a:rPr lang="en-IN" b="1" dirty="0" smtClean="0"/>
              <a:t>20 C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Pressure : </a:t>
            </a:r>
            <a:r>
              <a:rPr lang="en-IN" b="1" dirty="0" smtClean="0"/>
              <a:t>101325 Pa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Abbe</a:t>
            </a:r>
            <a:r>
              <a:rPr lang="en-IN" dirty="0" smtClean="0"/>
              <a:t> number : </a:t>
            </a:r>
            <a:r>
              <a:rPr lang="en-IN" b="1" dirty="0" smtClean="0"/>
              <a:t>64.13319920721142</a:t>
            </a:r>
            <a:endParaRPr lang="en-IN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1063" y="4299541"/>
          <a:ext cx="697107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691"/>
                <a:gridCol w="2323691"/>
                <a:gridCol w="2323691"/>
              </a:tblGrid>
              <a:tr h="3550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Wavelength (nm)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Refractive index</a:t>
                      </a:r>
                      <a:endParaRPr lang="en-IN" dirty="0"/>
                    </a:p>
                  </a:txBody>
                  <a:tcPr/>
                </a:tc>
              </a:tr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1.5308485382492993</a:t>
                      </a:r>
                      <a:endParaRPr lang="en-IN" dirty="0"/>
                    </a:p>
                  </a:txBody>
                  <a:tcPr/>
                </a:tc>
              </a:tr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1.5066875568966998</a:t>
                      </a:r>
                      <a:endParaRPr lang="en-IN" dirty="0"/>
                    </a:p>
                  </a:txBody>
                  <a:tcPr/>
                </a:tc>
              </a:tr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1.4945016229008292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39" y="-725379"/>
            <a:ext cx="10058400" cy="1450757"/>
          </a:xfrm>
        </p:spPr>
        <p:txBody>
          <a:bodyPr/>
          <a:lstStyle/>
          <a:p>
            <a:r>
              <a:rPr lang="en-IN" dirty="0" smtClean="0"/>
              <a:t>Verification of data</a:t>
            </a:r>
            <a:endParaRPr lang="en-IN" dirty="0"/>
          </a:p>
        </p:txBody>
      </p:sp>
      <p:pic>
        <p:nvPicPr>
          <p:cNvPr id="5" name="Content Placeholder 4" descr="n_diff_verif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552037"/>
            <a:ext cx="10972800" cy="630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746</TotalTime>
  <Words>989</Words>
  <Application>Microsoft Office PowerPoint</Application>
  <PresentationFormat>Custom</PresentationFormat>
  <Paragraphs>245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Retrospect</vt:lpstr>
      <vt:lpstr>Optical Analysis of different glass types and wave aberrations</vt:lpstr>
      <vt:lpstr>Objectives </vt:lpstr>
      <vt:lpstr>Basics of dispersion</vt:lpstr>
      <vt:lpstr>Mathematics behind dispersion</vt:lpstr>
      <vt:lpstr>Measurement of dispersion and trends</vt:lpstr>
      <vt:lpstr>ZEMAX catalogues</vt:lpstr>
      <vt:lpstr>Slide 7</vt:lpstr>
      <vt:lpstr>Dispersion data for N-BK7 glass </vt:lpstr>
      <vt:lpstr>Verification of data</vt:lpstr>
      <vt:lpstr>Thermal Analysis</vt:lpstr>
      <vt:lpstr>Thermal Analysis....contd</vt:lpstr>
      <vt:lpstr>Thermal Analysis of N-BK7</vt:lpstr>
      <vt:lpstr>Thermal Analysis of N-BK7...cond</vt:lpstr>
      <vt:lpstr>Verification of the thermal analysis data (RI absolute)</vt:lpstr>
      <vt:lpstr>Verification of the thermal analysis data (RI relative)</vt:lpstr>
      <vt:lpstr>Aberrations</vt:lpstr>
      <vt:lpstr>Aberrations...contd</vt:lpstr>
      <vt:lpstr>Modelling of ray tracing method</vt:lpstr>
      <vt:lpstr>Results from modelling </vt:lpstr>
      <vt:lpstr>Applications</vt:lpstr>
      <vt:lpstr>Slide 21</vt:lpstr>
      <vt:lpstr>Verification of RI vs wavelength  (raw data)</vt:lpstr>
      <vt:lpstr>Verification of thermal analysis (raw data for N-BK7)</vt:lpstr>
      <vt:lpstr>From reference data for RI vs wavelength</vt:lpstr>
      <vt:lpstr>From reference data for thermal analysis (N-BK7)</vt:lpstr>
      <vt:lpstr>Thermal analysis of K-SFLD 14</vt:lpstr>
      <vt:lpstr>Thermal analysis of K-SFLD 14...contd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Ridhesh Goti</dc:creator>
  <cp:lastModifiedBy>crystal</cp:lastModifiedBy>
  <cp:revision>67</cp:revision>
  <dcterms:created xsi:type="dcterms:W3CDTF">2014-09-12T02:11:56Z</dcterms:created>
  <dcterms:modified xsi:type="dcterms:W3CDTF">2019-07-07T17:12:24Z</dcterms:modified>
</cp:coreProperties>
</file>