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C01E-37C7-443D-84DB-10E531638167}" type="datetimeFigureOut">
              <a:rPr lang="en-IN" smtClean="0"/>
              <a:pPr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B19F-EB70-463C-8DA3-27C31675B2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Optical analysis of different glass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-Ridhesh Goti (19STS030)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Dispersion data for S-LAH99 (</a:t>
            </a:r>
            <a:r>
              <a:rPr lang="en-IN" dirty="0" err="1" smtClean="0"/>
              <a:t>ohara</a:t>
            </a:r>
            <a:r>
              <a:rPr lang="en-IN" dirty="0" smtClean="0"/>
              <a:t>) glass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933056"/>
            <a:ext cx="4716016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340768"/>
            <a:ext cx="8820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smtClean="0"/>
              <a:t>curve has negative slope and refractive index is </a:t>
            </a:r>
            <a:r>
              <a:rPr lang="en-IN" sz="2400" dirty="0" smtClean="0"/>
              <a:t>decreasing with </a:t>
            </a:r>
            <a:r>
              <a:rPr lang="en-IN" sz="2400" dirty="0" smtClean="0"/>
              <a:t>increasing of wavelength.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Also </a:t>
            </a:r>
            <a:r>
              <a:rPr lang="en-IN" sz="2400" dirty="0" smtClean="0"/>
              <a:t>formula is valid only for certain range </a:t>
            </a:r>
            <a:r>
              <a:rPr lang="en-IN" sz="2400" dirty="0" smtClean="0"/>
              <a:t>of wavelengths</a:t>
            </a:r>
            <a:r>
              <a:rPr lang="en-IN" sz="2400" dirty="0" smtClean="0"/>
              <a:t>. The range is 404 nm to 2325 nm.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Refractive </a:t>
            </a:r>
            <a:r>
              <a:rPr lang="en-IN" sz="2400" dirty="0" smtClean="0"/>
              <a:t>index of </a:t>
            </a:r>
            <a:r>
              <a:rPr lang="en-IN" sz="2400" dirty="0" smtClean="0"/>
              <a:t>S-LAH99 at </a:t>
            </a:r>
            <a:r>
              <a:rPr lang="en-IN" sz="2400" dirty="0" smtClean="0"/>
              <a:t>1060 nm wavelength is 1.9659499406949175 and we can get every value </a:t>
            </a:r>
            <a:r>
              <a:rPr lang="en-IN" sz="2400" dirty="0" smtClean="0"/>
              <a:t>by different </a:t>
            </a:r>
            <a:r>
              <a:rPr lang="en-IN" sz="2400" dirty="0" smtClean="0"/>
              <a:t>inputs. </a:t>
            </a:r>
            <a:r>
              <a:rPr lang="en-IN" sz="2400" dirty="0" smtClean="0"/>
              <a:t>From the </a:t>
            </a:r>
            <a:r>
              <a:rPr lang="en-IN" sz="2400" dirty="0" smtClean="0"/>
              <a:t>equation of </a:t>
            </a:r>
            <a:r>
              <a:rPr lang="en-IN" sz="2400" dirty="0" err="1" smtClean="0"/>
              <a:t>abbe</a:t>
            </a:r>
            <a:r>
              <a:rPr lang="en-IN" sz="2400" dirty="0" smtClean="0"/>
              <a:t> number ,</a:t>
            </a:r>
            <a:r>
              <a:rPr lang="en-IN" sz="2400" dirty="0" smtClean="0"/>
              <a:t> </a:t>
            </a:r>
            <a:r>
              <a:rPr lang="en-IN" sz="2400" dirty="0" smtClean="0"/>
              <a:t>the </a:t>
            </a:r>
            <a:r>
              <a:rPr lang="en-IN" sz="2400" dirty="0" smtClean="0"/>
              <a:t>value for </a:t>
            </a:r>
            <a:r>
              <a:rPr lang="en-IN" sz="2400" dirty="0" smtClean="0"/>
              <a:t>S-LAH99 is 29.11920404841508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J-PSKH1 (</a:t>
            </a:r>
            <a:r>
              <a:rPr lang="en-IN" dirty="0" err="1" smtClean="0"/>
              <a:t>hikari</a:t>
            </a:r>
            <a:r>
              <a:rPr lang="en-IN" dirty="0" smtClean="0"/>
              <a:t>) glass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9752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501008"/>
            <a:ext cx="4499992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052736"/>
            <a:ext cx="7488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smtClean="0"/>
              <a:t>curve has negative slope and refractive </a:t>
            </a:r>
            <a:r>
              <a:rPr lang="en-IN" sz="2400" dirty="0" smtClean="0"/>
              <a:t>index is decreasing with </a:t>
            </a:r>
            <a:r>
              <a:rPr lang="en-IN" sz="2400" dirty="0" smtClean="0"/>
              <a:t>increasing of wavelength.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Also </a:t>
            </a:r>
            <a:r>
              <a:rPr lang="en-IN" sz="2400" dirty="0" smtClean="0"/>
              <a:t>formula is valid only for certain range </a:t>
            </a:r>
            <a:r>
              <a:rPr lang="en-IN" sz="2400" dirty="0" smtClean="0"/>
              <a:t>of wavelengths</a:t>
            </a:r>
            <a:r>
              <a:rPr lang="en-IN" sz="2400" dirty="0" smtClean="0"/>
              <a:t>. The range is 388 nm to 2058 </a:t>
            </a:r>
            <a:r>
              <a:rPr lang="en-IN" sz="2400" dirty="0" smtClean="0"/>
              <a:t>nm.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Refractive </a:t>
            </a:r>
            <a:r>
              <a:rPr lang="en-IN" sz="2400" dirty="0" smtClean="0"/>
              <a:t>index of </a:t>
            </a:r>
            <a:r>
              <a:rPr lang="en-IN" sz="2400" dirty="0" smtClean="0"/>
              <a:t>J-PSKH1 at </a:t>
            </a:r>
            <a:r>
              <a:rPr lang="en-IN" sz="2400" dirty="0" smtClean="0"/>
              <a:t>1060 nm wavelength is </a:t>
            </a:r>
            <a:r>
              <a:rPr lang="en-IN" sz="2400" dirty="0" smtClean="0"/>
              <a:t>1.5830354695353313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From the equation of </a:t>
            </a:r>
            <a:r>
              <a:rPr lang="en-IN" sz="2400" dirty="0" err="1" smtClean="0"/>
              <a:t>abbe</a:t>
            </a:r>
            <a:r>
              <a:rPr lang="en-IN" sz="2400" dirty="0" smtClean="0"/>
              <a:t> </a:t>
            </a:r>
            <a:r>
              <a:rPr lang="en-IN" sz="2400" dirty="0" smtClean="0"/>
              <a:t>number, </a:t>
            </a:r>
            <a:r>
              <a:rPr lang="en-IN" sz="2400" dirty="0" smtClean="0"/>
              <a:t>the value</a:t>
            </a:r>
          </a:p>
          <a:p>
            <a:r>
              <a:rPr lang="en-IN" sz="2400" dirty="0" smtClean="0"/>
              <a:t>for J-PSKH1 is 67.86486866978349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5782195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this data we can get precise value of aberration which further uses in reducing the aberration.</a:t>
            </a:r>
          </a:p>
          <a:p>
            <a:r>
              <a:rPr lang="en-IN" dirty="0" smtClean="0"/>
              <a:t>Uses in filter by putting screen/image plane at specific distance which varies with wavelengths.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of light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Light disperse through medium</a:t>
            </a:r>
          </a:p>
          <a:p>
            <a:r>
              <a:rPr lang="en-IN" dirty="0" smtClean="0"/>
              <a:t>Wavelength dependency of the refractive index</a:t>
            </a:r>
          </a:p>
          <a:p>
            <a:r>
              <a:rPr lang="en-IN" dirty="0" smtClean="0"/>
              <a:t>It depends on the material types/glass type</a:t>
            </a:r>
          </a:p>
          <a:p>
            <a:r>
              <a:rPr lang="en-IN" dirty="0" smtClean="0"/>
              <a:t>In general dispersion relation is given by </a:t>
            </a:r>
            <a:r>
              <a:rPr lang="en-IN" dirty="0" err="1" smtClean="0"/>
              <a:t>cauchy</a:t>
            </a:r>
            <a:r>
              <a:rPr lang="en-IN" dirty="0" smtClean="0"/>
              <a:t> formula,</a:t>
            </a:r>
          </a:p>
          <a:p>
            <a:endParaRPr lang="en-IN" dirty="0" smtClean="0"/>
          </a:p>
          <a:p>
            <a:r>
              <a:rPr lang="en-IN" dirty="0" smtClean="0"/>
              <a:t>Here this relation is depended on only certain range of wavelengths. Within that range it is called as normal dispersion.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3789040"/>
            <a:ext cx="2160239" cy="809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Another type, Anomalous dispersion. At the edge of that region the RI decreases rapidly because of absorption.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dielectric medium certain range of wavelengths are absorbed. After that there is one peak due to resonance.</a:t>
            </a:r>
          </a:p>
          <a:p>
            <a:r>
              <a:rPr lang="en-IN" dirty="0" smtClean="0"/>
              <a:t>Final equation due to electric field effect of light on medium is,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348880"/>
            <a:ext cx="3804295" cy="1440160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45224"/>
            <a:ext cx="223224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Relation trends :</a:t>
            </a:r>
          </a:p>
          <a:p>
            <a:pPr>
              <a:buNone/>
            </a:pPr>
            <a:r>
              <a:rPr lang="en-IN" dirty="0" smtClean="0"/>
              <a:t>(1) Refractive index of substance increases with decreasing of wavelength</a:t>
            </a:r>
          </a:p>
          <a:p>
            <a:pPr>
              <a:buNone/>
            </a:pPr>
            <a:r>
              <a:rPr lang="en-IN" dirty="0" smtClean="0"/>
              <a:t> (2) The rate of increase becomes greater at shorter wavelength.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Abbe</a:t>
            </a:r>
            <a:r>
              <a:rPr lang="en-IN" dirty="0" smtClean="0"/>
              <a:t> number (measurement of dispersion):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Low </a:t>
            </a:r>
            <a:r>
              <a:rPr lang="en-IN" dirty="0" err="1" smtClean="0"/>
              <a:t>abbe</a:t>
            </a:r>
            <a:r>
              <a:rPr lang="en-IN" dirty="0" smtClean="0"/>
              <a:t> number means that dispersion is high and vice versa.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Nd</a:t>
            </a:r>
            <a:r>
              <a:rPr lang="en-IN" dirty="0" smtClean="0"/>
              <a:t>, </a:t>
            </a:r>
            <a:r>
              <a:rPr lang="en-IN" dirty="0" err="1" smtClean="0"/>
              <a:t>Nf</a:t>
            </a:r>
            <a:r>
              <a:rPr lang="en-IN" dirty="0" smtClean="0"/>
              <a:t>, </a:t>
            </a:r>
            <a:r>
              <a:rPr lang="en-IN" dirty="0" err="1" smtClean="0"/>
              <a:t>Nc</a:t>
            </a:r>
            <a:r>
              <a:rPr lang="en-IN" dirty="0" smtClean="0"/>
              <a:t> are refractive index of material at wavelengths of </a:t>
            </a:r>
            <a:r>
              <a:rPr lang="en-IN" dirty="0" err="1" smtClean="0"/>
              <a:t>Fraunhofer</a:t>
            </a:r>
            <a:r>
              <a:rPr lang="en-IN" dirty="0" smtClean="0"/>
              <a:t> D,F and C lines(589.3 nm, 486.1 nm, 656.3 nm respectively).</a:t>
            </a:r>
          </a:p>
          <a:p>
            <a:r>
              <a:rPr lang="en-IN" dirty="0" smtClean="0"/>
              <a:t>Flint glass has </a:t>
            </a:r>
            <a:r>
              <a:rPr lang="en-IN" dirty="0" err="1" smtClean="0"/>
              <a:t>abbe</a:t>
            </a:r>
            <a:r>
              <a:rPr lang="en-IN" dirty="0" smtClean="0"/>
              <a:t> number V &lt; 50 and crown glass has V &gt; 50.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4365104"/>
            <a:ext cx="1675433" cy="636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Find the dispersion relation through ZEMAX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832648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In </a:t>
            </a:r>
            <a:r>
              <a:rPr lang="en-IN" dirty="0" smtClean="0"/>
              <a:t>dispersion theory, different wavelengths have different refractive index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There are </a:t>
            </a:r>
            <a:r>
              <a:rPr lang="en-IN" dirty="0" smtClean="0"/>
              <a:t>experimentally verified constants values for all dispersion formula and </a:t>
            </a:r>
            <a:r>
              <a:rPr lang="en-IN" dirty="0" smtClean="0"/>
              <a:t>give the </a:t>
            </a:r>
            <a:r>
              <a:rPr lang="en-IN" dirty="0" smtClean="0"/>
              <a:t>relation between refractive index and wavelengths. There are some </a:t>
            </a:r>
            <a:r>
              <a:rPr lang="en-IN" dirty="0" err="1" smtClean="0"/>
              <a:t>catalogs</a:t>
            </a:r>
            <a:r>
              <a:rPr lang="en-IN" dirty="0" smtClean="0"/>
              <a:t> made </a:t>
            </a:r>
            <a:r>
              <a:rPr lang="en-IN" dirty="0" smtClean="0"/>
              <a:t>by manufacturer of glass which provides the details of the glass.</a:t>
            </a:r>
          </a:p>
          <a:p>
            <a:r>
              <a:rPr lang="en-IN" dirty="0" smtClean="0"/>
              <a:t>These </a:t>
            </a:r>
            <a:r>
              <a:rPr lang="en-IN" dirty="0" err="1" smtClean="0"/>
              <a:t>catalogs</a:t>
            </a:r>
            <a:r>
              <a:rPr lang="en-IN" dirty="0" smtClean="0"/>
              <a:t> provide the thermal and dispersion relation details.</a:t>
            </a:r>
          </a:p>
          <a:p>
            <a:r>
              <a:rPr lang="en-IN" dirty="0" smtClean="0"/>
              <a:t>Example of </a:t>
            </a:r>
            <a:r>
              <a:rPr lang="en-IN" dirty="0" err="1" smtClean="0"/>
              <a:t>catalogs</a:t>
            </a:r>
            <a:r>
              <a:rPr lang="en-IN" dirty="0" smtClean="0"/>
              <a:t> : </a:t>
            </a:r>
            <a:r>
              <a:rPr lang="en-IN" dirty="0" err="1" smtClean="0"/>
              <a:t>ohara</a:t>
            </a:r>
            <a:r>
              <a:rPr lang="en-IN" dirty="0" smtClean="0"/>
              <a:t>, </a:t>
            </a:r>
            <a:r>
              <a:rPr lang="en-IN" dirty="0" err="1" smtClean="0"/>
              <a:t>hoya</a:t>
            </a:r>
            <a:r>
              <a:rPr lang="en-IN" dirty="0" smtClean="0"/>
              <a:t>, </a:t>
            </a:r>
            <a:r>
              <a:rPr lang="en-IN" dirty="0" err="1" smtClean="0"/>
              <a:t>birefrin</a:t>
            </a:r>
            <a:r>
              <a:rPr lang="en-IN" dirty="0" smtClean="0"/>
              <a:t>-gent</a:t>
            </a:r>
            <a:r>
              <a:rPr lang="en-IN" dirty="0" smtClean="0"/>
              <a:t>, </a:t>
            </a:r>
            <a:r>
              <a:rPr lang="en-IN" dirty="0" err="1" smtClean="0"/>
              <a:t>hikari</a:t>
            </a:r>
            <a:r>
              <a:rPr lang="en-IN" dirty="0" smtClean="0"/>
              <a:t>, </a:t>
            </a:r>
            <a:r>
              <a:rPr lang="en-IN" dirty="0" err="1" smtClean="0"/>
              <a:t>sumita</a:t>
            </a:r>
            <a:r>
              <a:rPr lang="en-IN" dirty="0" smtClean="0"/>
              <a:t>, misc, infrared</a:t>
            </a:r>
          </a:p>
          <a:p>
            <a:r>
              <a:rPr lang="en-IN" dirty="0" smtClean="0"/>
              <a:t>Extension of the </a:t>
            </a:r>
            <a:r>
              <a:rPr lang="en-IN" dirty="0" err="1" smtClean="0"/>
              <a:t>catalog</a:t>
            </a:r>
            <a:r>
              <a:rPr lang="en-IN" dirty="0" smtClean="0"/>
              <a:t> </a:t>
            </a:r>
            <a:r>
              <a:rPr lang="en-IN" dirty="0" smtClean="0"/>
              <a:t>is AGF which </a:t>
            </a:r>
            <a:r>
              <a:rPr lang="en-IN" dirty="0" smtClean="0"/>
              <a:t>is basically ANSII file. It could </a:t>
            </a:r>
            <a:r>
              <a:rPr lang="en-IN" dirty="0" smtClean="0"/>
              <a:t>open with </a:t>
            </a:r>
            <a:r>
              <a:rPr lang="en-IN" dirty="0" smtClean="0"/>
              <a:t>notepad with texts.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Dispersion formulas</a:t>
            </a:r>
            <a:endParaRPr lang="en-IN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241376"/>
            <a:ext cx="5163839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read </a:t>
            </a:r>
            <a:r>
              <a:rPr lang="en-IN" dirty="0" err="1" smtClean="0"/>
              <a:t>catalogs</a:t>
            </a:r>
            <a:r>
              <a:rPr lang="en-IN" dirty="0" smtClean="0"/>
              <a:t> (N-BK7)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NM N-BK7 2 517642.251 1.5168 64.17 0 1</a:t>
            </a:r>
          </a:p>
          <a:p>
            <a:r>
              <a:rPr lang="en-IN" dirty="0" smtClean="0"/>
              <a:t>GC step 0.5 available</a:t>
            </a:r>
          </a:p>
          <a:p>
            <a:r>
              <a:rPr lang="en-IN" dirty="0" smtClean="0"/>
              <a:t>ED 7.100000 8.300000 2.510000 -0.000900 0</a:t>
            </a:r>
          </a:p>
          <a:p>
            <a:r>
              <a:rPr lang="en-IN" dirty="0" smtClean="0"/>
              <a:t>CD 1.039612120E+00 6.000698670E-03 2.317923440E-01 2.001791440E-02</a:t>
            </a:r>
          </a:p>
          <a:p>
            <a:r>
              <a:rPr lang="en-IN" dirty="0" smtClean="0"/>
              <a:t>1.010469450E+00 1.035606530E+02 0.000000000E+00 </a:t>
            </a:r>
            <a:r>
              <a:rPr lang="en-IN" dirty="0" err="1" smtClean="0"/>
              <a:t>0.000000000E+00</a:t>
            </a:r>
            <a:endParaRPr lang="en-IN" dirty="0" smtClean="0"/>
          </a:p>
          <a:p>
            <a:r>
              <a:rPr lang="en-IN" dirty="0" smtClean="0"/>
              <a:t>TD 1.860000E-06 1.310000E-08 -1.370000E-11 4.340000E-07 6.270000E-10</a:t>
            </a:r>
          </a:p>
          <a:p>
            <a:r>
              <a:rPr lang="en-IN" dirty="0" smtClean="0"/>
              <a:t>1.700000E-01 2.000000E+01</a:t>
            </a:r>
          </a:p>
          <a:p>
            <a:r>
              <a:rPr lang="en-IN" dirty="0" smtClean="0"/>
              <a:t>OD 1.0000 1.0000 0.0000 1.0000 2.3000 2.3000</a:t>
            </a:r>
          </a:p>
          <a:p>
            <a:r>
              <a:rPr lang="en-IN" dirty="0" smtClean="0"/>
              <a:t>LD 3.00000E-01 2.50000E+00</a:t>
            </a:r>
          </a:p>
          <a:p>
            <a:r>
              <a:rPr lang="en-IN" dirty="0" smtClean="0"/>
              <a:t>IT 3.00000E-01 5.00000E-02 2.50000E+01</a:t>
            </a:r>
          </a:p>
          <a:p>
            <a:r>
              <a:rPr lang="en-IN" dirty="0" smtClean="0"/>
              <a:t>IT 3.10000E-01 2.50000E-01 2.50000E+01</a:t>
            </a:r>
          </a:p>
          <a:p>
            <a:r>
              <a:rPr lang="en-IN" dirty="0" smtClean="0"/>
              <a:t>...................................................................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using of python, data extraction from </a:t>
            </a:r>
            <a:r>
              <a:rPr lang="en-IN" dirty="0" err="1" smtClean="0"/>
              <a:t>catalogs</a:t>
            </a:r>
            <a:r>
              <a:rPr lang="en-IN" dirty="0" smtClean="0"/>
              <a:t> becomes easy.</a:t>
            </a:r>
          </a:p>
          <a:p>
            <a:r>
              <a:rPr lang="en-IN" dirty="0" smtClean="0"/>
              <a:t>After getting input data of glass name from user, python runs the code through loops and logic codes and get data and all constants.</a:t>
            </a:r>
          </a:p>
          <a:p>
            <a:r>
              <a:rPr lang="en-IN" dirty="0" smtClean="0"/>
              <a:t>Using these constants and data, we can get plots and relation for dispersion and thermal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Dispersion data for N-BK7 (</a:t>
            </a:r>
            <a:r>
              <a:rPr lang="en-IN" dirty="0" err="1" smtClean="0"/>
              <a:t>schott</a:t>
            </a:r>
            <a:r>
              <a:rPr lang="en-IN" dirty="0" smtClean="0"/>
              <a:t>) glass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52"/>
            <a:ext cx="8229600" cy="5861248"/>
          </a:xfrm>
        </p:spPr>
        <p:txBody>
          <a:bodyPr/>
          <a:lstStyle/>
          <a:p>
            <a:r>
              <a:rPr lang="en-IN" dirty="0" smtClean="0"/>
              <a:t>Name : N-BK7</a:t>
            </a:r>
          </a:p>
          <a:p>
            <a:r>
              <a:rPr lang="en-IN" dirty="0" smtClean="0"/>
              <a:t>Wavelength range : </a:t>
            </a:r>
            <a:r>
              <a:rPr lang="pl-PL" dirty="0" smtClean="0"/>
              <a:t>300 nm to 2500 </a:t>
            </a:r>
            <a:r>
              <a:rPr lang="pl-PL" dirty="0" smtClean="0"/>
              <a:t>nm</a:t>
            </a:r>
            <a:endParaRPr lang="en-IN" dirty="0" smtClean="0"/>
          </a:p>
          <a:p>
            <a:r>
              <a:rPr lang="en-IN" dirty="0" smtClean="0"/>
              <a:t>RI for N-BK7 at </a:t>
            </a:r>
            <a:r>
              <a:rPr lang="en-IN" dirty="0" smtClean="0"/>
              <a:t>1060 nm wavelength is 1.5066875568966998 and we can get every value </a:t>
            </a:r>
            <a:r>
              <a:rPr lang="en-IN" dirty="0" smtClean="0"/>
              <a:t>by different </a:t>
            </a:r>
            <a:r>
              <a:rPr lang="en-IN" dirty="0" smtClean="0"/>
              <a:t>inputs. From the equation of </a:t>
            </a:r>
            <a:r>
              <a:rPr lang="en-IN" dirty="0" err="1" smtClean="0"/>
              <a:t>abbe</a:t>
            </a:r>
            <a:r>
              <a:rPr lang="en-IN" dirty="0" smtClean="0"/>
              <a:t> </a:t>
            </a:r>
            <a:r>
              <a:rPr lang="en-IN" dirty="0" smtClean="0"/>
              <a:t>number, </a:t>
            </a:r>
            <a:r>
              <a:rPr lang="en-IN" dirty="0" smtClean="0"/>
              <a:t>the value </a:t>
            </a:r>
            <a:r>
              <a:rPr lang="en-IN" dirty="0" smtClean="0"/>
              <a:t>for N-BK7 </a:t>
            </a:r>
            <a:r>
              <a:rPr lang="en-IN" dirty="0" smtClean="0"/>
              <a:t>is 64.13319920721142. </a:t>
            </a:r>
          </a:p>
          <a:p>
            <a:endParaRPr lang="en-IN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091186"/>
            <a:ext cx="4047356" cy="2766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666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Optical analysis of different glass types</vt:lpstr>
      <vt:lpstr>Dispersion of light</vt:lpstr>
      <vt:lpstr>Slide 3</vt:lpstr>
      <vt:lpstr>Slide 4</vt:lpstr>
      <vt:lpstr>Find the dispersion relation through ZEMAX</vt:lpstr>
      <vt:lpstr>Dispersion formulas</vt:lpstr>
      <vt:lpstr>How to read catalogs (N-BK7)</vt:lpstr>
      <vt:lpstr>Python programming</vt:lpstr>
      <vt:lpstr>Dispersion data for N-BK7 (schott) glass</vt:lpstr>
      <vt:lpstr>Dispersion data for S-LAH99 (ohara) glass</vt:lpstr>
      <vt:lpstr>Dispersion data for J-PSKH1 (hikari) glass </vt:lpstr>
      <vt:lpstr>Slide 12</vt:lpstr>
      <vt:lpstr>Application of data</vt:lpstr>
      <vt:lpstr>Thermal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analysis of different glass types</dc:title>
  <dc:creator>crystal</dc:creator>
  <cp:lastModifiedBy>crystal</cp:lastModifiedBy>
  <cp:revision>35</cp:revision>
  <dcterms:created xsi:type="dcterms:W3CDTF">2019-06-28T04:56:19Z</dcterms:created>
  <dcterms:modified xsi:type="dcterms:W3CDTF">2019-07-01T17:10:10Z</dcterms:modified>
</cp:coreProperties>
</file>