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9" r:id="rId3"/>
    <p:sldId id="257" r:id="rId4"/>
    <p:sldId id="258" r:id="rId5"/>
    <p:sldId id="259" r:id="rId6"/>
    <p:sldId id="260" r:id="rId7"/>
    <p:sldId id="262" r:id="rId8"/>
    <p:sldId id="261" r:id="rId9"/>
    <p:sldId id="263" r:id="rId10"/>
    <p:sldId id="264" r:id="rId11"/>
    <p:sldId id="267" r:id="rId12"/>
    <p:sldId id="268" r:id="rId13"/>
    <p:sldId id="269" r:id="rId14"/>
    <p:sldId id="266" r:id="rId15"/>
    <p:sldId id="270" r:id="rId16"/>
    <p:sldId id="271" r:id="rId17"/>
    <p:sldId id="272" r:id="rId18"/>
    <p:sldId id="273" r:id="rId19"/>
    <p:sldId id="274" r:id="rId20"/>
    <p:sldId id="275" r:id="rId21"/>
    <p:sldId id="276" r:id="rId22"/>
    <p:sldId id="277" r:id="rId23"/>
    <p:sldId id="278"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30"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132C01E-37C7-443D-84DB-10E531638167}" type="datetimeFigureOut">
              <a:rPr lang="en-IN" smtClean="0"/>
              <a:pPr/>
              <a:t>05-07-2019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132C01E-37C7-443D-84DB-10E531638167}" type="datetimeFigureOut">
              <a:rPr lang="en-IN" smtClean="0"/>
              <a:pPr/>
              <a:t>05-07-2019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621B19F-EB70-463C-8DA3-27C31675B2E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Optical Analysis of different glass </a:t>
            </a:r>
            <a:r>
              <a:rPr lang="en-IN" dirty="0" smtClean="0"/>
              <a:t>types and wave aberrations</a:t>
            </a:r>
            <a:endParaRPr lang="en-IN" dirty="0"/>
          </a:p>
        </p:txBody>
      </p:sp>
      <p:sp>
        <p:nvSpPr>
          <p:cNvPr id="3" name="Subtitle 2"/>
          <p:cNvSpPr>
            <a:spLocks noGrp="1"/>
          </p:cNvSpPr>
          <p:nvPr>
            <p:ph type="subTitle" idx="1"/>
          </p:nvPr>
        </p:nvSpPr>
        <p:spPr>
          <a:xfrm>
            <a:off x="1403648" y="2276872"/>
            <a:ext cx="7406640" cy="1752600"/>
          </a:xfrm>
        </p:spPr>
        <p:txBody>
          <a:bodyPr/>
          <a:lstStyle/>
          <a:p>
            <a:r>
              <a:rPr lang="en-IN" dirty="0" smtClean="0"/>
              <a:t>-Ridhesh Goti (19STS030</a:t>
            </a:r>
            <a:r>
              <a:rPr lang="en-IN" dirty="0" smtClean="0"/>
              <a:t>)</a:t>
            </a:r>
          </a:p>
          <a:p>
            <a:r>
              <a:rPr lang="en-IN" dirty="0" smtClean="0"/>
              <a:t>University : Pandit Deendayal Petroleum University</a:t>
            </a:r>
          </a:p>
          <a:p>
            <a:r>
              <a:rPr lang="en-IN" dirty="0" smtClean="0"/>
              <a:t>Course : B.Sc. Physics (Hons.) 3</a:t>
            </a:r>
            <a:r>
              <a:rPr lang="en-IN" baseline="30000" dirty="0" smtClean="0"/>
              <a:t>rd</a:t>
            </a:r>
            <a:r>
              <a:rPr lang="en-IN" dirty="0" smtClean="0"/>
              <a:t> year</a:t>
            </a:r>
            <a:endParaRPr lang="en-IN"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7144" cy="1143000"/>
          </a:xfrm>
        </p:spPr>
        <p:txBody>
          <a:bodyPr>
            <a:normAutofit fontScale="90000"/>
          </a:bodyPr>
          <a:lstStyle/>
          <a:p>
            <a:r>
              <a:rPr lang="en-IN" dirty="0" smtClean="0"/>
              <a:t>Dispersion data for N-BK7 (</a:t>
            </a:r>
            <a:r>
              <a:rPr lang="en-IN" dirty="0" err="1" smtClean="0"/>
              <a:t>schott</a:t>
            </a:r>
            <a:r>
              <a:rPr lang="en-IN" dirty="0" smtClean="0"/>
              <a:t>) glass</a:t>
            </a:r>
            <a:endParaRPr lang="en-IN" dirty="0"/>
          </a:p>
        </p:txBody>
      </p:sp>
      <p:sp>
        <p:nvSpPr>
          <p:cNvPr id="3" name="Content Placeholder 2"/>
          <p:cNvSpPr>
            <a:spLocks noGrp="1"/>
          </p:cNvSpPr>
          <p:nvPr>
            <p:ph idx="1"/>
          </p:nvPr>
        </p:nvSpPr>
        <p:spPr>
          <a:xfrm>
            <a:off x="0" y="996752"/>
            <a:ext cx="8229600" cy="5861248"/>
          </a:xfrm>
        </p:spPr>
        <p:txBody>
          <a:bodyPr/>
          <a:lstStyle/>
          <a:p>
            <a:r>
              <a:rPr lang="en-IN" dirty="0" smtClean="0"/>
              <a:t>Name : N-BK7</a:t>
            </a:r>
          </a:p>
          <a:p>
            <a:r>
              <a:rPr lang="en-IN" dirty="0" smtClean="0"/>
              <a:t>Wavelength range : </a:t>
            </a:r>
            <a:r>
              <a:rPr lang="pl-PL" dirty="0" smtClean="0"/>
              <a:t>300 nm to 2500 nm</a:t>
            </a:r>
            <a:endParaRPr lang="en-IN" dirty="0" smtClean="0"/>
          </a:p>
          <a:p>
            <a:r>
              <a:rPr lang="en-IN" dirty="0" smtClean="0"/>
              <a:t>RI for N-BK7 at 1060 nm wavelength is 1.5066875568966998.</a:t>
            </a:r>
          </a:p>
          <a:p>
            <a:r>
              <a:rPr lang="en-IN" dirty="0" smtClean="0"/>
              <a:t>From the equation of </a:t>
            </a:r>
            <a:r>
              <a:rPr lang="en-IN" dirty="0" err="1" smtClean="0"/>
              <a:t>abbe</a:t>
            </a:r>
            <a:r>
              <a:rPr lang="en-IN" dirty="0" smtClean="0"/>
              <a:t> number, the value for N-BK7 is 64.13319920721142. </a:t>
            </a:r>
          </a:p>
          <a:p>
            <a:endParaRPr lang="en-IN" dirty="0"/>
          </a:p>
        </p:txBody>
      </p:sp>
      <p:pic>
        <p:nvPicPr>
          <p:cNvPr id="4" name="Picture 3" descr="Capture.JPG"/>
          <p:cNvPicPr>
            <a:picLocks noChangeAspect="1"/>
          </p:cNvPicPr>
          <p:nvPr/>
        </p:nvPicPr>
        <p:blipFill>
          <a:blip r:embed="rId2" cstate="print"/>
          <a:stretch>
            <a:fillRect/>
          </a:stretch>
        </p:blipFill>
        <p:spPr>
          <a:xfrm>
            <a:off x="4355976" y="4091186"/>
            <a:ext cx="4047356" cy="276681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82168" cy="1143000"/>
          </a:xfrm>
        </p:spPr>
        <p:txBody>
          <a:bodyPr>
            <a:normAutofit fontScale="90000"/>
          </a:bodyPr>
          <a:lstStyle/>
          <a:p>
            <a:r>
              <a:rPr lang="en-IN" dirty="0" smtClean="0"/>
              <a:t>Dispersion data for S-LAH99 (</a:t>
            </a:r>
            <a:r>
              <a:rPr lang="en-IN" dirty="0" err="1" smtClean="0"/>
              <a:t>ohara</a:t>
            </a:r>
            <a:r>
              <a:rPr lang="en-IN" dirty="0" smtClean="0"/>
              <a:t>) glass</a:t>
            </a:r>
            <a:endParaRPr lang="en-IN" dirty="0"/>
          </a:p>
        </p:txBody>
      </p:sp>
      <p:pic>
        <p:nvPicPr>
          <p:cNvPr id="1026" name="Picture 2"/>
          <p:cNvPicPr>
            <a:picLocks noGrp="1" noChangeAspect="1" noChangeArrowheads="1"/>
          </p:cNvPicPr>
          <p:nvPr>
            <p:ph idx="1"/>
          </p:nvPr>
        </p:nvPicPr>
        <p:blipFill>
          <a:blip r:embed="rId2" cstate="print"/>
          <a:stretch>
            <a:fillRect/>
          </a:stretch>
        </p:blipFill>
        <p:spPr bwMode="auto">
          <a:xfrm>
            <a:off x="3419872" y="3933056"/>
            <a:ext cx="4314825" cy="2714625"/>
          </a:xfrm>
          <a:prstGeom prst="rect">
            <a:avLst/>
          </a:prstGeom>
          <a:noFill/>
          <a:ln w="9525">
            <a:noFill/>
            <a:miter lim="800000"/>
            <a:headEnd/>
            <a:tailEnd/>
          </a:ln>
        </p:spPr>
      </p:pic>
      <p:sp>
        <p:nvSpPr>
          <p:cNvPr id="6" name="TextBox 5"/>
          <p:cNvSpPr txBox="1"/>
          <p:nvPr/>
        </p:nvSpPr>
        <p:spPr>
          <a:xfrm>
            <a:off x="0" y="1340768"/>
            <a:ext cx="8820472" cy="3323987"/>
          </a:xfrm>
          <a:prstGeom prst="rect">
            <a:avLst/>
          </a:prstGeom>
          <a:noFill/>
        </p:spPr>
        <p:txBody>
          <a:bodyPr wrap="square" rtlCol="0">
            <a:spAutoFit/>
          </a:bodyPr>
          <a:lstStyle/>
          <a:p>
            <a:pPr>
              <a:buFont typeface="Arial" pitchFamily="34" charset="0"/>
              <a:buChar char="•"/>
            </a:pPr>
            <a:r>
              <a:rPr lang="en-IN" sz="2400" dirty="0" smtClean="0"/>
              <a:t>The curve has negative slope and refractive index is decreasing with increasing of wavelength. </a:t>
            </a:r>
          </a:p>
          <a:p>
            <a:pPr>
              <a:buFont typeface="Arial" pitchFamily="34" charset="0"/>
              <a:buChar char="•"/>
            </a:pPr>
            <a:r>
              <a:rPr lang="en-IN" sz="2400" dirty="0" smtClean="0"/>
              <a:t>Also formula is valid only for certain range of wavelengths. The range is 404 nm to 2325 nm. </a:t>
            </a:r>
          </a:p>
          <a:p>
            <a:pPr>
              <a:buFont typeface="Arial" pitchFamily="34" charset="0"/>
              <a:buChar char="•"/>
            </a:pPr>
            <a:r>
              <a:rPr lang="en-IN" sz="2400" dirty="0" smtClean="0"/>
              <a:t>Refractive index of S-LAH99 at 1060 nm wavelength is 1.9659499406949175</a:t>
            </a:r>
          </a:p>
          <a:p>
            <a:pPr>
              <a:buFont typeface="Arial" pitchFamily="34" charset="0"/>
              <a:buChar char="•"/>
            </a:pPr>
            <a:r>
              <a:rPr lang="en-IN" sz="2400" dirty="0" smtClean="0"/>
              <a:t> From the equation of </a:t>
            </a:r>
            <a:r>
              <a:rPr lang="en-IN" sz="2400" dirty="0" err="1" smtClean="0"/>
              <a:t>abbe</a:t>
            </a:r>
            <a:r>
              <a:rPr lang="en-IN" sz="2400" dirty="0" smtClean="0"/>
              <a:t> number , the value for S-LAH99 is 29.11920404841508</a:t>
            </a:r>
            <a:r>
              <a:rPr lang="en-IN"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20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7144" cy="1143000"/>
          </a:xfrm>
        </p:spPr>
        <p:txBody>
          <a:bodyPr>
            <a:normAutofit fontScale="90000"/>
          </a:bodyPr>
          <a:lstStyle/>
          <a:p>
            <a:r>
              <a:rPr lang="en-IN" dirty="0" smtClean="0"/>
              <a:t>Dispersion data for J-PSKH1 (</a:t>
            </a:r>
            <a:r>
              <a:rPr lang="en-IN" dirty="0" err="1" smtClean="0"/>
              <a:t>hikari</a:t>
            </a:r>
            <a:r>
              <a:rPr lang="en-IN" dirty="0" smtClean="0"/>
              <a:t>) glass </a:t>
            </a:r>
            <a:endParaRPr lang="en-IN" dirty="0"/>
          </a:p>
        </p:txBody>
      </p:sp>
      <p:sp>
        <p:nvSpPr>
          <p:cNvPr id="3" name="Content Placeholder 2"/>
          <p:cNvSpPr>
            <a:spLocks noGrp="1"/>
          </p:cNvSpPr>
          <p:nvPr>
            <p:ph idx="1"/>
          </p:nvPr>
        </p:nvSpPr>
        <p:spPr>
          <a:xfrm flipV="1">
            <a:off x="457200" y="6126163"/>
            <a:ext cx="8229600" cy="975245"/>
          </a:xfrm>
        </p:spPr>
        <p:txBody>
          <a:bodyPr/>
          <a:lstStyle/>
          <a:p>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4644008" y="3861048"/>
            <a:ext cx="4499992" cy="2996952"/>
          </a:xfrm>
          <a:prstGeom prst="rect">
            <a:avLst/>
          </a:prstGeom>
          <a:noFill/>
          <a:ln w="9525">
            <a:noFill/>
            <a:miter lim="800000"/>
            <a:headEnd/>
            <a:tailEnd/>
          </a:ln>
        </p:spPr>
      </p:pic>
      <p:sp>
        <p:nvSpPr>
          <p:cNvPr id="5" name="TextBox 4"/>
          <p:cNvSpPr txBox="1"/>
          <p:nvPr/>
        </p:nvSpPr>
        <p:spPr>
          <a:xfrm>
            <a:off x="251520" y="1052736"/>
            <a:ext cx="7488832" cy="3323987"/>
          </a:xfrm>
          <a:prstGeom prst="rect">
            <a:avLst/>
          </a:prstGeom>
          <a:noFill/>
        </p:spPr>
        <p:txBody>
          <a:bodyPr wrap="square" rtlCol="0">
            <a:spAutoFit/>
          </a:bodyPr>
          <a:lstStyle/>
          <a:p>
            <a:pPr>
              <a:buFont typeface="Arial" pitchFamily="34" charset="0"/>
              <a:buChar char="•"/>
            </a:pPr>
            <a:r>
              <a:rPr lang="en-IN" sz="2400" dirty="0" smtClean="0"/>
              <a:t>The curve has negative slope and refractive index is decreasing with increasing of wavelength. </a:t>
            </a:r>
          </a:p>
          <a:p>
            <a:pPr>
              <a:buFont typeface="Arial" pitchFamily="34" charset="0"/>
              <a:buChar char="•"/>
            </a:pPr>
            <a:r>
              <a:rPr lang="en-IN" sz="2400" dirty="0" smtClean="0"/>
              <a:t>Also formula is valid only for certain range of wavelengths. The range is 388 nm to 2058 nm.</a:t>
            </a:r>
          </a:p>
          <a:p>
            <a:pPr>
              <a:buFont typeface="Arial" pitchFamily="34" charset="0"/>
              <a:buChar char="•"/>
            </a:pPr>
            <a:r>
              <a:rPr lang="en-IN" sz="2400" dirty="0" smtClean="0"/>
              <a:t>Refractive index of J-PSKH1 at 1060 nm wavelength is 1.5830354695353313</a:t>
            </a:r>
          </a:p>
          <a:p>
            <a:pPr>
              <a:buFont typeface="Arial" pitchFamily="34" charset="0"/>
              <a:buChar char="•"/>
            </a:pPr>
            <a:r>
              <a:rPr lang="en-IN" sz="2400" dirty="0" smtClean="0"/>
              <a:t>From the equation of </a:t>
            </a:r>
            <a:r>
              <a:rPr lang="en-IN" sz="2400" dirty="0" err="1" smtClean="0"/>
              <a:t>abbe</a:t>
            </a:r>
            <a:r>
              <a:rPr lang="en-IN" sz="2400" dirty="0" smtClean="0"/>
              <a:t> number, the value</a:t>
            </a:r>
          </a:p>
          <a:p>
            <a:r>
              <a:rPr lang="en-IN" sz="2400" dirty="0" smtClean="0"/>
              <a:t>for J-PSKH1 is 67.86486866978349</a:t>
            </a:r>
          </a:p>
          <a:p>
            <a:pPr>
              <a:buFont typeface="Arial" pitchFamily="34" charset="0"/>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IN" dirty="0" smtClean="0"/>
              <a:t>Dispersion data for K-SFLD14 (</a:t>
            </a:r>
            <a:r>
              <a:rPr lang="en-IN" dirty="0" err="1" smtClean="0"/>
              <a:t>sumita</a:t>
            </a:r>
            <a:r>
              <a:rPr lang="en-IN" dirty="0" smtClean="0"/>
              <a:t>) glass </a:t>
            </a:r>
            <a:endParaRPr lang="en-IN" dirty="0"/>
          </a:p>
        </p:txBody>
      </p:sp>
      <p:sp>
        <p:nvSpPr>
          <p:cNvPr id="3" name="Content Placeholder 2"/>
          <p:cNvSpPr>
            <a:spLocks noGrp="1"/>
          </p:cNvSpPr>
          <p:nvPr>
            <p:ph idx="1"/>
          </p:nvPr>
        </p:nvSpPr>
        <p:spPr>
          <a:xfrm>
            <a:off x="0" y="836712"/>
            <a:ext cx="8933688" cy="5410200"/>
          </a:xfrm>
        </p:spPr>
        <p:txBody>
          <a:bodyPr/>
          <a:lstStyle/>
          <a:p>
            <a:r>
              <a:rPr lang="en-IN" dirty="0" smtClean="0"/>
              <a:t>Name : K-SFLD14</a:t>
            </a:r>
          </a:p>
          <a:p>
            <a:r>
              <a:rPr lang="en-IN" dirty="0" smtClean="0"/>
              <a:t>Range : </a:t>
            </a:r>
            <a:r>
              <a:rPr lang="pl-PL" dirty="0" smtClean="0"/>
              <a:t>400 nm to 1550 nm</a:t>
            </a:r>
            <a:endParaRPr lang="en-IN" dirty="0" smtClean="0"/>
          </a:p>
          <a:p>
            <a:r>
              <a:rPr lang="en-IN" dirty="0" smtClean="0"/>
              <a:t>Refractive index of K-SFLD14 at 1060 nm wavelength is 1.7327813923080453 </a:t>
            </a:r>
          </a:p>
          <a:p>
            <a:r>
              <a:rPr lang="en-IN" dirty="0" err="1" smtClean="0"/>
              <a:t>Abbe</a:t>
            </a:r>
            <a:r>
              <a:rPr lang="en-IN" dirty="0" smtClean="0"/>
              <a:t> number :  26.48690066758293</a:t>
            </a:r>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2699792" y="3501008"/>
            <a:ext cx="4788024" cy="30689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498080" cy="1143000"/>
          </a:xfrm>
        </p:spPr>
        <p:txBody>
          <a:bodyPr/>
          <a:lstStyle/>
          <a:p>
            <a:r>
              <a:rPr lang="en-IN" dirty="0" smtClean="0"/>
              <a:t>Thermal analysis</a:t>
            </a:r>
            <a:endParaRPr lang="en-IN" dirty="0"/>
          </a:p>
        </p:txBody>
      </p:sp>
      <p:sp>
        <p:nvSpPr>
          <p:cNvPr id="3" name="Content Placeholder 2"/>
          <p:cNvSpPr>
            <a:spLocks noGrp="1"/>
          </p:cNvSpPr>
          <p:nvPr>
            <p:ph idx="1"/>
          </p:nvPr>
        </p:nvSpPr>
        <p:spPr>
          <a:xfrm>
            <a:off x="0" y="908720"/>
            <a:ext cx="9144000" cy="4800600"/>
          </a:xfrm>
        </p:spPr>
        <p:txBody>
          <a:bodyPr>
            <a:normAutofit/>
          </a:bodyPr>
          <a:lstStyle/>
          <a:p>
            <a:r>
              <a:rPr lang="en-IN" dirty="0" smtClean="0"/>
              <a:t>The refractive index of glass changes with temperature due to its intrinsic properties.</a:t>
            </a:r>
          </a:p>
          <a:p>
            <a:r>
              <a:rPr lang="en-IN" dirty="0" smtClean="0"/>
              <a:t>It also depends on pressure of surroundings so that gives the two part of refractive index (1)Absolute refractive index and (2) Relative refractive index.</a:t>
            </a:r>
          </a:p>
          <a:p>
            <a:r>
              <a:rPr lang="en-IN" dirty="0" smtClean="0"/>
              <a:t>For thermal analysis, the data is given in the catalogues for appropriate constants.  The change of rate of absolute refractive index is given by,</a:t>
            </a:r>
          </a:p>
          <a:p>
            <a:endParaRPr lang="en-IN" dirty="0" smtClean="0"/>
          </a:p>
          <a:p>
            <a:endParaRPr lang="en-IN" dirty="0"/>
          </a:p>
        </p:txBody>
      </p:sp>
      <p:pic>
        <p:nvPicPr>
          <p:cNvPr id="5" name="Picture 4" descr="Capture.JPG"/>
          <p:cNvPicPr>
            <a:picLocks noChangeAspect="1"/>
          </p:cNvPicPr>
          <p:nvPr/>
        </p:nvPicPr>
        <p:blipFill>
          <a:blip r:embed="rId2" cstate="print"/>
          <a:stretch>
            <a:fillRect/>
          </a:stretch>
        </p:blipFill>
        <p:spPr>
          <a:xfrm>
            <a:off x="287016" y="5661248"/>
            <a:ext cx="8856984" cy="8640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15416"/>
            <a:ext cx="7962088" cy="1143000"/>
          </a:xfrm>
        </p:spPr>
        <p:txBody>
          <a:bodyPr/>
          <a:lstStyle/>
          <a:p>
            <a:endParaRPr lang="en-IN" dirty="0"/>
          </a:p>
        </p:txBody>
      </p:sp>
      <p:sp>
        <p:nvSpPr>
          <p:cNvPr id="3" name="Content Placeholder 2"/>
          <p:cNvSpPr>
            <a:spLocks noGrp="1"/>
          </p:cNvSpPr>
          <p:nvPr>
            <p:ph idx="1"/>
          </p:nvPr>
        </p:nvSpPr>
        <p:spPr>
          <a:xfrm>
            <a:off x="0" y="916360"/>
            <a:ext cx="8933688" cy="5941640"/>
          </a:xfrm>
        </p:spPr>
        <p:txBody>
          <a:bodyPr/>
          <a:lstStyle/>
          <a:p>
            <a:r>
              <a:rPr lang="en-IN" dirty="0" smtClean="0"/>
              <a:t>T0 is reference temperature which is given in catalogues.  All the RI data from catalogues are with condition of pressure as 103250 Pa and reference temperature T0.</a:t>
            </a:r>
          </a:p>
          <a:p>
            <a:r>
              <a:rPr lang="en-IN" dirty="0" smtClean="0"/>
              <a:t>Another set of equations are given by,</a:t>
            </a:r>
          </a:p>
          <a:p>
            <a:endParaRPr lang="en-IN" dirty="0"/>
          </a:p>
        </p:txBody>
      </p:sp>
      <p:pic>
        <p:nvPicPr>
          <p:cNvPr id="4" name="Picture 3" descr="Capture.JPG"/>
          <p:cNvPicPr>
            <a:picLocks noChangeAspect="1"/>
          </p:cNvPicPr>
          <p:nvPr/>
        </p:nvPicPr>
        <p:blipFill>
          <a:blip r:embed="rId2" cstate="print"/>
          <a:stretch>
            <a:fillRect/>
          </a:stretch>
        </p:blipFill>
        <p:spPr>
          <a:xfrm>
            <a:off x="323528" y="3645024"/>
            <a:ext cx="8820472" cy="2592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8933688" cy="1143000"/>
          </a:xfrm>
        </p:spPr>
        <p:txBody>
          <a:bodyPr>
            <a:normAutofit fontScale="90000"/>
          </a:bodyPr>
          <a:lstStyle/>
          <a:p>
            <a:r>
              <a:rPr lang="en-IN" dirty="0" smtClean="0"/>
              <a:t>Refractive index of air at given conditions</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15616" y="764704"/>
            <a:ext cx="6552728" cy="1080120"/>
          </a:xfrm>
          <a:prstGeom prst="rect">
            <a:avLst/>
          </a:prstGeom>
          <a:noFill/>
          <a:ln w="9525">
            <a:noFill/>
            <a:miter lim="800000"/>
            <a:headEnd/>
            <a:tailEnd/>
          </a:ln>
        </p:spPr>
      </p:pic>
      <p:pic>
        <p:nvPicPr>
          <p:cNvPr id="7" name="Picture 6" descr="Capture.JPG"/>
          <p:cNvPicPr>
            <a:picLocks noChangeAspect="1"/>
          </p:cNvPicPr>
          <p:nvPr/>
        </p:nvPicPr>
        <p:blipFill>
          <a:blip r:embed="rId3" cstate="print"/>
          <a:stretch>
            <a:fillRect/>
          </a:stretch>
        </p:blipFill>
        <p:spPr>
          <a:xfrm>
            <a:off x="1115616" y="1844824"/>
            <a:ext cx="7344815" cy="1020688"/>
          </a:xfrm>
          <a:prstGeom prst="rect">
            <a:avLst/>
          </a:prstGeom>
        </p:spPr>
      </p:pic>
      <p:pic>
        <p:nvPicPr>
          <p:cNvPr id="8" name="Picture 7" descr="Capture.JPG"/>
          <p:cNvPicPr>
            <a:picLocks noChangeAspect="1"/>
          </p:cNvPicPr>
          <p:nvPr/>
        </p:nvPicPr>
        <p:blipFill>
          <a:blip r:embed="rId4" cstate="print"/>
          <a:stretch>
            <a:fillRect/>
          </a:stretch>
        </p:blipFill>
        <p:spPr>
          <a:xfrm>
            <a:off x="1259632" y="2996952"/>
            <a:ext cx="4824536" cy="953443"/>
          </a:xfrm>
          <a:prstGeom prst="rect">
            <a:avLst/>
          </a:prstGeom>
        </p:spPr>
      </p:pic>
      <p:sp>
        <p:nvSpPr>
          <p:cNvPr id="9" name="TextBox 8"/>
          <p:cNvSpPr txBox="1"/>
          <p:nvPr/>
        </p:nvSpPr>
        <p:spPr>
          <a:xfrm>
            <a:off x="1259632" y="4293096"/>
            <a:ext cx="7272808" cy="954107"/>
          </a:xfrm>
          <a:prstGeom prst="rect">
            <a:avLst/>
          </a:prstGeom>
          <a:noFill/>
        </p:spPr>
        <p:txBody>
          <a:bodyPr wrap="square" rtlCol="0">
            <a:spAutoFit/>
          </a:bodyPr>
          <a:lstStyle/>
          <a:p>
            <a:pPr>
              <a:buFont typeface="Arial" pitchFamily="34" charset="0"/>
              <a:buChar char="•"/>
            </a:pPr>
            <a:r>
              <a:rPr lang="en-IN" sz="2800" dirty="0" smtClean="0"/>
              <a:t>Above equations are for refractive index of air with different temperature and pressure.</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467544" y="260648"/>
            <a:ext cx="6624736" cy="1152128"/>
          </a:xfrm>
          <a:prstGeom prst="rect">
            <a:avLst/>
          </a:prstGeom>
          <a:noFill/>
          <a:ln w="9525">
            <a:noFill/>
            <a:miter lim="800000"/>
            <a:headEnd/>
            <a:tailEnd/>
          </a:ln>
        </p:spPr>
      </p:pic>
      <p:sp>
        <p:nvSpPr>
          <p:cNvPr id="6" name="TextBox 5"/>
          <p:cNvSpPr txBox="1"/>
          <p:nvPr/>
        </p:nvSpPr>
        <p:spPr>
          <a:xfrm>
            <a:off x="0" y="1484784"/>
            <a:ext cx="8748464" cy="1384995"/>
          </a:xfrm>
          <a:prstGeom prst="rect">
            <a:avLst/>
          </a:prstGeom>
          <a:noFill/>
        </p:spPr>
        <p:txBody>
          <a:bodyPr wrap="square" rtlCol="0">
            <a:spAutoFit/>
          </a:bodyPr>
          <a:lstStyle/>
          <a:p>
            <a:pPr>
              <a:buFont typeface="Arial" pitchFamily="34" charset="0"/>
              <a:buChar char="•"/>
            </a:pPr>
            <a:r>
              <a:rPr lang="en-IN" sz="2800" dirty="0" smtClean="0"/>
              <a:t>From the above equation, it gives the change of rate of relative RI with temperature.</a:t>
            </a:r>
          </a:p>
          <a:p>
            <a:pPr>
              <a:buFont typeface="Arial" pitchFamily="34" charset="0"/>
              <a:buChar char="•"/>
            </a:pPr>
            <a:r>
              <a:rPr lang="en-IN" sz="2800" dirty="0" smtClean="0"/>
              <a:t>Refractive index of air is given at different conditions.</a:t>
            </a:r>
            <a:endParaRPr lang="en-IN" sz="2800" dirty="0"/>
          </a:p>
        </p:txBody>
      </p:sp>
      <p:pic>
        <p:nvPicPr>
          <p:cNvPr id="7" name="Picture 6" descr="Capture.JPG"/>
          <p:cNvPicPr>
            <a:picLocks noChangeAspect="1"/>
          </p:cNvPicPr>
          <p:nvPr/>
        </p:nvPicPr>
        <p:blipFill>
          <a:blip r:embed="rId3" cstate="print"/>
          <a:stretch>
            <a:fillRect/>
          </a:stretch>
        </p:blipFill>
        <p:spPr>
          <a:xfrm>
            <a:off x="539552" y="3068960"/>
            <a:ext cx="7272808" cy="1080120"/>
          </a:xfrm>
          <a:prstGeom prst="rect">
            <a:avLst/>
          </a:prstGeom>
        </p:spPr>
      </p:pic>
      <p:sp>
        <p:nvSpPr>
          <p:cNvPr id="8" name="TextBox 7"/>
          <p:cNvSpPr txBox="1"/>
          <p:nvPr/>
        </p:nvSpPr>
        <p:spPr>
          <a:xfrm>
            <a:off x="179512" y="4221088"/>
            <a:ext cx="8280920" cy="954107"/>
          </a:xfrm>
          <a:prstGeom prst="rect">
            <a:avLst/>
          </a:prstGeom>
          <a:noFill/>
        </p:spPr>
        <p:txBody>
          <a:bodyPr wrap="square" rtlCol="0">
            <a:spAutoFit/>
          </a:bodyPr>
          <a:lstStyle/>
          <a:p>
            <a:pPr>
              <a:buFont typeface="Arial" pitchFamily="34" charset="0"/>
              <a:buChar char="•"/>
            </a:pPr>
            <a:r>
              <a:rPr lang="en-IN" sz="2800" dirty="0" smtClean="0"/>
              <a:t>The final equation gives the relation between refractive index </a:t>
            </a:r>
            <a:r>
              <a:rPr lang="en-IN" sz="2800" dirty="0" err="1" smtClean="0"/>
              <a:t>vs</a:t>
            </a:r>
            <a:r>
              <a:rPr lang="en-IN" sz="2800" dirty="0" smtClean="0"/>
              <a:t> temperature.</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498080" cy="1143000"/>
          </a:xfrm>
        </p:spPr>
        <p:txBody>
          <a:bodyPr/>
          <a:lstStyle/>
          <a:p>
            <a:r>
              <a:rPr lang="en-IN" dirty="0" smtClean="0"/>
              <a:t>Thermal analysis of N-BK7</a:t>
            </a:r>
            <a:endParaRPr lang="en-IN" dirty="0"/>
          </a:p>
        </p:txBody>
      </p:sp>
      <p:pic>
        <p:nvPicPr>
          <p:cNvPr id="4" name="Content Placeholder 3" descr="n_abs_derivative_vs_temperatureN-BK7_2.png"/>
          <p:cNvPicPr>
            <a:picLocks noGrp="1" noChangeAspect="1"/>
          </p:cNvPicPr>
          <p:nvPr>
            <p:ph idx="1"/>
          </p:nvPr>
        </p:nvPicPr>
        <p:blipFill>
          <a:blip r:embed="rId2" cstate="print"/>
          <a:stretch>
            <a:fillRect/>
          </a:stretch>
        </p:blipFill>
        <p:spPr>
          <a:xfrm>
            <a:off x="0" y="1268760"/>
            <a:ext cx="4499992" cy="3024336"/>
          </a:xfrm>
        </p:spPr>
      </p:pic>
      <p:pic>
        <p:nvPicPr>
          <p:cNvPr id="5" name="Picture 4" descr="n_rel_derivative_vs_temperatureN-BK7_2.png"/>
          <p:cNvPicPr>
            <a:picLocks noChangeAspect="1"/>
          </p:cNvPicPr>
          <p:nvPr/>
        </p:nvPicPr>
        <p:blipFill>
          <a:blip r:embed="rId3" cstate="print"/>
          <a:stretch>
            <a:fillRect/>
          </a:stretch>
        </p:blipFill>
        <p:spPr>
          <a:xfrm>
            <a:off x="4355976" y="1268760"/>
            <a:ext cx="4464496" cy="2909337"/>
          </a:xfrm>
          <a:prstGeom prst="rect">
            <a:avLst/>
          </a:prstGeom>
        </p:spPr>
      </p:pic>
      <p:sp>
        <p:nvSpPr>
          <p:cNvPr id="7" name="TextBox 6"/>
          <p:cNvSpPr txBox="1"/>
          <p:nvPr/>
        </p:nvSpPr>
        <p:spPr>
          <a:xfrm>
            <a:off x="0" y="4293096"/>
            <a:ext cx="9144000" cy="3108543"/>
          </a:xfrm>
          <a:prstGeom prst="rect">
            <a:avLst/>
          </a:prstGeom>
          <a:noFill/>
        </p:spPr>
        <p:txBody>
          <a:bodyPr wrap="square" rtlCol="0">
            <a:spAutoFit/>
          </a:bodyPr>
          <a:lstStyle/>
          <a:p>
            <a:pPr>
              <a:buFont typeface="Arial" pitchFamily="34" charset="0"/>
              <a:buChar char="•"/>
            </a:pPr>
            <a:r>
              <a:rPr lang="en-IN" sz="2800" dirty="0" smtClean="0"/>
              <a:t>The rate for 560 nm is greater than 1060 nm wavelength. Here the temperature range is -100 to 140 </a:t>
            </a:r>
            <a:r>
              <a:rPr lang="en-IN" sz="2800" dirty="0" err="1" smtClean="0"/>
              <a:t>celsius</a:t>
            </a:r>
            <a:r>
              <a:rPr lang="en-IN" sz="2800" dirty="0" smtClean="0"/>
              <a:t> in the first figure.</a:t>
            </a:r>
          </a:p>
          <a:p>
            <a:pPr>
              <a:buFont typeface="Arial" pitchFamily="34" charset="0"/>
              <a:buChar char="•"/>
            </a:pPr>
            <a:r>
              <a:rPr lang="en-IN" sz="2800" dirty="0" smtClean="0"/>
              <a:t>The rate is decreasing till 0 </a:t>
            </a:r>
            <a:r>
              <a:rPr lang="en-IN" sz="2800" dirty="0" err="1" smtClean="0"/>
              <a:t>celsius</a:t>
            </a:r>
            <a:r>
              <a:rPr lang="en-IN" sz="2800" dirty="0" smtClean="0"/>
              <a:t> and increasing</a:t>
            </a:r>
          </a:p>
          <a:p>
            <a:r>
              <a:rPr lang="en-IN" sz="2800" dirty="0" smtClean="0"/>
              <a:t>after that in the second figure.  (Pressure = 10320 Pa)</a:t>
            </a:r>
          </a:p>
          <a:p>
            <a:pPr>
              <a:buFont typeface="Arial" pitchFamily="34" charset="0"/>
              <a:buChar char="•"/>
            </a:pPr>
            <a:endParaRPr lang="en-IN" sz="2800" dirty="0" smtClean="0"/>
          </a:p>
          <a:p>
            <a:pPr>
              <a:buFont typeface="Arial" pitchFamily="34" charset="0"/>
              <a:buChar char="•"/>
            </a:pP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2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15416"/>
            <a:ext cx="7498080" cy="1143000"/>
          </a:xfrm>
        </p:spPr>
        <p:txBody>
          <a:bodyPr/>
          <a:lstStyle/>
          <a:p>
            <a:r>
              <a:rPr lang="en-IN" dirty="0" smtClean="0"/>
              <a:t>Refractive index </a:t>
            </a:r>
            <a:r>
              <a:rPr lang="en-IN" dirty="0" err="1" smtClean="0"/>
              <a:t>vs</a:t>
            </a:r>
            <a:r>
              <a:rPr lang="en-IN" dirty="0" smtClean="0"/>
              <a:t> Temperature</a:t>
            </a:r>
            <a:endParaRPr lang="en-IN" dirty="0"/>
          </a:p>
        </p:txBody>
      </p:sp>
      <p:sp>
        <p:nvSpPr>
          <p:cNvPr id="3" name="Content Placeholder 2"/>
          <p:cNvSpPr>
            <a:spLocks noGrp="1"/>
          </p:cNvSpPr>
          <p:nvPr>
            <p:ph idx="1"/>
          </p:nvPr>
        </p:nvSpPr>
        <p:spPr/>
        <p:txBody>
          <a:bodyPr/>
          <a:lstStyle/>
          <a:p>
            <a:endParaRPr lang="en-IN" dirty="0"/>
          </a:p>
        </p:txBody>
      </p:sp>
      <p:pic>
        <p:nvPicPr>
          <p:cNvPr id="4" name="Picture 3" descr="n_vs_temperatureN-BK7_2.png"/>
          <p:cNvPicPr>
            <a:picLocks noChangeAspect="1"/>
          </p:cNvPicPr>
          <p:nvPr/>
        </p:nvPicPr>
        <p:blipFill>
          <a:blip r:embed="rId2" cstate="print"/>
          <a:stretch>
            <a:fillRect/>
          </a:stretch>
        </p:blipFill>
        <p:spPr>
          <a:xfrm>
            <a:off x="899592" y="548680"/>
            <a:ext cx="6804248" cy="5112568"/>
          </a:xfrm>
          <a:prstGeom prst="rect">
            <a:avLst/>
          </a:prstGeom>
        </p:spPr>
      </p:pic>
      <p:sp>
        <p:nvSpPr>
          <p:cNvPr id="6" name="TextBox 5"/>
          <p:cNvSpPr txBox="1"/>
          <p:nvPr/>
        </p:nvSpPr>
        <p:spPr>
          <a:xfrm>
            <a:off x="971600" y="5805264"/>
            <a:ext cx="7704856" cy="954107"/>
          </a:xfrm>
          <a:prstGeom prst="rect">
            <a:avLst/>
          </a:prstGeom>
          <a:noFill/>
        </p:spPr>
        <p:txBody>
          <a:bodyPr wrap="square" rtlCol="0">
            <a:spAutoFit/>
          </a:bodyPr>
          <a:lstStyle/>
          <a:p>
            <a:pPr>
              <a:buFont typeface="Arial" pitchFamily="34" charset="0"/>
              <a:buChar char="•"/>
            </a:pPr>
            <a:r>
              <a:rPr lang="en-IN" sz="2800" dirty="0" smtClean="0"/>
              <a:t>Green colour for pressure 90000 Pa</a:t>
            </a:r>
          </a:p>
          <a:p>
            <a:pPr>
              <a:buFont typeface="Arial" pitchFamily="34" charset="0"/>
              <a:buChar char="•"/>
            </a:pPr>
            <a:r>
              <a:rPr lang="en-IN" sz="2800" dirty="0" smtClean="0"/>
              <a:t>Blue colour for pressure 103250 Pa</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Dispersion</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3408"/>
            <a:ext cx="7498080" cy="1143000"/>
          </a:xfrm>
        </p:spPr>
        <p:txBody>
          <a:bodyPr/>
          <a:lstStyle/>
          <a:p>
            <a:r>
              <a:rPr lang="en-IN" dirty="0" smtClean="0"/>
              <a:t>N-BK7 (RI with temperature)</a:t>
            </a:r>
            <a:endParaRPr lang="en-IN" dirty="0"/>
          </a:p>
        </p:txBody>
      </p:sp>
      <p:sp>
        <p:nvSpPr>
          <p:cNvPr id="3" name="Content Placeholder 2"/>
          <p:cNvSpPr>
            <a:spLocks noGrp="1"/>
          </p:cNvSpPr>
          <p:nvPr>
            <p:ph idx="1"/>
          </p:nvPr>
        </p:nvSpPr>
        <p:spPr>
          <a:xfrm>
            <a:off x="0" y="692696"/>
            <a:ext cx="9144000" cy="6165304"/>
          </a:xfrm>
        </p:spPr>
        <p:txBody>
          <a:bodyPr>
            <a:normAutofit fontScale="92500" lnSpcReduction="20000"/>
          </a:bodyPr>
          <a:lstStyle/>
          <a:p>
            <a:r>
              <a:rPr lang="en-IN" dirty="0" smtClean="0"/>
              <a:t>Refractive index for wavelength 1060nm at reference temperature 20 </a:t>
            </a:r>
            <a:r>
              <a:rPr lang="en-IN" dirty="0" err="1" smtClean="0"/>
              <a:t>celsius</a:t>
            </a:r>
            <a:r>
              <a:rPr lang="en-IN" dirty="0" smtClean="0"/>
              <a:t> and pressure 103250 is 1.5066875568966998 </a:t>
            </a:r>
          </a:p>
          <a:p>
            <a:r>
              <a:rPr lang="en-IN" dirty="0" smtClean="0"/>
              <a:t>At 40 </a:t>
            </a:r>
            <a:r>
              <a:rPr lang="en-IN" dirty="0" err="1" smtClean="0"/>
              <a:t>celsius</a:t>
            </a:r>
            <a:r>
              <a:rPr lang="en-IN" dirty="0" smtClean="0"/>
              <a:t> and pressure 103250 is 1.506727581074728</a:t>
            </a:r>
          </a:p>
          <a:p>
            <a:endParaRPr lang="en-IN" dirty="0" smtClean="0"/>
          </a:p>
          <a:p>
            <a:r>
              <a:rPr lang="en-IN" dirty="0" smtClean="0"/>
              <a:t>With same temperature 40 but at different pressure 90000 Pa, RI is 1.5067772329259013</a:t>
            </a:r>
          </a:p>
          <a:p>
            <a:r>
              <a:rPr lang="en-IN" dirty="0" smtClean="0"/>
              <a:t>Reason :  Pressure applies on lens surface inward while temperature of glass applies the force outward because of thermal expansion. </a:t>
            </a:r>
          </a:p>
          <a:p>
            <a:r>
              <a:rPr lang="en-IN" dirty="0" smtClean="0"/>
              <a:t>So if we keep the temperature constant and decrease the pressure then temperature effect will dominate and refractive would be greater than the high pressure condition.</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98080" cy="836712"/>
          </a:xfrm>
        </p:spPr>
        <p:txBody>
          <a:bodyPr/>
          <a:lstStyle/>
          <a:p>
            <a:r>
              <a:rPr lang="en-IN" dirty="0" smtClean="0"/>
              <a:t>K-SFLD 14</a:t>
            </a:r>
            <a:endParaRPr lang="en-IN" dirty="0"/>
          </a:p>
        </p:txBody>
      </p:sp>
      <p:pic>
        <p:nvPicPr>
          <p:cNvPr id="6" name="Content Placeholder 5" descr="n_abs_derivative_vs_temperatureK-SFLD14_1.png"/>
          <p:cNvPicPr>
            <a:picLocks noGrp="1" noChangeAspect="1"/>
          </p:cNvPicPr>
          <p:nvPr>
            <p:ph idx="1"/>
          </p:nvPr>
        </p:nvPicPr>
        <p:blipFill>
          <a:blip r:embed="rId2" cstate="print"/>
          <a:stretch>
            <a:fillRect/>
          </a:stretch>
        </p:blipFill>
        <p:spPr>
          <a:xfrm>
            <a:off x="0" y="620688"/>
            <a:ext cx="4608512" cy="3082369"/>
          </a:xfrm>
        </p:spPr>
      </p:pic>
      <p:pic>
        <p:nvPicPr>
          <p:cNvPr id="7" name="Picture 6" descr="n_rel_derivative_vs_temperatureK-SFLD14_1.png"/>
          <p:cNvPicPr>
            <a:picLocks noChangeAspect="1"/>
          </p:cNvPicPr>
          <p:nvPr/>
        </p:nvPicPr>
        <p:blipFill>
          <a:blip r:embed="rId3" cstate="print"/>
          <a:stretch>
            <a:fillRect/>
          </a:stretch>
        </p:blipFill>
        <p:spPr>
          <a:xfrm>
            <a:off x="4391472" y="692696"/>
            <a:ext cx="4752528" cy="3010361"/>
          </a:xfrm>
          <a:prstGeom prst="rect">
            <a:avLst/>
          </a:prstGeom>
        </p:spPr>
      </p:pic>
      <p:sp>
        <p:nvSpPr>
          <p:cNvPr id="8" name="TextBox 7"/>
          <p:cNvSpPr txBox="1"/>
          <p:nvPr/>
        </p:nvSpPr>
        <p:spPr>
          <a:xfrm>
            <a:off x="0" y="3717033"/>
            <a:ext cx="9144000" cy="4401205"/>
          </a:xfrm>
          <a:prstGeom prst="rect">
            <a:avLst/>
          </a:prstGeom>
          <a:noFill/>
        </p:spPr>
        <p:txBody>
          <a:bodyPr wrap="square" rtlCol="0">
            <a:spAutoFit/>
          </a:bodyPr>
          <a:lstStyle/>
          <a:p>
            <a:pPr>
              <a:buFont typeface="Arial" pitchFamily="34" charset="0"/>
              <a:buChar char="•"/>
            </a:pPr>
            <a:r>
              <a:rPr lang="en-IN" sz="2800" dirty="0" smtClean="0"/>
              <a:t>The rate for 560 nm is greater than 1060 nm wavelength in the figure 1.  Here the temperature range is between -100 and 140 </a:t>
            </a:r>
            <a:r>
              <a:rPr lang="en-IN" sz="2800" dirty="0" err="1" smtClean="0"/>
              <a:t>celsius</a:t>
            </a:r>
            <a:r>
              <a:rPr lang="en-IN" sz="2800" dirty="0" smtClean="0"/>
              <a:t>.</a:t>
            </a:r>
          </a:p>
          <a:p>
            <a:pPr>
              <a:buFont typeface="Arial" pitchFamily="34" charset="0"/>
              <a:buChar char="•"/>
            </a:pPr>
            <a:r>
              <a:rPr lang="en-IN" sz="2800" dirty="0" smtClean="0"/>
              <a:t>The rate is decreasing till 30 to 40 </a:t>
            </a:r>
            <a:r>
              <a:rPr lang="en-IN" sz="2800" dirty="0" err="1" smtClean="0"/>
              <a:t>celcius</a:t>
            </a:r>
            <a:r>
              <a:rPr lang="en-IN" sz="2800" dirty="0" smtClean="0"/>
              <a:t> and increasing after that. Here the rate is in negative and positive portion. That means that at some point refractive index does not change very much at that temperature in the figure 2. </a:t>
            </a:r>
          </a:p>
          <a:p>
            <a:pPr>
              <a:buFont typeface="Arial" pitchFamily="34" charset="0"/>
              <a:buChar char="•"/>
            </a:pPr>
            <a:endParaRPr lang="en-IN" sz="2800" dirty="0" smtClean="0"/>
          </a:p>
          <a:p>
            <a:pPr>
              <a:buFont typeface="Arial" pitchFamily="34" charset="0"/>
              <a:buChar char="•"/>
            </a:pPr>
            <a:endParaRPr lang="en-IN" sz="2800" dirty="0" smtClean="0"/>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20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7498080" cy="1143000"/>
          </a:xfrm>
        </p:spPr>
        <p:txBody>
          <a:bodyPr/>
          <a:lstStyle/>
          <a:p>
            <a:r>
              <a:rPr lang="en-IN" dirty="0" smtClean="0"/>
              <a:t>RI </a:t>
            </a:r>
            <a:r>
              <a:rPr lang="en-IN" dirty="0" err="1" smtClean="0"/>
              <a:t>vs</a:t>
            </a:r>
            <a:r>
              <a:rPr lang="en-IN" dirty="0" smtClean="0"/>
              <a:t> Temperature</a:t>
            </a:r>
            <a:endParaRPr lang="en-IN" dirty="0"/>
          </a:p>
        </p:txBody>
      </p:sp>
      <p:pic>
        <p:nvPicPr>
          <p:cNvPr id="4" name="Content Placeholder 3" descr="n_vs_temperatureK-SFLD14_1.png"/>
          <p:cNvPicPr>
            <a:picLocks noGrp="1" noChangeAspect="1"/>
          </p:cNvPicPr>
          <p:nvPr>
            <p:ph idx="1"/>
          </p:nvPr>
        </p:nvPicPr>
        <p:blipFill>
          <a:blip r:embed="rId2" cstate="print"/>
          <a:stretch>
            <a:fillRect/>
          </a:stretch>
        </p:blipFill>
        <p:spPr>
          <a:xfrm>
            <a:off x="1187624" y="764704"/>
            <a:ext cx="6516216" cy="4800600"/>
          </a:xfrm>
        </p:spPr>
      </p:pic>
      <p:sp>
        <p:nvSpPr>
          <p:cNvPr id="5" name="TextBox 4"/>
          <p:cNvSpPr txBox="1"/>
          <p:nvPr/>
        </p:nvSpPr>
        <p:spPr>
          <a:xfrm>
            <a:off x="323528" y="5445224"/>
            <a:ext cx="8064896" cy="1384995"/>
          </a:xfrm>
          <a:prstGeom prst="rect">
            <a:avLst/>
          </a:prstGeom>
          <a:noFill/>
        </p:spPr>
        <p:txBody>
          <a:bodyPr wrap="square" rtlCol="0">
            <a:spAutoFit/>
          </a:bodyPr>
          <a:lstStyle/>
          <a:p>
            <a:pPr>
              <a:buFont typeface="Arial" pitchFamily="34" charset="0"/>
              <a:buChar char="•"/>
            </a:pPr>
            <a:r>
              <a:rPr lang="en-IN" sz="2800" dirty="0" smtClean="0"/>
              <a:t>Light blue colour for pressure at P=90000 Pa and red colour for pressure P = 103250 Pa</a:t>
            </a:r>
          </a:p>
          <a:p>
            <a:pPr>
              <a:buFont typeface="Arial" pitchFamily="34" charset="0"/>
              <a:buChar char="•"/>
            </a:pP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7498080" cy="1143000"/>
          </a:xfrm>
        </p:spPr>
        <p:txBody>
          <a:bodyPr/>
          <a:lstStyle/>
          <a:p>
            <a:r>
              <a:rPr lang="en-IN" dirty="0" smtClean="0"/>
              <a:t>K-SFLD 14</a:t>
            </a:r>
            <a:endParaRPr lang="en-IN" dirty="0"/>
          </a:p>
        </p:txBody>
      </p:sp>
      <p:sp>
        <p:nvSpPr>
          <p:cNvPr id="3" name="Content Placeholder 2"/>
          <p:cNvSpPr>
            <a:spLocks noGrp="1"/>
          </p:cNvSpPr>
          <p:nvPr>
            <p:ph idx="1"/>
          </p:nvPr>
        </p:nvSpPr>
        <p:spPr>
          <a:xfrm>
            <a:off x="0" y="1097360"/>
            <a:ext cx="9144000" cy="5760640"/>
          </a:xfrm>
        </p:spPr>
        <p:txBody>
          <a:bodyPr/>
          <a:lstStyle/>
          <a:p>
            <a:r>
              <a:rPr lang="en-IN" dirty="0" smtClean="0"/>
              <a:t>Refractive index for wavelength 1060nm at reference temperature 20 </a:t>
            </a:r>
            <a:r>
              <a:rPr lang="en-IN" dirty="0" err="1" smtClean="0"/>
              <a:t>celsius</a:t>
            </a:r>
            <a:r>
              <a:rPr lang="en-IN" dirty="0" smtClean="0"/>
              <a:t> and pressure 103250 is 1.7327813923080453.</a:t>
            </a:r>
          </a:p>
          <a:p>
            <a:r>
              <a:rPr lang="en-IN" dirty="0" smtClean="0"/>
              <a:t>At 40 </a:t>
            </a:r>
            <a:r>
              <a:rPr lang="en-IN" dirty="0" err="1" smtClean="0"/>
              <a:t>celsius</a:t>
            </a:r>
            <a:r>
              <a:rPr lang="en-IN" dirty="0" smtClean="0"/>
              <a:t> and pressure 103250 is 1.7327685035899263.</a:t>
            </a:r>
          </a:p>
          <a:p>
            <a:endParaRPr lang="en-IN" dirty="0" smtClean="0"/>
          </a:p>
          <a:p>
            <a:r>
              <a:rPr lang="en-IN" dirty="0" smtClean="0"/>
              <a:t>With same temperature 40 but at different pressure 90000 Pa, RI is 1.7328256042662116.</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data</a:t>
            </a:r>
            <a:endParaRPr lang="en-IN" dirty="0"/>
          </a:p>
        </p:txBody>
      </p:sp>
      <p:sp>
        <p:nvSpPr>
          <p:cNvPr id="3" name="Content Placeholder 2"/>
          <p:cNvSpPr>
            <a:spLocks noGrp="1"/>
          </p:cNvSpPr>
          <p:nvPr>
            <p:ph idx="1"/>
          </p:nvPr>
        </p:nvSpPr>
        <p:spPr/>
        <p:txBody>
          <a:bodyPr/>
          <a:lstStyle/>
          <a:p>
            <a:r>
              <a:rPr lang="en-IN" dirty="0" smtClean="0"/>
              <a:t>Using this thermal analysis data and dispersion data, we can get precise value of aberration which further uses in reducing the aberration.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Dispersion of light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Light disperses through medium</a:t>
            </a:r>
          </a:p>
          <a:p>
            <a:r>
              <a:rPr lang="en-IN" dirty="0" smtClean="0"/>
              <a:t>Wavelength dependency of the refractive index</a:t>
            </a:r>
          </a:p>
          <a:p>
            <a:r>
              <a:rPr lang="en-IN" dirty="0" smtClean="0"/>
              <a:t>It depends on the material types/glass type</a:t>
            </a:r>
          </a:p>
          <a:p>
            <a:r>
              <a:rPr lang="en-IN" dirty="0" smtClean="0"/>
              <a:t>In general dispersion relation is given by </a:t>
            </a:r>
            <a:r>
              <a:rPr lang="en-IN" dirty="0" err="1" smtClean="0"/>
              <a:t>cauchy</a:t>
            </a:r>
            <a:r>
              <a:rPr lang="en-IN" dirty="0" smtClean="0"/>
              <a:t> formula,</a:t>
            </a:r>
          </a:p>
          <a:p>
            <a:endParaRPr lang="en-IN" dirty="0" smtClean="0"/>
          </a:p>
          <a:p>
            <a:r>
              <a:rPr lang="en-IN" dirty="0" smtClean="0"/>
              <a:t>Here this relation is depended on only certain range of wavelengths. Within that range it is called as normal dispersion.</a:t>
            </a:r>
          </a:p>
          <a:p>
            <a:endParaRPr lang="en-IN" dirty="0" smtClean="0"/>
          </a:p>
          <a:p>
            <a:endParaRPr lang="en-IN" dirty="0"/>
          </a:p>
        </p:txBody>
      </p:sp>
      <p:pic>
        <p:nvPicPr>
          <p:cNvPr id="4" name="Picture 3" descr="Capture.JPG"/>
          <p:cNvPicPr>
            <a:picLocks noChangeAspect="1"/>
          </p:cNvPicPr>
          <p:nvPr/>
        </p:nvPicPr>
        <p:blipFill>
          <a:blip r:embed="rId2" cstate="print"/>
          <a:stretch>
            <a:fillRect/>
          </a:stretch>
        </p:blipFill>
        <p:spPr>
          <a:xfrm>
            <a:off x="5004048" y="3861048"/>
            <a:ext cx="2160239" cy="8094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0"/>
            <a:ext cx="7498080" cy="1143000"/>
          </a:xfrm>
        </p:spPr>
        <p:txBody>
          <a:bodyPr/>
          <a:lstStyle/>
          <a:p>
            <a:r>
              <a:rPr lang="en-IN" dirty="0" smtClean="0"/>
              <a:t>Dispersion of light....</a:t>
            </a:r>
            <a:r>
              <a:rPr lang="en-IN" dirty="0" err="1" smtClean="0"/>
              <a:t>contd</a:t>
            </a:r>
            <a:endParaRPr lang="en-IN" dirty="0"/>
          </a:p>
        </p:txBody>
      </p:sp>
      <p:sp>
        <p:nvSpPr>
          <p:cNvPr id="3" name="Content Placeholder 2"/>
          <p:cNvSpPr>
            <a:spLocks noGrp="1"/>
          </p:cNvSpPr>
          <p:nvPr>
            <p:ph idx="1"/>
          </p:nvPr>
        </p:nvSpPr>
        <p:spPr>
          <a:xfrm>
            <a:off x="1187624" y="1124744"/>
            <a:ext cx="7498080" cy="5184576"/>
          </a:xfrm>
        </p:spPr>
        <p:txBody>
          <a:bodyPr>
            <a:normAutofit fontScale="92500" lnSpcReduction="10000"/>
          </a:bodyPr>
          <a:lstStyle/>
          <a:p>
            <a:r>
              <a:rPr lang="en-IN" dirty="0" smtClean="0"/>
              <a:t>Another type, Anomalous dispersion. At the edge of that range, the RI decreases rapidly because of absorption.</a:t>
            </a:r>
          </a:p>
          <a:p>
            <a:endParaRPr lang="en-IN" dirty="0" smtClean="0"/>
          </a:p>
          <a:p>
            <a:endParaRPr lang="en-IN" dirty="0" smtClean="0"/>
          </a:p>
          <a:p>
            <a:endParaRPr lang="en-IN" dirty="0" smtClean="0"/>
          </a:p>
          <a:p>
            <a:r>
              <a:rPr lang="en-IN" dirty="0" smtClean="0"/>
              <a:t>In dielectric medium certain range of wavelengths are absorbed. After that there is one peak due to resonance.</a:t>
            </a:r>
          </a:p>
          <a:p>
            <a:r>
              <a:rPr lang="en-IN" dirty="0" smtClean="0"/>
              <a:t>Final equation due to electric field effects of light on medium is given by,</a:t>
            </a:r>
          </a:p>
          <a:p>
            <a:endParaRPr lang="en-IN" dirty="0" smtClean="0"/>
          </a:p>
          <a:p>
            <a:endParaRPr lang="en-IN" dirty="0" smtClean="0"/>
          </a:p>
          <a:p>
            <a:endParaRPr lang="en-IN" dirty="0"/>
          </a:p>
        </p:txBody>
      </p:sp>
      <p:pic>
        <p:nvPicPr>
          <p:cNvPr id="4" name="Picture 3" descr="Capture.JPG"/>
          <p:cNvPicPr>
            <a:picLocks noChangeAspect="1"/>
          </p:cNvPicPr>
          <p:nvPr/>
        </p:nvPicPr>
        <p:blipFill>
          <a:blip r:embed="rId2" cstate="print"/>
          <a:stretch>
            <a:fillRect/>
          </a:stretch>
        </p:blipFill>
        <p:spPr>
          <a:xfrm>
            <a:off x="5339705" y="1916832"/>
            <a:ext cx="3804295" cy="1440160"/>
          </a:xfrm>
          <a:prstGeom prst="rect">
            <a:avLst/>
          </a:prstGeom>
        </p:spPr>
      </p:pic>
      <p:pic>
        <p:nvPicPr>
          <p:cNvPr id="5" name="Picture 4" descr="Capture.JPG"/>
          <p:cNvPicPr>
            <a:picLocks noChangeAspect="1"/>
          </p:cNvPicPr>
          <p:nvPr/>
        </p:nvPicPr>
        <p:blipFill>
          <a:blip r:embed="rId3" cstate="print"/>
          <a:stretch>
            <a:fillRect/>
          </a:stretch>
        </p:blipFill>
        <p:spPr>
          <a:xfrm>
            <a:off x="6012160" y="5661248"/>
            <a:ext cx="2232248" cy="576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501208"/>
          </a:xfrm>
        </p:spPr>
        <p:txBody>
          <a:bodyPr>
            <a:normAutofit fontScale="70000" lnSpcReduction="20000"/>
          </a:bodyPr>
          <a:lstStyle/>
          <a:p>
            <a:r>
              <a:rPr lang="en-IN" dirty="0" smtClean="0"/>
              <a:t>General relation trends :</a:t>
            </a:r>
          </a:p>
          <a:p>
            <a:pPr>
              <a:buNone/>
            </a:pPr>
            <a:r>
              <a:rPr lang="en-IN" dirty="0" smtClean="0"/>
              <a:t>(1) Refractive index of substance increases with decreasing of wavelength</a:t>
            </a:r>
          </a:p>
          <a:p>
            <a:pPr>
              <a:buNone/>
            </a:pPr>
            <a:r>
              <a:rPr lang="en-IN" dirty="0" smtClean="0"/>
              <a:t> (2) The rate of change becomes greater at shorter wavelength.</a:t>
            </a:r>
          </a:p>
          <a:p>
            <a:pPr>
              <a:buNone/>
            </a:pPr>
            <a:endParaRPr lang="en-IN" dirty="0" smtClean="0"/>
          </a:p>
          <a:p>
            <a:pPr>
              <a:buNone/>
            </a:pPr>
            <a:r>
              <a:rPr lang="en-IN" dirty="0" err="1" smtClean="0"/>
              <a:t>Abbe</a:t>
            </a:r>
            <a:r>
              <a:rPr lang="en-IN" dirty="0" smtClean="0"/>
              <a:t> number (measurement of dispersion):</a:t>
            </a:r>
          </a:p>
          <a:p>
            <a:pPr>
              <a:buNone/>
            </a:pPr>
            <a:endParaRPr lang="en-IN" dirty="0" smtClean="0"/>
          </a:p>
          <a:p>
            <a:r>
              <a:rPr lang="en-IN" dirty="0" smtClean="0"/>
              <a:t>Low </a:t>
            </a:r>
            <a:r>
              <a:rPr lang="en-IN" dirty="0" err="1" smtClean="0"/>
              <a:t>abbe</a:t>
            </a:r>
            <a:r>
              <a:rPr lang="en-IN" dirty="0" smtClean="0"/>
              <a:t> number means that dispersion is high and vice versa. </a:t>
            </a:r>
          </a:p>
          <a:p>
            <a:endParaRPr lang="en-IN" dirty="0" smtClean="0"/>
          </a:p>
          <a:p>
            <a:endParaRPr lang="en-IN" dirty="0" smtClean="0"/>
          </a:p>
          <a:p>
            <a:endParaRPr lang="en-IN" dirty="0" smtClean="0"/>
          </a:p>
          <a:p>
            <a:r>
              <a:rPr lang="en-IN" dirty="0" err="1" smtClean="0"/>
              <a:t>Nd</a:t>
            </a:r>
            <a:r>
              <a:rPr lang="en-IN" dirty="0" smtClean="0"/>
              <a:t>, </a:t>
            </a:r>
            <a:r>
              <a:rPr lang="en-IN" dirty="0" err="1" smtClean="0"/>
              <a:t>Nf</a:t>
            </a:r>
            <a:r>
              <a:rPr lang="en-IN" dirty="0" smtClean="0"/>
              <a:t>, </a:t>
            </a:r>
            <a:r>
              <a:rPr lang="en-IN" dirty="0" err="1" smtClean="0"/>
              <a:t>Nc</a:t>
            </a:r>
            <a:r>
              <a:rPr lang="en-IN" dirty="0" smtClean="0"/>
              <a:t> are refractive index of material at wavelengths of </a:t>
            </a:r>
            <a:r>
              <a:rPr lang="en-IN" dirty="0" err="1" smtClean="0"/>
              <a:t>Fraunhofer</a:t>
            </a:r>
            <a:r>
              <a:rPr lang="en-IN" dirty="0" smtClean="0"/>
              <a:t> D,F and C lines(589.3 nm, 486.1 nm, 656.3 nm respectively).</a:t>
            </a:r>
          </a:p>
          <a:p>
            <a:r>
              <a:rPr lang="en-IN" dirty="0" smtClean="0"/>
              <a:t>Flint glass has </a:t>
            </a:r>
            <a:r>
              <a:rPr lang="en-IN" dirty="0" err="1" smtClean="0"/>
              <a:t>abbe</a:t>
            </a:r>
            <a:r>
              <a:rPr lang="en-IN" dirty="0" smtClean="0"/>
              <a:t> number V &lt; 50 and crown glass has V &gt; 50. </a:t>
            </a:r>
          </a:p>
          <a:p>
            <a:endParaRPr lang="en-IN" dirty="0" smtClean="0"/>
          </a:p>
          <a:p>
            <a:endParaRPr lang="en-IN" dirty="0" smtClean="0"/>
          </a:p>
          <a:p>
            <a:pPr>
              <a:buNone/>
            </a:pPr>
            <a:endParaRPr lang="en-IN" dirty="0"/>
          </a:p>
        </p:txBody>
      </p:sp>
      <p:pic>
        <p:nvPicPr>
          <p:cNvPr id="4" name="Picture 3" descr="Capture.JPG"/>
          <p:cNvPicPr>
            <a:picLocks noChangeAspect="1"/>
          </p:cNvPicPr>
          <p:nvPr/>
        </p:nvPicPr>
        <p:blipFill>
          <a:blip r:embed="rId2" cstate="print"/>
          <a:stretch>
            <a:fillRect/>
          </a:stretch>
        </p:blipFill>
        <p:spPr>
          <a:xfrm>
            <a:off x="3203848" y="4365104"/>
            <a:ext cx="1675433" cy="6368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20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Find the dispersion relation through ZEMAX</a:t>
            </a:r>
            <a:endParaRPr lang="en-IN" dirty="0"/>
          </a:p>
        </p:txBody>
      </p:sp>
      <p:sp>
        <p:nvSpPr>
          <p:cNvPr id="3" name="Content Placeholder 2"/>
          <p:cNvSpPr>
            <a:spLocks noGrp="1"/>
          </p:cNvSpPr>
          <p:nvPr>
            <p:ph idx="1"/>
          </p:nvPr>
        </p:nvSpPr>
        <p:spPr>
          <a:xfrm>
            <a:off x="467544" y="1412776"/>
            <a:ext cx="8229600" cy="5832648"/>
          </a:xfrm>
        </p:spPr>
        <p:txBody>
          <a:bodyPr>
            <a:normAutofit fontScale="85000" lnSpcReduction="10000"/>
          </a:bodyPr>
          <a:lstStyle/>
          <a:p>
            <a:r>
              <a:rPr lang="en-IN" dirty="0" smtClean="0"/>
              <a:t>In dispersion theory, different wavelengths have different refractive index.</a:t>
            </a:r>
          </a:p>
          <a:p>
            <a:r>
              <a:rPr lang="en-IN" dirty="0" smtClean="0"/>
              <a:t> There are experimentally verified constants values for all dispersion formula and give the relation between refractive index and wavelengths. </a:t>
            </a:r>
          </a:p>
          <a:p>
            <a:r>
              <a:rPr lang="en-IN" dirty="0" smtClean="0"/>
              <a:t>There are some catalogues made by manufacturer of glass which provides the details of the glass.</a:t>
            </a:r>
          </a:p>
          <a:p>
            <a:r>
              <a:rPr lang="en-IN" dirty="0" smtClean="0"/>
              <a:t>These catalogues provide the thermal and dispersion relation details.</a:t>
            </a:r>
          </a:p>
          <a:p>
            <a:r>
              <a:rPr lang="en-IN" dirty="0" smtClean="0"/>
              <a:t>Example of catalogues : </a:t>
            </a:r>
            <a:r>
              <a:rPr lang="en-IN" dirty="0" err="1" smtClean="0"/>
              <a:t>ohara</a:t>
            </a:r>
            <a:r>
              <a:rPr lang="en-IN" dirty="0" smtClean="0"/>
              <a:t>, </a:t>
            </a:r>
            <a:r>
              <a:rPr lang="en-IN" dirty="0" err="1" smtClean="0"/>
              <a:t>hoya</a:t>
            </a:r>
            <a:r>
              <a:rPr lang="en-IN" dirty="0" smtClean="0"/>
              <a:t>, </a:t>
            </a:r>
            <a:r>
              <a:rPr lang="en-IN" dirty="0" err="1" smtClean="0"/>
              <a:t>birefrin</a:t>
            </a:r>
            <a:r>
              <a:rPr lang="en-IN" dirty="0" smtClean="0"/>
              <a:t>-gent, </a:t>
            </a:r>
            <a:r>
              <a:rPr lang="en-IN" dirty="0" err="1" smtClean="0"/>
              <a:t>hikari</a:t>
            </a:r>
            <a:r>
              <a:rPr lang="en-IN" dirty="0" smtClean="0"/>
              <a:t>, </a:t>
            </a:r>
            <a:r>
              <a:rPr lang="en-IN" dirty="0" err="1" smtClean="0"/>
              <a:t>sumita</a:t>
            </a:r>
            <a:r>
              <a:rPr lang="en-IN" dirty="0" smtClean="0"/>
              <a:t>, misc, infrared</a:t>
            </a:r>
          </a:p>
          <a:p>
            <a:r>
              <a:rPr lang="en-IN" dirty="0" smtClean="0"/>
              <a:t>Extension of the catalogues is AGF which is basically ANSII file. It could open with notepad in texts format. </a:t>
            </a:r>
            <a:br>
              <a:rPr lang="en-IN" dirty="0" smtClean="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498080" cy="1143000"/>
          </a:xfrm>
        </p:spPr>
        <p:txBody>
          <a:bodyPr/>
          <a:lstStyle/>
          <a:p>
            <a:r>
              <a:rPr lang="en-IN" dirty="0" smtClean="0"/>
              <a:t>Dispersion formulas</a:t>
            </a:r>
            <a:endParaRPr lang="en-IN" dirty="0"/>
          </a:p>
        </p:txBody>
      </p:sp>
      <p:pic>
        <p:nvPicPr>
          <p:cNvPr id="4" name="Content Placeholder 3" descr="Capture.JPG"/>
          <p:cNvPicPr>
            <a:picLocks noGrp="1" noChangeAspect="1"/>
          </p:cNvPicPr>
          <p:nvPr>
            <p:ph idx="1"/>
          </p:nvPr>
        </p:nvPicPr>
        <p:blipFill>
          <a:blip r:embed="rId2" cstate="print"/>
          <a:stretch>
            <a:fillRect/>
          </a:stretch>
        </p:blipFill>
        <p:spPr>
          <a:xfrm>
            <a:off x="2555776" y="1124744"/>
            <a:ext cx="4608511" cy="5328591"/>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read catalogues (N-BK7)</a:t>
            </a:r>
            <a:endParaRPr lang="en-IN" dirty="0"/>
          </a:p>
        </p:txBody>
      </p:sp>
      <p:sp>
        <p:nvSpPr>
          <p:cNvPr id="3" name="Content Placeholder 2"/>
          <p:cNvSpPr>
            <a:spLocks noGrp="1"/>
          </p:cNvSpPr>
          <p:nvPr>
            <p:ph idx="1"/>
          </p:nvPr>
        </p:nvSpPr>
        <p:spPr>
          <a:xfrm>
            <a:off x="457200" y="1600200"/>
            <a:ext cx="8229600" cy="4925144"/>
          </a:xfrm>
        </p:spPr>
        <p:txBody>
          <a:bodyPr>
            <a:normAutofit fontScale="62500" lnSpcReduction="20000"/>
          </a:bodyPr>
          <a:lstStyle/>
          <a:p>
            <a:r>
              <a:rPr lang="en-IN" dirty="0" smtClean="0"/>
              <a:t>NM N-BK7 2 517642.251 1.5168 64.17 0 1</a:t>
            </a:r>
          </a:p>
          <a:p>
            <a:r>
              <a:rPr lang="en-IN" dirty="0" smtClean="0"/>
              <a:t>GC step 0.5 available</a:t>
            </a:r>
          </a:p>
          <a:p>
            <a:r>
              <a:rPr lang="en-IN" dirty="0" smtClean="0"/>
              <a:t>ED 7.100000 8.300000 2.510000 -0.000900 0</a:t>
            </a:r>
          </a:p>
          <a:p>
            <a:r>
              <a:rPr lang="en-IN" dirty="0" smtClean="0"/>
              <a:t>CD 1.039612120E+00 6.000698670E-03 2.317923440E-01 2.001791440E-02</a:t>
            </a:r>
          </a:p>
          <a:p>
            <a:r>
              <a:rPr lang="en-IN" dirty="0" smtClean="0"/>
              <a:t>1.010469450E+00 1.035606530E+02 0.000000000E+00 </a:t>
            </a:r>
            <a:r>
              <a:rPr lang="en-IN" dirty="0" err="1" smtClean="0"/>
              <a:t>0.000000000E+00</a:t>
            </a:r>
            <a:endParaRPr lang="en-IN" dirty="0" smtClean="0"/>
          </a:p>
          <a:p>
            <a:r>
              <a:rPr lang="en-IN" dirty="0" smtClean="0"/>
              <a:t>TD 1.860000E-06 1.310000E-08 -1.370000E-11 4.340000E-07 6.270000E-10</a:t>
            </a:r>
          </a:p>
          <a:p>
            <a:r>
              <a:rPr lang="en-IN" dirty="0" smtClean="0"/>
              <a:t>1.700000E-01 2.000000E+01</a:t>
            </a:r>
          </a:p>
          <a:p>
            <a:r>
              <a:rPr lang="en-IN" dirty="0" smtClean="0"/>
              <a:t>OD 1.0000 1.0000 0.0000 1.0000 2.3000 2.3000</a:t>
            </a:r>
          </a:p>
          <a:p>
            <a:r>
              <a:rPr lang="en-IN" dirty="0" smtClean="0"/>
              <a:t>LD 3.00000E-01 2.50000E+00</a:t>
            </a:r>
          </a:p>
          <a:p>
            <a:r>
              <a:rPr lang="en-IN" dirty="0" smtClean="0"/>
              <a:t>IT 3.00000E-01 5.00000E-02 2.50000E+01</a:t>
            </a:r>
          </a:p>
          <a:p>
            <a:r>
              <a:rPr lang="en-IN" dirty="0" smtClean="0"/>
              <a:t>IT 3.10000E-01 2.50000E-01 2.50000E+01</a:t>
            </a:r>
          </a:p>
          <a:p>
            <a:r>
              <a:rPr lang="en-IN" dirty="0" smtClean="0"/>
              <a: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programming</a:t>
            </a:r>
            <a:endParaRPr lang="en-IN" dirty="0"/>
          </a:p>
        </p:txBody>
      </p:sp>
      <p:sp>
        <p:nvSpPr>
          <p:cNvPr id="3" name="Content Placeholder 2"/>
          <p:cNvSpPr>
            <a:spLocks noGrp="1"/>
          </p:cNvSpPr>
          <p:nvPr>
            <p:ph idx="1"/>
          </p:nvPr>
        </p:nvSpPr>
        <p:spPr/>
        <p:txBody>
          <a:bodyPr/>
          <a:lstStyle/>
          <a:p>
            <a:r>
              <a:rPr lang="en-IN" dirty="0" smtClean="0"/>
              <a:t>With using of python, data extraction from catalogues become easy task.</a:t>
            </a:r>
          </a:p>
          <a:p>
            <a:r>
              <a:rPr lang="en-IN" dirty="0" smtClean="0"/>
              <a:t>After getting input data of glass name from user, python runs the code through loops and logic codes and gets data and all constants.</a:t>
            </a:r>
          </a:p>
          <a:p>
            <a:r>
              <a:rPr lang="en-IN" dirty="0" smtClean="0"/>
              <a:t>Using these constants and data, we can get plots and relation for dispersion and thermal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1586</TotalTime>
  <Words>1165</Words>
  <Application>Microsoft Office PowerPoint</Application>
  <PresentationFormat>On-screen Show (4:3)</PresentationFormat>
  <Paragraphs>117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Optical Analysis of different glass types and wave aberrations</vt:lpstr>
      <vt:lpstr>Dispersion</vt:lpstr>
      <vt:lpstr>Dispersion of light</vt:lpstr>
      <vt:lpstr>Dispersion of light....contd</vt:lpstr>
      <vt:lpstr>Slide 5</vt:lpstr>
      <vt:lpstr>Find the dispersion relation through ZEMAX</vt:lpstr>
      <vt:lpstr>Dispersion formulas</vt:lpstr>
      <vt:lpstr>How to read catalogues (N-BK7)</vt:lpstr>
      <vt:lpstr>Python programming</vt:lpstr>
      <vt:lpstr>Dispersion data for N-BK7 (schott) glass</vt:lpstr>
      <vt:lpstr>Dispersion data for S-LAH99 (ohara) glass</vt:lpstr>
      <vt:lpstr>Dispersion data for J-PSKH1 (hikari) glass </vt:lpstr>
      <vt:lpstr>Dispersion data for K-SFLD14 (sumita) glass </vt:lpstr>
      <vt:lpstr>Thermal analysis</vt:lpstr>
      <vt:lpstr>Slide 15</vt:lpstr>
      <vt:lpstr>Refractive index of air at given conditions</vt:lpstr>
      <vt:lpstr>Slide 17</vt:lpstr>
      <vt:lpstr>Thermal analysis of N-BK7</vt:lpstr>
      <vt:lpstr>Refractive index vs Temperature</vt:lpstr>
      <vt:lpstr>N-BK7 (RI with temperature)</vt:lpstr>
      <vt:lpstr>K-SFLD 14</vt:lpstr>
      <vt:lpstr>RI vs Temperature</vt:lpstr>
      <vt:lpstr>K-SFLD 14</vt:lpstr>
      <vt:lpstr>Applications of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analysis of different glass types</dc:title>
  <dc:creator>crystal</dc:creator>
  <cp:lastModifiedBy>crystal</cp:lastModifiedBy>
  <cp:revision>87</cp:revision>
  <dcterms:created xsi:type="dcterms:W3CDTF">2019-06-28T04:56:19Z</dcterms:created>
  <dcterms:modified xsi:type="dcterms:W3CDTF">2019-07-05T13:59:44Z</dcterms:modified>
</cp:coreProperties>
</file>