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70" d="100"/>
          <a:sy n="70" d="100"/>
        </p:scale>
        <p:origin x="-4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32B5D-BA08-4F9A-A1B0-844EF6A9E720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AFD69-1C23-4981-95EF-58EAA879769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AFD69-1C23-4981-95EF-58EAA879769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679D-D256-4F18-A32E-6C4B79FCE57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B462-0735-42F9-884E-7741F48CA45A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EA85-0D13-49A2-9619-FC601B2C6C7B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3FB-49E0-4494-B732-E4FE9861EA13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CC1F-39D6-4CAE-A9FD-CCF8A35416D0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3FA7-513D-4682-B377-5CC760C97D0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68C-F2FA-4BC4-99CF-9CC37C597023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2D25-4342-4F94-A8FB-C08A6DD6238D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2B9-5ED6-4E10-80BB-DCC6E8EFE9D6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BC25D7-DF71-4E42-AF36-3C71FCE49220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74D-0FDD-4131-8D52-FF3541199DE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BEC4A8-E89E-4EF1-B01A-456F3B2727EC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uchy%27s_equation" TargetMode="External"/><Relationship Id="rId2" Type="http://schemas.openxmlformats.org/officeDocument/2006/relationships/hyperlink" Target="https://www.math.ubc.ca/~cass/courses/m309-01a/chu/Fundamentals/snell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fractiveindex.info/?shelf=glass&amp;book=SCHOTT-BK&amp;page=N-BK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35395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Optical Analysis of different glass types and wave aberrations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29011"/>
            <a:ext cx="100584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Ridhesh goti</a:t>
            </a:r>
          </a:p>
          <a:p>
            <a:r>
              <a:rPr lang="en-US" dirty="0" smtClean="0"/>
              <a:t>University : Pandit </a:t>
            </a:r>
            <a:r>
              <a:rPr lang="en-US" dirty="0" err="1" smtClean="0"/>
              <a:t>deendayal</a:t>
            </a:r>
            <a:r>
              <a:rPr lang="en-US" dirty="0" smtClean="0"/>
              <a:t> petroleum university</a:t>
            </a:r>
          </a:p>
          <a:p>
            <a:r>
              <a:rPr lang="en-US" dirty="0" smtClean="0"/>
              <a:t>Course : B.Sc. Physics (</a:t>
            </a:r>
            <a:r>
              <a:rPr lang="en-US" dirty="0" err="1" smtClean="0"/>
              <a:t>hons</a:t>
            </a:r>
            <a:r>
              <a:rPr lang="en-US" dirty="0" smtClean="0"/>
              <a:t>.) 3</a:t>
            </a:r>
            <a:r>
              <a:rPr lang="en-US" baseline="30000" dirty="0" smtClean="0"/>
              <a:t>rd</a:t>
            </a:r>
            <a:r>
              <a:rPr lang="en-US" dirty="0" smtClean="0"/>
              <a:t> year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9293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Thermal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576" y="245660"/>
            <a:ext cx="10058400" cy="1450757"/>
          </a:xfrm>
        </p:spPr>
        <p:txBody>
          <a:bodyPr/>
          <a:lstStyle/>
          <a:p>
            <a:r>
              <a:rPr lang="en-IN" dirty="0" smtClean="0"/>
              <a:t>From reference data</a:t>
            </a:r>
            <a:endParaRPr lang="en-IN" dirty="0"/>
          </a:p>
        </p:txBody>
      </p:sp>
      <p:pic>
        <p:nvPicPr>
          <p:cNvPr id="5" name="Content Placeholder 4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156" y="1774209"/>
            <a:ext cx="5349923" cy="48104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6942" y="351692"/>
            <a:ext cx="4164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https://www.math.ubc.ca/~</a:t>
            </a:r>
            <a:r>
              <a:rPr lang="en-IN" dirty="0" smtClean="0">
                <a:hlinkClick r:id="rId2"/>
              </a:rPr>
              <a:t>cass/courses/m309-01a/chu/Fundamentals/snell.htm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en.wikipedia.org/wiki/Cauchy%27s_equation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4"/>
              </a:rPr>
              <a:t>https://refractiveindex.info/?shelf=glass&amp;book=SCHOTT-BK&amp;page=N-BK7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 smtClean="0"/>
              <a:t>Find the dispersion for different glass types</a:t>
            </a:r>
          </a:p>
          <a:p>
            <a:pPr>
              <a:buNone/>
            </a:pP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Thermal analysis of glass types and how temperature affects the refractive index</a:t>
            </a:r>
          </a:p>
          <a:p>
            <a:pPr>
              <a:buNone/>
            </a:pP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Verification of the calculated data with reference data</a:t>
            </a:r>
          </a:p>
          <a:p>
            <a:pPr>
              <a:buNone/>
            </a:pP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Modelling of different optical systems with ray tracing method and analysing the different wave aberrations.</a:t>
            </a:r>
            <a:endParaRPr lang="en-IN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 smtClean="0"/>
              <a:t>Basics of dispersion</a:t>
            </a:r>
            <a:endParaRPr lang="en-IN" dirty="0"/>
          </a:p>
        </p:txBody>
      </p:sp>
      <p:pic>
        <p:nvPicPr>
          <p:cNvPr id="5" name="Content Placeholder 4" descr="chromatic_aberration_lens-300x2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5048" y="1856935"/>
            <a:ext cx="3895896" cy="22508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566" y="1846239"/>
            <a:ext cx="4051496" cy="2152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6092" y="4290646"/>
            <a:ext cx="9917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Refractive index depends on the wavelength of the electromagnetic wave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Due to dispersion, different wavelengths bend with different angle after refraction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Dispersion mainly depends on the glass composition and surrounding conditions.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Mathematics behind dispersion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General dispersion relation is given by </a:t>
            </a:r>
            <a:r>
              <a:rPr lang="en-IN" dirty="0" err="1" smtClean="0"/>
              <a:t>cauchy’s</a:t>
            </a:r>
            <a:r>
              <a:rPr lang="en-IN" dirty="0" smtClean="0"/>
              <a:t> formula,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</a:t>
            </a:r>
            <a:r>
              <a:rPr lang="en-IN" dirty="0" smtClean="0"/>
              <a:t>his </a:t>
            </a:r>
            <a:r>
              <a:rPr lang="en-IN" b="1" dirty="0" smtClean="0"/>
              <a:t>Normal behaviour </a:t>
            </a:r>
            <a:r>
              <a:rPr lang="en-IN" dirty="0" smtClean="0"/>
              <a:t>is </a:t>
            </a:r>
            <a:r>
              <a:rPr lang="en-IN" dirty="0" smtClean="0"/>
              <a:t>valid only </a:t>
            </a:r>
            <a:r>
              <a:rPr lang="en-IN" dirty="0" smtClean="0"/>
              <a:t>for certain wavelength range. Outside the range there is absorption </a:t>
            </a:r>
            <a:r>
              <a:rPr lang="en-IN" dirty="0" smtClean="0"/>
              <a:t>region where </a:t>
            </a:r>
            <a:r>
              <a:rPr lang="en-IN" dirty="0" smtClean="0"/>
              <a:t>refractive has not valid </a:t>
            </a:r>
            <a:r>
              <a:rPr lang="en-IN" dirty="0" smtClean="0"/>
              <a:t>value.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4</a:t>
            </a:fld>
            <a:endParaRPr lang="en-US" sz="1800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835" y="1772528"/>
            <a:ext cx="2420669" cy="590845"/>
          </a:xfrm>
          <a:prstGeom prst="rect">
            <a:avLst/>
          </a:prstGeom>
        </p:spPr>
      </p:pic>
      <p:pic>
        <p:nvPicPr>
          <p:cNvPr id="6" name="Picture 5" descr="anomalous_dispers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25" y="2883360"/>
            <a:ext cx="6072554" cy="2574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5077" y="3376247"/>
            <a:ext cx="50784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In </a:t>
            </a:r>
            <a:r>
              <a:rPr lang="en-IN" sz="2000" b="1" dirty="0" smtClean="0"/>
              <a:t>Anomalous dispersion, </a:t>
            </a:r>
            <a:r>
              <a:rPr lang="en-IN" sz="2000" dirty="0" smtClean="0"/>
              <a:t>There are </a:t>
            </a:r>
            <a:r>
              <a:rPr lang="en-IN" sz="2000" dirty="0" smtClean="0"/>
              <a:t>many absorption region and with </a:t>
            </a:r>
            <a:r>
              <a:rPr lang="en-IN" sz="2000" dirty="0" smtClean="0"/>
              <a:t>almost same </a:t>
            </a:r>
            <a:r>
              <a:rPr lang="en-IN" sz="2000" dirty="0" smtClean="0"/>
              <a:t>repetition of pattern</a:t>
            </a:r>
            <a:r>
              <a:rPr lang="en-IN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Light’s electric field interacts with medium. Due to that refractive index is given by,</a:t>
            </a:r>
            <a:endParaRPr lang="en-IN" sz="2000" dirty="0"/>
          </a:p>
        </p:txBody>
      </p:sp>
      <p:pic>
        <p:nvPicPr>
          <p:cNvPr id="10" name="Picture 9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943" y="5022458"/>
            <a:ext cx="2581275" cy="723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22363" y="5669280"/>
            <a:ext cx="344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 come from using forced oscillator and dielectric theory</a:t>
            </a:r>
            <a:endParaRPr lang="en-IN" dirty="0"/>
          </a:p>
        </p:txBody>
      </p:sp>
      <p:pic>
        <p:nvPicPr>
          <p:cNvPr id="12" name="Picture 11" descr="Captur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05182" y="5577308"/>
            <a:ext cx="1856936" cy="6828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11483" y="5613010"/>
            <a:ext cx="337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General equation for medium with multiple absorption region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764172" y="5880295"/>
            <a:ext cx="85813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1483" y="2982351"/>
            <a:ext cx="14068" cy="33059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5120640"/>
            <a:ext cx="142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Sellmeier</a:t>
            </a:r>
            <a:r>
              <a:rPr lang="en-IN" dirty="0" smtClean="0"/>
              <a:t> equation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94935" y="5427786"/>
            <a:ext cx="621323" cy="23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Measurement of dispersion and trends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dirty="0" err="1" smtClean="0"/>
              <a:t>Abbe</a:t>
            </a:r>
            <a:r>
              <a:rPr lang="en-IN" b="1" dirty="0" smtClean="0"/>
              <a:t> number :  </a:t>
            </a:r>
            <a:r>
              <a:rPr lang="en-IN" dirty="0" smtClean="0"/>
              <a:t>Low </a:t>
            </a:r>
            <a:r>
              <a:rPr lang="en-IN" dirty="0" err="1" smtClean="0"/>
              <a:t>abbe</a:t>
            </a:r>
            <a:r>
              <a:rPr lang="en-IN" dirty="0" smtClean="0"/>
              <a:t> number means that dispersion is high and vice versa. </a:t>
            </a:r>
          </a:p>
          <a:p>
            <a:pPr>
              <a:buFont typeface="Wingdings" pitchFamily="2" charset="2"/>
              <a:buChar char="Ø"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5</a:t>
            </a:fld>
            <a:endParaRPr lang="en-US" sz="1800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2168" y="2297154"/>
            <a:ext cx="1675433" cy="6368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4552" y="2222696"/>
            <a:ext cx="6921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err="1" smtClean="0"/>
              <a:t>n</a:t>
            </a:r>
            <a:r>
              <a:rPr lang="en-IN" dirty="0" err="1" smtClean="0"/>
              <a:t>D</a:t>
            </a:r>
            <a:r>
              <a:rPr lang="en-IN" dirty="0" smtClean="0"/>
              <a:t>, </a:t>
            </a:r>
            <a:r>
              <a:rPr lang="en-IN" dirty="0" err="1" smtClean="0"/>
              <a:t>n</a:t>
            </a:r>
            <a:r>
              <a:rPr lang="en-IN" dirty="0" err="1" smtClean="0"/>
              <a:t>F</a:t>
            </a:r>
            <a:r>
              <a:rPr lang="en-IN" dirty="0" smtClean="0"/>
              <a:t>, </a:t>
            </a:r>
            <a:r>
              <a:rPr lang="en-IN" dirty="0" err="1" smtClean="0"/>
              <a:t>n</a:t>
            </a:r>
            <a:r>
              <a:rPr lang="en-IN" dirty="0" err="1" smtClean="0"/>
              <a:t>C</a:t>
            </a:r>
            <a:r>
              <a:rPr lang="en-IN" dirty="0" smtClean="0"/>
              <a:t> </a:t>
            </a:r>
            <a:r>
              <a:rPr lang="en-IN" dirty="0" smtClean="0"/>
              <a:t>are refractive index of material at wavelengths of </a:t>
            </a:r>
            <a:r>
              <a:rPr lang="en-IN" dirty="0" err="1" smtClean="0"/>
              <a:t>Fraunhofer</a:t>
            </a:r>
            <a:r>
              <a:rPr lang="en-IN" dirty="0" smtClean="0"/>
              <a:t> D,F and C lines(589.3 nm, 486.1 nm, 656.3 nm respectively).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26942" y="3151163"/>
            <a:ext cx="65274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Flint glass has </a:t>
            </a:r>
            <a:r>
              <a:rPr lang="en-IN" dirty="0" err="1" smtClean="0"/>
              <a:t>abbe</a:t>
            </a:r>
            <a:r>
              <a:rPr lang="en-IN" dirty="0" smtClean="0"/>
              <a:t> number V &lt; 50 and crown glass has V &gt; 50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r>
              <a:rPr lang="en-IN" sz="2000" dirty="0" smtClean="0"/>
              <a:t>General relation trends :</a:t>
            </a:r>
          </a:p>
          <a:p>
            <a:pPr>
              <a:buNone/>
            </a:pPr>
            <a:r>
              <a:rPr lang="en-IN" sz="2000" dirty="0" smtClean="0"/>
              <a:t>(1) Refractive index of substance increases with decreasing of wavelength</a:t>
            </a:r>
          </a:p>
          <a:p>
            <a:pPr>
              <a:buNone/>
            </a:pPr>
            <a:r>
              <a:rPr lang="en-IN" sz="2000" dirty="0" smtClean="0"/>
              <a:t>(</a:t>
            </a:r>
            <a:r>
              <a:rPr lang="en-IN" sz="2000" dirty="0" smtClean="0"/>
              <a:t>2) The rate of change becomes greater at shorter wavelength</a:t>
            </a:r>
            <a:r>
              <a:rPr lang="en-IN" sz="2000" dirty="0" smtClean="0"/>
              <a:t>. </a:t>
            </a:r>
            <a:endParaRPr lang="en-IN" sz="2000" dirty="0" smtClean="0"/>
          </a:p>
          <a:p>
            <a:endParaRPr lang="en-IN" dirty="0"/>
          </a:p>
        </p:txBody>
      </p:sp>
      <p:pic>
        <p:nvPicPr>
          <p:cNvPr id="8" name="Picture 7" descr="1200px-Cauchy-equation-1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533" y="2996417"/>
            <a:ext cx="4167260" cy="3277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-473052"/>
            <a:ext cx="10058400" cy="1450757"/>
          </a:xfrm>
        </p:spPr>
        <p:txBody>
          <a:bodyPr/>
          <a:lstStyle/>
          <a:p>
            <a:r>
              <a:rPr lang="en-IN" dirty="0" smtClean="0"/>
              <a:t>ZEMAX catalogues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32" y="1237957"/>
            <a:ext cx="11868443" cy="591546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3100" dirty="0" smtClean="0"/>
              <a:t>There are </a:t>
            </a:r>
            <a:r>
              <a:rPr lang="en-IN" sz="3100" b="1" dirty="0" smtClean="0"/>
              <a:t>13</a:t>
            </a:r>
            <a:r>
              <a:rPr lang="en-IN" sz="3100" dirty="0" smtClean="0"/>
              <a:t> dispersion formulas for different glass types. ZEMAX catalogues provide the experimentally verified constants values in catalogues (</a:t>
            </a:r>
            <a:r>
              <a:rPr lang="en-IN" sz="3100" dirty="0" err="1" smtClean="0"/>
              <a:t>ohara</a:t>
            </a:r>
            <a:r>
              <a:rPr lang="en-IN" sz="3100" dirty="0" smtClean="0"/>
              <a:t>, </a:t>
            </a:r>
            <a:r>
              <a:rPr lang="en-IN" sz="3100" dirty="0" err="1" smtClean="0"/>
              <a:t>sumita</a:t>
            </a:r>
            <a:r>
              <a:rPr lang="en-IN" sz="3100" dirty="0" smtClean="0"/>
              <a:t>, </a:t>
            </a:r>
            <a:r>
              <a:rPr lang="en-IN" sz="3100" dirty="0" err="1" smtClean="0"/>
              <a:t>schott</a:t>
            </a:r>
            <a:r>
              <a:rPr lang="en-IN" sz="3100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IN" sz="3100" b="1" dirty="0" smtClean="0"/>
              <a:t>How to read catalogues </a:t>
            </a:r>
            <a:r>
              <a:rPr lang="en-IN" sz="3100" dirty="0" smtClean="0"/>
              <a:t>(</a:t>
            </a:r>
            <a:r>
              <a:rPr lang="en-IN" sz="3100" dirty="0" err="1" smtClean="0"/>
              <a:t>schott</a:t>
            </a:r>
            <a:r>
              <a:rPr lang="en-IN" sz="3100" dirty="0" smtClean="0"/>
              <a:t> – N-BK7)</a:t>
            </a:r>
          </a:p>
          <a:p>
            <a:r>
              <a:rPr lang="en-IN" sz="3100" dirty="0" smtClean="0"/>
              <a:t>NM N-BK7 2 517642.251 1.5168 64.17 0 1</a:t>
            </a:r>
          </a:p>
          <a:p>
            <a:r>
              <a:rPr lang="en-IN" sz="3100" dirty="0" smtClean="0"/>
              <a:t>GC step 0.5 available</a:t>
            </a:r>
          </a:p>
          <a:p>
            <a:r>
              <a:rPr lang="en-IN" sz="3100" dirty="0" smtClean="0"/>
              <a:t>ED </a:t>
            </a:r>
            <a:r>
              <a:rPr lang="en-IN" sz="3100" dirty="0" smtClean="0"/>
              <a:t>7.100000 8.300000 2.510000 -0.000900 0</a:t>
            </a:r>
          </a:p>
          <a:p>
            <a:r>
              <a:rPr lang="en-IN" sz="3100" dirty="0" smtClean="0"/>
              <a:t>CD 1.039612120E+00 6.000698670E-03 2.317923440E-01 2.001791440E-02</a:t>
            </a:r>
          </a:p>
          <a:p>
            <a:r>
              <a:rPr lang="en-IN" sz="3100" dirty="0" smtClean="0"/>
              <a:t>1.010469450E+00 1.035606530E+02 0.000000000E+00 </a:t>
            </a:r>
            <a:r>
              <a:rPr lang="en-IN" sz="3100" dirty="0" err="1" smtClean="0"/>
              <a:t>0.000000000E+00</a:t>
            </a:r>
            <a:endParaRPr lang="en-IN" sz="3100" dirty="0" smtClean="0"/>
          </a:p>
          <a:p>
            <a:r>
              <a:rPr lang="en-IN" sz="3100" dirty="0" smtClean="0"/>
              <a:t>TD 1.860000E-06 1.310000E-08 -1.370000E-11 4.340000E-07 6.270000E-10</a:t>
            </a:r>
          </a:p>
          <a:p>
            <a:r>
              <a:rPr lang="en-IN" sz="3100" dirty="0" smtClean="0"/>
              <a:t>1.700000E-01 2.000000E+01</a:t>
            </a:r>
          </a:p>
          <a:p>
            <a:r>
              <a:rPr lang="en-IN" sz="3100" dirty="0" smtClean="0"/>
              <a:t>OD 1.0000 1.0000 0.0000 1.0000 2.3000 2.3000</a:t>
            </a:r>
          </a:p>
          <a:p>
            <a:r>
              <a:rPr lang="en-IN" sz="3100" dirty="0" smtClean="0"/>
              <a:t>LD 3.00000E-01 2.50000E+00</a:t>
            </a:r>
          </a:p>
          <a:p>
            <a:r>
              <a:rPr lang="en-IN" sz="3100" dirty="0" smtClean="0"/>
              <a:t>IT 3.00000E-01 5.00000E-02 2.50000E+01</a:t>
            </a:r>
          </a:p>
          <a:p>
            <a:r>
              <a:rPr lang="en-IN" sz="3100" dirty="0" smtClean="0"/>
              <a:t>IT 3.10000E-01 2.50000E-01 2.50000E+01</a:t>
            </a:r>
          </a:p>
          <a:p>
            <a:r>
              <a:rPr lang="en-IN" sz="3100" dirty="0" smtClean="0"/>
              <a:t>...................................................................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630995"/>
            <a:ext cx="5392542" cy="5467350"/>
          </a:xfrm>
          <a:prstGeom prst="rect">
            <a:avLst/>
          </a:prstGeom>
        </p:spPr>
      </p:pic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393895"/>
            <a:ext cx="6339840" cy="517691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627077" y="0"/>
            <a:ext cx="14068" cy="60209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Dispersion data for N-BK7 glass </a:t>
            </a:r>
            <a:endParaRPr lang="en-IN" dirty="0"/>
          </a:p>
        </p:txBody>
      </p:sp>
      <p:pic>
        <p:nvPicPr>
          <p:cNvPr id="5" name="Content Placeholder 4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33196"/>
            <a:ext cx="5069521" cy="37235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4963" y="2177316"/>
            <a:ext cx="527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Glass name : </a:t>
            </a:r>
            <a:r>
              <a:rPr lang="en-IN" b="1" dirty="0" smtClean="0"/>
              <a:t>N-BK7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Wavelength range : </a:t>
            </a:r>
            <a:r>
              <a:rPr lang="pl-PL" b="1" dirty="0" smtClean="0"/>
              <a:t>300 nm to 2500 </a:t>
            </a:r>
            <a:r>
              <a:rPr lang="pl-PL" b="1" dirty="0" smtClean="0"/>
              <a:t>nm</a:t>
            </a: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Reference temperature : </a:t>
            </a:r>
            <a:r>
              <a:rPr lang="en-IN" b="1" dirty="0" smtClean="0"/>
              <a:t>20 C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Pressure : </a:t>
            </a:r>
            <a:r>
              <a:rPr lang="en-IN" b="1" dirty="0" smtClean="0"/>
              <a:t>101325 Pa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Abbe</a:t>
            </a:r>
            <a:r>
              <a:rPr lang="en-IN" dirty="0" smtClean="0"/>
              <a:t> number : </a:t>
            </a:r>
            <a:r>
              <a:rPr lang="en-IN" b="1" dirty="0" smtClean="0"/>
              <a:t>64.13319920721142</a:t>
            </a:r>
            <a:endParaRPr lang="en-IN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1063" y="4299541"/>
          <a:ext cx="697107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691"/>
                <a:gridCol w="2323691"/>
                <a:gridCol w="2323691"/>
              </a:tblGrid>
              <a:tr h="3550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Wavelength (nm)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Refractive index</a:t>
                      </a:r>
                      <a:endParaRPr lang="en-IN" dirty="0"/>
                    </a:p>
                  </a:txBody>
                  <a:tcPr/>
                </a:tc>
              </a:tr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1.5308485382492993</a:t>
                      </a:r>
                      <a:endParaRPr lang="en-IN" dirty="0"/>
                    </a:p>
                  </a:txBody>
                  <a:tcPr/>
                </a:tc>
              </a:tr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1.5066875568966998</a:t>
                      </a:r>
                      <a:endParaRPr lang="en-IN" dirty="0"/>
                    </a:p>
                  </a:txBody>
                  <a:tcPr/>
                </a:tc>
              </a:tr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1.4945016229008292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39" y="-725379"/>
            <a:ext cx="10058400" cy="1450757"/>
          </a:xfrm>
        </p:spPr>
        <p:txBody>
          <a:bodyPr/>
          <a:lstStyle/>
          <a:p>
            <a:r>
              <a:rPr lang="en-IN" dirty="0" smtClean="0"/>
              <a:t>Verification of data</a:t>
            </a:r>
            <a:endParaRPr lang="en-IN" dirty="0"/>
          </a:p>
        </p:txBody>
      </p:sp>
      <p:pic>
        <p:nvPicPr>
          <p:cNvPr id="5" name="Content Placeholder 4" descr="n_diff_verif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552037"/>
            <a:ext cx="10972800" cy="630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298</TotalTime>
  <Words>462</Words>
  <Application>Microsoft Office PowerPoint</Application>
  <PresentationFormat>Custom</PresentationFormat>
  <Paragraphs>87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Optical Analysis of different glass types and wave aberrations</vt:lpstr>
      <vt:lpstr>Objective </vt:lpstr>
      <vt:lpstr>Basics of dispersion</vt:lpstr>
      <vt:lpstr>Mathematics behind dispersion</vt:lpstr>
      <vt:lpstr>Measurement of dispersion and trends</vt:lpstr>
      <vt:lpstr>ZEMAX catalogues</vt:lpstr>
      <vt:lpstr>Slide 7</vt:lpstr>
      <vt:lpstr>Dispersion data for N-BK7 glass </vt:lpstr>
      <vt:lpstr>Verification of data</vt:lpstr>
      <vt:lpstr>Thermal Analysis</vt:lpstr>
      <vt:lpstr>From reference data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crystal</cp:lastModifiedBy>
  <cp:revision>31</cp:revision>
  <dcterms:created xsi:type="dcterms:W3CDTF">2014-09-12T02:11:56Z</dcterms:created>
  <dcterms:modified xsi:type="dcterms:W3CDTF">2019-07-05T13:59:35Z</dcterms:modified>
</cp:coreProperties>
</file>