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132C01E-37C7-443D-84DB-10E531638167}" type="datetimeFigureOut">
              <a:rPr lang="en-IN" smtClean="0"/>
              <a:pPr/>
              <a:t>02-07-2019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Optical analysis of different glass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7406640" cy="1752600"/>
          </a:xfrm>
        </p:spPr>
        <p:txBody>
          <a:bodyPr/>
          <a:lstStyle/>
          <a:p>
            <a:r>
              <a:rPr lang="en-IN" dirty="0" smtClean="0"/>
              <a:t>-Ridhesh Goti (19STS030)</a:t>
            </a:r>
            <a:endParaRPr lang="en-IN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S-LAH99 (</a:t>
            </a:r>
            <a:r>
              <a:rPr lang="en-IN" dirty="0" err="1" smtClean="0"/>
              <a:t>ohara</a:t>
            </a:r>
            <a:r>
              <a:rPr lang="en-IN" dirty="0" smtClean="0"/>
              <a:t>) glass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19872" y="3933056"/>
            <a:ext cx="4314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340768"/>
            <a:ext cx="8820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curve has negative slope and refractive index is decreasing with increasing of wavelength.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Also formula is valid only for certain range of wavelengths. The range is 404 nm to 2325 nm.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Refractive index of S-LAH99 at 1060 nm wavelength is </a:t>
            </a:r>
            <a:r>
              <a:rPr lang="en-IN" sz="2400" dirty="0" smtClean="0"/>
              <a:t>1.9659499406949175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From the equation of </a:t>
            </a:r>
            <a:r>
              <a:rPr lang="en-IN" sz="2400" dirty="0" err="1" smtClean="0"/>
              <a:t>abbe</a:t>
            </a:r>
            <a:r>
              <a:rPr lang="en-IN" sz="2400" dirty="0" smtClean="0"/>
              <a:t> number , the value for S-LAH99 is 29.11920404841508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97144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J-PSKH1 (</a:t>
            </a:r>
            <a:r>
              <a:rPr lang="en-IN" dirty="0" err="1" smtClean="0"/>
              <a:t>hikari</a:t>
            </a:r>
            <a:r>
              <a:rPr lang="en-IN" dirty="0" smtClean="0"/>
              <a:t>) glass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9752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4499992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052736"/>
            <a:ext cx="7488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curve has negative slope and refractive index is decreasing with increasing of wavelength.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Also formula is valid only for certain range of wavelengths. The range is 388 nm to 2058 nm.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Refractive index of J-PSKH1 at 1060 nm wavelength is 1.5830354695353313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From the equation of </a:t>
            </a:r>
            <a:r>
              <a:rPr lang="en-IN" sz="2400" dirty="0" err="1" smtClean="0"/>
              <a:t>abbe</a:t>
            </a:r>
            <a:r>
              <a:rPr lang="en-IN" sz="2400" dirty="0" smtClean="0"/>
              <a:t> number, the value</a:t>
            </a:r>
          </a:p>
          <a:p>
            <a:r>
              <a:rPr lang="en-IN" sz="2400" dirty="0" smtClean="0"/>
              <a:t>for J-PSKH1 is 67.86486866978349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</a:t>
            </a:r>
            <a:r>
              <a:rPr lang="en-IN" dirty="0" smtClean="0"/>
              <a:t>K-SFLD14 (</a:t>
            </a:r>
            <a:r>
              <a:rPr lang="en-IN" dirty="0" err="1" smtClean="0"/>
              <a:t>sumita</a:t>
            </a:r>
            <a:r>
              <a:rPr lang="en-IN" dirty="0" smtClean="0"/>
              <a:t>) glass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933688" cy="5410200"/>
          </a:xfrm>
        </p:spPr>
        <p:txBody>
          <a:bodyPr/>
          <a:lstStyle/>
          <a:p>
            <a:r>
              <a:rPr lang="en-IN" dirty="0" smtClean="0"/>
              <a:t>Name : K-SFLD14</a:t>
            </a:r>
          </a:p>
          <a:p>
            <a:r>
              <a:rPr lang="en-IN" dirty="0" smtClean="0"/>
              <a:t>Range : </a:t>
            </a:r>
            <a:r>
              <a:rPr lang="pl-PL" dirty="0" smtClean="0"/>
              <a:t>400 nm to 1550 </a:t>
            </a:r>
            <a:r>
              <a:rPr lang="pl-PL" dirty="0" smtClean="0"/>
              <a:t>nm</a:t>
            </a:r>
            <a:endParaRPr lang="en-IN" dirty="0" smtClean="0"/>
          </a:p>
          <a:p>
            <a:r>
              <a:rPr lang="en-IN" dirty="0" smtClean="0"/>
              <a:t>Refractive index of </a:t>
            </a:r>
            <a:r>
              <a:rPr lang="en-IN" dirty="0" smtClean="0"/>
              <a:t>K-SFLD14 at </a:t>
            </a:r>
            <a:r>
              <a:rPr lang="en-IN" dirty="0" smtClean="0"/>
              <a:t>1060 nm wavelength is 1.7327813923080453 </a:t>
            </a:r>
            <a:endParaRPr lang="en-IN" dirty="0" smtClean="0"/>
          </a:p>
          <a:p>
            <a:r>
              <a:rPr lang="en-IN" dirty="0" err="1" smtClean="0"/>
              <a:t>Abbe</a:t>
            </a:r>
            <a:r>
              <a:rPr lang="en-IN" dirty="0" smtClean="0"/>
              <a:t> number :  26.48690066758293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501008"/>
            <a:ext cx="4788024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this data we can get precise value of aberration which further uses in reducing the aberration.</a:t>
            </a:r>
          </a:p>
          <a:p>
            <a:r>
              <a:rPr lang="en-IN" dirty="0" smtClean="0"/>
              <a:t>Uses in filter by putting screen/image plane at specific distance which varies with wavelengths.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The refractive index of glass changes with temperature due to its intrinsic properties.</a:t>
            </a:r>
          </a:p>
          <a:p>
            <a:r>
              <a:rPr lang="en-IN" dirty="0" smtClean="0"/>
              <a:t>It also depends </a:t>
            </a:r>
            <a:r>
              <a:rPr lang="en-IN" dirty="0" smtClean="0"/>
              <a:t>on pressure </a:t>
            </a:r>
            <a:r>
              <a:rPr lang="en-IN" dirty="0" smtClean="0"/>
              <a:t>of surroundings so that would give the two part of refractive </a:t>
            </a:r>
            <a:r>
              <a:rPr lang="en-IN" dirty="0" smtClean="0"/>
              <a:t>index (1)Absolute </a:t>
            </a:r>
            <a:r>
              <a:rPr lang="en-IN" dirty="0" smtClean="0"/>
              <a:t>refractive </a:t>
            </a:r>
            <a:r>
              <a:rPr lang="en-IN" dirty="0" smtClean="0"/>
              <a:t>index and (2</a:t>
            </a:r>
            <a:r>
              <a:rPr lang="en-IN" dirty="0" smtClean="0"/>
              <a:t>) Relative refractive </a:t>
            </a:r>
            <a:r>
              <a:rPr lang="en-IN" dirty="0" smtClean="0"/>
              <a:t>index.</a:t>
            </a:r>
          </a:p>
          <a:p>
            <a:r>
              <a:rPr lang="en-IN" dirty="0" smtClean="0"/>
              <a:t>For thermal analysis, the data is given in the </a:t>
            </a:r>
            <a:r>
              <a:rPr lang="en-IN" dirty="0" err="1" smtClean="0"/>
              <a:t>catalogs</a:t>
            </a:r>
            <a:r>
              <a:rPr lang="en-IN" dirty="0" smtClean="0"/>
              <a:t> for appropriate constants.  The rate of change of absolute refractive index is given by,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016" y="5661248"/>
            <a:ext cx="8856984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962088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6360"/>
            <a:ext cx="8933688" cy="5941640"/>
          </a:xfrm>
        </p:spPr>
        <p:txBody>
          <a:bodyPr/>
          <a:lstStyle/>
          <a:p>
            <a:r>
              <a:rPr lang="en-IN" dirty="0" smtClean="0"/>
              <a:t>T0 is reference temperature which is given in </a:t>
            </a:r>
            <a:r>
              <a:rPr lang="en-IN" dirty="0" err="1" smtClean="0"/>
              <a:t>catalogs</a:t>
            </a:r>
            <a:r>
              <a:rPr lang="en-IN" dirty="0" smtClean="0"/>
              <a:t>.  All the RI data from </a:t>
            </a:r>
            <a:r>
              <a:rPr lang="en-IN" dirty="0" err="1" smtClean="0"/>
              <a:t>catalogs</a:t>
            </a:r>
            <a:r>
              <a:rPr lang="en-IN" dirty="0" smtClean="0"/>
              <a:t> are with condition of pressure as 103250 Pa and reference temperature T0.</a:t>
            </a:r>
          </a:p>
          <a:p>
            <a:r>
              <a:rPr lang="en-IN" dirty="0" smtClean="0"/>
              <a:t>Another set of equations are given by,</a:t>
            </a:r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645024"/>
            <a:ext cx="8820472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416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Refractive index of air at given conditions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65527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844824"/>
            <a:ext cx="7344815" cy="1020688"/>
          </a:xfrm>
          <a:prstGeom prst="rect">
            <a:avLst/>
          </a:prstGeom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2996952"/>
            <a:ext cx="4824536" cy="953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4293096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Above equations are for refractive index of air with different temperature and pressure.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66247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484784"/>
            <a:ext cx="87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From the above equation, it gives the change of rate of relative RI with temperature.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Refractive index of air is given at different conditions.</a:t>
            </a:r>
            <a:endParaRPr lang="en-IN" sz="2800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68960"/>
            <a:ext cx="7272808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22108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The final equation gives the relation between refractive index </a:t>
            </a:r>
            <a:r>
              <a:rPr lang="en-IN" sz="2800" dirty="0" err="1" smtClean="0"/>
              <a:t>vs</a:t>
            </a:r>
            <a:r>
              <a:rPr lang="en-IN" sz="2800" dirty="0" smtClean="0"/>
              <a:t> temperature.</a:t>
            </a:r>
            <a:endParaRPr lang="en-I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of light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Light disperse through medium</a:t>
            </a:r>
          </a:p>
          <a:p>
            <a:r>
              <a:rPr lang="en-IN" dirty="0" smtClean="0"/>
              <a:t>Wavelength dependency of the refractive index</a:t>
            </a:r>
          </a:p>
          <a:p>
            <a:r>
              <a:rPr lang="en-IN" dirty="0" smtClean="0"/>
              <a:t>It depends on the material types/glass type</a:t>
            </a:r>
          </a:p>
          <a:p>
            <a:r>
              <a:rPr lang="en-IN" dirty="0" smtClean="0"/>
              <a:t>In general dispersion relation is given by </a:t>
            </a:r>
            <a:r>
              <a:rPr lang="en-IN" dirty="0" err="1" smtClean="0"/>
              <a:t>cauchy</a:t>
            </a:r>
            <a:r>
              <a:rPr lang="en-IN" dirty="0" smtClean="0"/>
              <a:t> formula,</a:t>
            </a:r>
          </a:p>
          <a:p>
            <a:endParaRPr lang="en-IN" dirty="0" smtClean="0"/>
          </a:p>
          <a:p>
            <a:r>
              <a:rPr lang="en-IN" dirty="0" smtClean="0"/>
              <a:t>Here this relation is depended on only certain range of wavelengths. Within that range it is called as normal dispersion.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48680"/>
            <a:ext cx="2160239" cy="809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49808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Another type, Anomalous dispersion. At the edge of that region the RI decreases rapidly because of absorption.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dielectric medium certain range of wavelengths are absorbed. After that there is one peak due to resonance.</a:t>
            </a:r>
          </a:p>
          <a:p>
            <a:r>
              <a:rPr lang="en-IN" dirty="0" smtClean="0"/>
              <a:t>Final equation due to electric field effect of light on medium is,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9705" y="1916832"/>
            <a:ext cx="3804295" cy="1440160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5301208"/>
            <a:ext cx="22322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Relation trends :</a:t>
            </a:r>
          </a:p>
          <a:p>
            <a:pPr>
              <a:buNone/>
            </a:pPr>
            <a:r>
              <a:rPr lang="en-IN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dirty="0" smtClean="0"/>
              <a:t> (2) The rate of increase becomes greater at shorter wavelength.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Abbe</a:t>
            </a:r>
            <a:r>
              <a:rPr lang="en-IN" dirty="0" smtClean="0"/>
              <a:t> number (measurement of dispersion):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50.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365104"/>
            <a:ext cx="1675433" cy="636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Find the dispersion relation through ZEMAX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832648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In dispersion theory, different wavelengths have different refractive index.</a:t>
            </a:r>
          </a:p>
          <a:p>
            <a:r>
              <a:rPr lang="en-IN" dirty="0" smtClean="0"/>
              <a:t> There are experimentally verified constants values for all dispersion formula and give the relation between refractive index and wavelengths. There are some </a:t>
            </a:r>
            <a:r>
              <a:rPr lang="en-IN" dirty="0" err="1" smtClean="0"/>
              <a:t>catalogs</a:t>
            </a:r>
            <a:r>
              <a:rPr lang="en-IN" dirty="0" smtClean="0"/>
              <a:t> made by manufacturer of glass which provides the details of the glass.</a:t>
            </a:r>
          </a:p>
          <a:p>
            <a:r>
              <a:rPr lang="en-IN" dirty="0" smtClean="0"/>
              <a:t>These </a:t>
            </a:r>
            <a:r>
              <a:rPr lang="en-IN" dirty="0" err="1" smtClean="0"/>
              <a:t>catalogs</a:t>
            </a:r>
            <a:r>
              <a:rPr lang="en-IN" dirty="0" smtClean="0"/>
              <a:t> provide the thermal and dispersion relation details.</a:t>
            </a:r>
          </a:p>
          <a:p>
            <a:r>
              <a:rPr lang="en-IN" dirty="0" smtClean="0"/>
              <a:t>Example of </a:t>
            </a:r>
            <a:r>
              <a:rPr lang="en-IN" dirty="0" err="1" smtClean="0"/>
              <a:t>catalogs</a:t>
            </a:r>
            <a:r>
              <a:rPr lang="en-IN" dirty="0" smtClean="0"/>
              <a:t> : </a:t>
            </a:r>
            <a:r>
              <a:rPr lang="en-IN" dirty="0" err="1" smtClean="0"/>
              <a:t>ohara</a:t>
            </a:r>
            <a:r>
              <a:rPr lang="en-IN" dirty="0" smtClean="0"/>
              <a:t>, </a:t>
            </a:r>
            <a:r>
              <a:rPr lang="en-IN" dirty="0" err="1" smtClean="0"/>
              <a:t>hoya</a:t>
            </a:r>
            <a:r>
              <a:rPr lang="en-IN" dirty="0" smtClean="0"/>
              <a:t>, </a:t>
            </a:r>
            <a:r>
              <a:rPr lang="en-IN" dirty="0" err="1" smtClean="0"/>
              <a:t>birefrin</a:t>
            </a:r>
            <a:r>
              <a:rPr lang="en-IN" dirty="0" smtClean="0"/>
              <a:t>-gent, </a:t>
            </a:r>
            <a:r>
              <a:rPr lang="en-IN" dirty="0" err="1" smtClean="0"/>
              <a:t>hikari</a:t>
            </a:r>
            <a:r>
              <a:rPr lang="en-IN" dirty="0" smtClean="0"/>
              <a:t>, </a:t>
            </a:r>
            <a:r>
              <a:rPr lang="en-IN" dirty="0" err="1" smtClean="0"/>
              <a:t>sumita</a:t>
            </a:r>
            <a:r>
              <a:rPr lang="en-IN" dirty="0" smtClean="0"/>
              <a:t>, misc, infrared</a:t>
            </a:r>
          </a:p>
          <a:p>
            <a:r>
              <a:rPr lang="en-IN" dirty="0" smtClean="0"/>
              <a:t>Extension of the </a:t>
            </a:r>
            <a:r>
              <a:rPr lang="en-IN" dirty="0" err="1" smtClean="0"/>
              <a:t>catalog</a:t>
            </a:r>
            <a:r>
              <a:rPr lang="en-IN" dirty="0" smtClean="0"/>
              <a:t> is AGF which is basically ANSII file. It could open with notepad with texts.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en-IN" dirty="0" smtClean="0"/>
              <a:t>Dispersion formulas</a:t>
            </a:r>
            <a:endParaRPr lang="en-IN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124744"/>
            <a:ext cx="4608511" cy="532859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read </a:t>
            </a:r>
            <a:r>
              <a:rPr lang="en-IN" dirty="0" err="1" smtClean="0"/>
              <a:t>catalogs</a:t>
            </a:r>
            <a:r>
              <a:rPr lang="en-IN" dirty="0" smtClean="0"/>
              <a:t> (N-BK7)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NM N-BK7 2 517642.251 1.5168 64.17 0 1</a:t>
            </a:r>
          </a:p>
          <a:p>
            <a:r>
              <a:rPr lang="en-IN" dirty="0" smtClean="0"/>
              <a:t>GC step 0.5 available</a:t>
            </a:r>
          </a:p>
          <a:p>
            <a:r>
              <a:rPr lang="en-IN" dirty="0" smtClean="0"/>
              <a:t>ED 7.100000 8.300000 2.510000 -0.000900 0</a:t>
            </a:r>
          </a:p>
          <a:p>
            <a:r>
              <a:rPr lang="en-IN" dirty="0" smtClean="0"/>
              <a:t>CD 1.039612120E+00 6.000698670E-03 2.317923440E-01 2.001791440E-02</a:t>
            </a:r>
          </a:p>
          <a:p>
            <a:r>
              <a:rPr lang="en-IN" dirty="0" smtClean="0"/>
              <a:t>1.010469450E+00 1.035606530E+02 0.000000000E+00 </a:t>
            </a:r>
            <a:r>
              <a:rPr lang="en-IN" dirty="0" err="1" smtClean="0"/>
              <a:t>0.000000000E+00</a:t>
            </a:r>
            <a:endParaRPr lang="en-IN" dirty="0" smtClean="0"/>
          </a:p>
          <a:p>
            <a:r>
              <a:rPr lang="en-IN" dirty="0" smtClean="0"/>
              <a:t>TD 1.860000E-06 1.310000E-08 -1.370000E-11 4.340000E-07 6.270000E-10</a:t>
            </a:r>
          </a:p>
          <a:p>
            <a:r>
              <a:rPr lang="en-IN" dirty="0" smtClean="0"/>
              <a:t>1.700000E-01 2.000000E+01</a:t>
            </a:r>
          </a:p>
          <a:p>
            <a:r>
              <a:rPr lang="en-IN" dirty="0" smtClean="0"/>
              <a:t>OD 1.0000 1.0000 0.0000 1.0000 2.3000 2.3000</a:t>
            </a:r>
          </a:p>
          <a:p>
            <a:r>
              <a:rPr lang="en-IN" dirty="0" smtClean="0"/>
              <a:t>LD 3.00000E-01 2.50000E+00</a:t>
            </a:r>
          </a:p>
          <a:p>
            <a:r>
              <a:rPr lang="en-IN" dirty="0" smtClean="0"/>
              <a:t>IT 3.00000E-01 5.00000E-02 2.50000E+01</a:t>
            </a:r>
          </a:p>
          <a:p>
            <a:r>
              <a:rPr lang="en-IN" dirty="0" smtClean="0"/>
              <a:t>IT 3.10000E-01 2.50000E-01 2.50000E+01</a:t>
            </a:r>
          </a:p>
          <a:p>
            <a:r>
              <a:rPr lang="en-IN" dirty="0" smtClean="0"/>
              <a:t>...................................................................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using of python, data extraction from </a:t>
            </a:r>
            <a:r>
              <a:rPr lang="en-IN" dirty="0" err="1" smtClean="0"/>
              <a:t>catalogs</a:t>
            </a:r>
            <a:r>
              <a:rPr lang="en-IN" dirty="0" smtClean="0"/>
              <a:t> becomes easy.</a:t>
            </a:r>
          </a:p>
          <a:p>
            <a:r>
              <a:rPr lang="en-IN" dirty="0" smtClean="0"/>
              <a:t>After getting input data of glass name from user, python runs the code through loops and logic codes and get data and all constants.</a:t>
            </a:r>
          </a:p>
          <a:p>
            <a:r>
              <a:rPr lang="en-IN" dirty="0" smtClean="0"/>
              <a:t>Using these constants and data, we can get plots and relation for dispersion and thermal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97144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N-BK7 (</a:t>
            </a:r>
            <a:r>
              <a:rPr lang="en-IN" dirty="0" err="1" smtClean="0"/>
              <a:t>schott</a:t>
            </a:r>
            <a:r>
              <a:rPr lang="en-IN" dirty="0" smtClean="0"/>
              <a:t>) glass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52"/>
            <a:ext cx="8229600" cy="5861248"/>
          </a:xfrm>
        </p:spPr>
        <p:txBody>
          <a:bodyPr/>
          <a:lstStyle/>
          <a:p>
            <a:r>
              <a:rPr lang="en-IN" dirty="0" smtClean="0"/>
              <a:t>Name : N-BK7</a:t>
            </a:r>
          </a:p>
          <a:p>
            <a:r>
              <a:rPr lang="en-IN" dirty="0" smtClean="0"/>
              <a:t>Wavelength range : </a:t>
            </a:r>
            <a:r>
              <a:rPr lang="pl-PL" dirty="0" smtClean="0"/>
              <a:t>300 nm to 2500 nm</a:t>
            </a:r>
            <a:endParaRPr lang="en-IN" dirty="0" smtClean="0"/>
          </a:p>
          <a:p>
            <a:r>
              <a:rPr lang="en-IN" dirty="0" smtClean="0"/>
              <a:t>RI for N-BK7 at 1060 nm wavelength is </a:t>
            </a:r>
            <a:r>
              <a:rPr lang="en-IN" dirty="0" smtClean="0"/>
              <a:t>1.5066875568966998.</a:t>
            </a:r>
          </a:p>
          <a:p>
            <a:r>
              <a:rPr lang="en-IN" dirty="0" smtClean="0"/>
              <a:t>From </a:t>
            </a:r>
            <a:r>
              <a:rPr lang="en-IN" dirty="0" smtClean="0"/>
              <a:t>the equation of </a:t>
            </a:r>
            <a:r>
              <a:rPr lang="en-IN" dirty="0" err="1" smtClean="0"/>
              <a:t>abbe</a:t>
            </a:r>
            <a:r>
              <a:rPr lang="en-IN" dirty="0" smtClean="0"/>
              <a:t> number, the value for N-BK7 is 64.13319920721142. </a:t>
            </a:r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091186"/>
            <a:ext cx="4047356" cy="2766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922</TotalTime>
  <Words>847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Optical analysis of different glass types</vt:lpstr>
      <vt:lpstr>Dispersion of light</vt:lpstr>
      <vt:lpstr>Slide 3</vt:lpstr>
      <vt:lpstr>Slide 4</vt:lpstr>
      <vt:lpstr>Find the dispersion relation through ZEMAX</vt:lpstr>
      <vt:lpstr>Dispersion formulas</vt:lpstr>
      <vt:lpstr>How to read catalogs (N-BK7)</vt:lpstr>
      <vt:lpstr>Python programming</vt:lpstr>
      <vt:lpstr>Dispersion data for N-BK7 (schott) glass</vt:lpstr>
      <vt:lpstr>Dispersion data for S-LAH99 (ohara) glass</vt:lpstr>
      <vt:lpstr>Dispersion data for J-PSKH1 (hikari) glass </vt:lpstr>
      <vt:lpstr>Dispersion data for K-SFLD14 (sumita) glass </vt:lpstr>
      <vt:lpstr>Application of data</vt:lpstr>
      <vt:lpstr>Thermal analysis</vt:lpstr>
      <vt:lpstr>Slide 15</vt:lpstr>
      <vt:lpstr>Refractive index of air at given conditions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analysis of different glass types</dc:title>
  <dc:creator>crystal</dc:creator>
  <cp:lastModifiedBy>crystal</cp:lastModifiedBy>
  <cp:revision>42</cp:revision>
  <dcterms:created xsi:type="dcterms:W3CDTF">2019-06-28T04:56:19Z</dcterms:created>
  <dcterms:modified xsi:type="dcterms:W3CDTF">2019-07-02T15:22:29Z</dcterms:modified>
</cp:coreProperties>
</file>