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Nunito"/>
      <p:regular r:id="rId51"/>
      <p:bold r:id="rId52"/>
      <p:italic r:id="rId53"/>
      <p:boldItalic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regular.fntdata"/><Relationship Id="rId50" Type="http://schemas.openxmlformats.org/officeDocument/2006/relationships/font" Target="fonts/Roboto-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6.xml"/><Relationship Id="rId55" Type="http://schemas.openxmlformats.org/officeDocument/2006/relationships/font" Target="fonts/Merriweather-regular.fntdata"/><Relationship Id="rId10" Type="http://schemas.openxmlformats.org/officeDocument/2006/relationships/slide" Target="slides/slide5.xml"/><Relationship Id="rId54" Type="http://schemas.openxmlformats.org/officeDocument/2006/relationships/font" Target="fonts/Nunito-boldItalic.fntdata"/><Relationship Id="rId13" Type="http://schemas.openxmlformats.org/officeDocument/2006/relationships/slide" Target="slides/slide8.xml"/><Relationship Id="rId57" Type="http://schemas.openxmlformats.org/officeDocument/2006/relationships/font" Target="fonts/Merriweather-italic.fntdata"/><Relationship Id="rId12" Type="http://schemas.openxmlformats.org/officeDocument/2006/relationships/slide" Target="slides/slide7.xml"/><Relationship Id="rId56"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109ec67766b64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109ec67766b64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27b9bb3d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27b9bb3d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109ec67766b64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109ec67766b64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f5e58263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f5e58263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109ec67766b64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109ec67766b64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f5e5826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f5e5826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f5e5826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f5e5826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f5e5826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f5e5826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f5e5826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f5e5826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f5e5826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f5e5826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f5e5826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f5e5826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f5e5826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f5e5826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f5e5826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f5e5826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109ec67766b64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109ec67766b64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27b9bb3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27b9bb3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7b9bb3d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7b9bb3d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27b9bb3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27b9bb3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7b9bb3d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27b9bb3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27b9bb3d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27b9bb3d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27b9bb3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27b9bb3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7b9bb3d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7b9bb3d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27b9bb3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27b9bb3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7b9bb3d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27b9bb3d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27b9bb3d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27b9bb3d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27b9bb3d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27b9bb3d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27b9bb3d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27b9bb3d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27b9bb3d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27b9bb3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27b9bb3d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27b9bb3d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27b9bb3d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27b9bb3d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27b9bb3d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27b9bb3d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27b9bb3d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27b9bb3d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27b9bb3d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27b9bb3d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27b9bb3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27b9bb3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27b9bb3d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27b9bb3d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27b9bb3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27b9bb3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09ec67766b6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09ec67766b6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7b9bb3d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7b9bb3d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f5e5826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f5e5826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109ec67766b64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109ec67766b64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109ec67766b64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109ec67766b64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arxiv.org/abs/1910.1068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research.google/blog/ul2-20b-an-open-source-unified-language-learn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www.techopedia.com/definition/34633/generative-ai" TargetMode="External"/><Relationship Id="rId4" Type="http://schemas.openxmlformats.org/officeDocument/2006/relationships/hyperlink" Target="https://yellow.ai/blog/types-of-generative-ai/" TargetMode="External"/><Relationship Id="rId5" Type="http://schemas.openxmlformats.org/officeDocument/2006/relationships/hyperlink" Target="https://www.analyticsvidhya.com/blog/2023/03/an-introduction-to-large-language-models-llms/" TargetMode="External"/><Relationship Id="rId6" Type="http://schemas.openxmlformats.org/officeDocument/2006/relationships/hyperlink" Target="https://www.databricks.com/resources/webinar/build-your-own-large-language-model-dol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Generative AI</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GenAI models</a:t>
            </a:r>
            <a:endParaRPr/>
          </a:p>
        </p:txBody>
      </p:sp>
      <p:sp>
        <p:nvSpPr>
          <p:cNvPr id="115" name="Google Shape;115;p22"/>
          <p:cNvSpPr txBox="1"/>
          <p:nvPr/>
        </p:nvSpPr>
        <p:spPr>
          <a:xfrm>
            <a:off x="388450" y="1433225"/>
            <a:ext cx="8443800" cy="33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Text to Text</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BERT</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T5</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Text to Image</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DALL-E 2</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Stable Diffusion</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Image to text</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Flamingo</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Image to 3D</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3D LLM</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Image or video to 3D</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3D LLM</a:t>
            </a:r>
            <a:endParaRPr sz="18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GenAI models</a:t>
            </a:r>
            <a:endParaRPr/>
          </a:p>
        </p:txBody>
      </p:sp>
      <p:sp>
        <p:nvSpPr>
          <p:cNvPr id="121" name="Google Shape;121;p23"/>
          <p:cNvSpPr txBox="1"/>
          <p:nvPr/>
        </p:nvSpPr>
        <p:spPr>
          <a:xfrm>
            <a:off x="311725" y="1612475"/>
            <a:ext cx="8437500" cy="332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Text to Audio</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Tacotron</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Text to code</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Codex</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Alphacode</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Image to Science</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Galactica</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Text to video</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MovieNet</a:t>
            </a:r>
            <a:endParaRPr sz="1800">
              <a:solidFill>
                <a:schemeClr val="dk2"/>
              </a:solidFill>
              <a:latin typeface="Nunito"/>
              <a:ea typeface="Nunito"/>
              <a:cs typeface="Nunito"/>
              <a:sym typeface="Nunito"/>
            </a:endParaRPr>
          </a:p>
          <a:p>
            <a:pPr indent="-342900" lvl="0" marL="4572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Audio to text</a:t>
            </a:r>
            <a:endParaRPr sz="1800">
              <a:solidFill>
                <a:schemeClr val="dk2"/>
              </a:solidFill>
              <a:latin typeface="Nunito"/>
              <a:ea typeface="Nunito"/>
              <a:cs typeface="Nunito"/>
              <a:sym typeface="Nunito"/>
            </a:endParaRPr>
          </a:p>
          <a:p>
            <a:pPr indent="-342900" lvl="1" marL="914400" rtl="0" algn="l">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Whisper</a:t>
            </a:r>
            <a:endParaRPr sz="18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Close </a:t>
            </a:r>
            <a:r>
              <a:rPr lang="en"/>
              <a:t>source</a:t>
            </a:r>
            <a:r>
              <a:rPr lang="en"/>
              <a:t> vs Open Source LLM </a:t>
            </a:r>
            <a:endParaRPr/>
          </a:p>
        </p:txBody>
      </p:sp>
      <p:sp>
        <p:nvSpPr>
          <p:cNvPr id="127" name="Google Shape;127;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Accessibility</a:t>
            </a:r>
            <a:endParaRPr b="1"/>
          </a:p>
          <a:p>
            <a:pPr indent="-298450" lvl="1" marL="914400" rtl="0" algn="l">
              <a:spcBef>
                <a:spcPts val="0"/>
              </a:spcBef>
              <a:spcAft>
                <a:spcPts val="0"/>
              </a:spcAft>
              <a:buSzPts val="1100"/>
              <a:buChar char="○"/>
            </a:pPr>
            <a:r>
              <a:rPr lang="en"/>
              <a:t>Not </a:t>
            </a:r>
            <a:r>
              <a:rPr lang="en"/>
              <a:t>publicly</a:t>
            </a:r>
            <a:r>
              <a:rPr lang="en"/>
              <a:t> available. Access and usage are restricted by developers who own them</a:t>
            </a:r>
            <a:endParaRPr sz="1100"/>
          </a:p>
          <a:p>
            <a:pPr indent="-298450" lvl="0" marL="457200" rtl="0" algn="l">
              <a:spcBef>
                <a:spcPts val="0"/>
              </a:spcBef>
              <a:spcAft>
                <a:spcPts val="0"/>
              </a:spcAft>
              <a:buSzPts val="1100"/>
              <a:buChar char="●"/>
            </a:pPr>
            <a:r>
              <a:rPr b="1" lang="en" sz="1100"/>
              <a:t>Customization</a:t>
            </a:r>
            <a:endParaRPr b="1" sz="1100"/>
          </a:p>
          <a:p>
            <a:pPr indent="-298450" lvl="1" marL="914400" rtl="0" algn="l">
              <a:spcBef>
                <a:spcPts val="0"/>
              </a:spcBef>
              <a:spcAft>
                <a:spcPts val="0"/>
              </a:spcAft>
              <a:buSzPts val="1100"/>
              <a:buChar char="○"/>
            </a:pPr>
            <a:r>
              <a:rPr b="1" lang="en"/>
              <a:t> </a:t>
            </a:r>
            <a:r>
              <a:rPr lang="en"/>
              <a:t>Limited customization options. Users typically rely on pre-defined parameters or APIs provided by the developers.</a:t>
            </a:r>
            <a:endParaRPr sz="1100"/>
          </a:p>
          <a:p>
            <a:pPr indent="-298450" lvl="0" marL="457200" rtl="0" algn="l">
              <a:spcBef>
                <a:spcPts val="0"/>
              </a:spcBef>
              <a:spcAft>
                <a:spcPts val="0"/>
              </a:spcAft>
              <a:buSzPts val="1100"/>
              <a:buChar char="●"/>
            </a:pPr>
            <a:r>
              <a:rPr b="1" lang="en" sz="1100"/>
              <a:t>Cost &amp; Availability</a:t>
            </a:r>
            <a:endParaRPr b="1" sz="1100"/>
          </a:p>
          <a:p>
            <a:pPr indent="-298450" lvl="1" marL="914400" rtl="0" algn="l">
              <a:spcBef>
                <a:spcPts val="0"/>
              </a:spcBef>
              <a:spcAft>
                <a:spcPts val="0"/>
              </a:spcAft>
              <a:buSzPts val="1100"/>
              <a:buChar char="○"/>
            </a:pPr>
            <a:r>
              <a:rPr lang="en"/>
              <a:t>Often require licensing fees or pay-per-use models for access.</a:t>
            </a:r>
            <a:endParaRPr sz="1100"/>
          </a:p>
          <a:p>
            <a:pPr indent="-298450" lvl="0" marL="457200" rtl="0" algn="l">
              <a:spcBef>
                <a:spcPts val="0"/>
              </a:spcBef>
              <a:spcAft>
                <a:spcPts val="0"/>
              </a:spcAft>
              <a:buSzPts val="1100"/>
              <a:buChar char="●"/>
            </a:pPr>
            <a:r>
              <a:rPr b="1" lang="en" sz="1100"/>
              <a:t>Example</a:t>
            </a:r>
            <a:endParaRPr b="1" sz="1100"/>
          </a:p>
          <a:p>
            <a:pPr indent="-298450" lvl="1" marL="914400" rtl="0" algn="l">
              <a:spcBef>
                <a:spcPts val="0"/>
              </a:spcBef>
              <a:spcAft>
                <a:spcPts val="0"/>
              </a:spcAft>
              <a:buSzPts val="1100"/>
              <a:buChar char="○"/>
            </a:pPr>
            <a:r>
              <a:rPr lang="en"/>
              <a:t>GPT-3 (OpenAI), Jurassic-1 Jumbo (AI21 Labs)</a:t>
            </a:r>
            <a:endParaRPr sz="1100"/>
          </a:p>
        </p:txBody>
      </p:sp>
      <p:sp>
        <p:nvSpPr>
          <p:cNvPr id="128" name="Google Shape;128;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a:t>Accessibility</a:t>
            </a:r>
            <a:endParaRPr b="1"/>
          </a:p>
          <a:p>
            <a:pPr indent="-298450" lvl="1" marL="914400" rtl="0" algn="l">
              <a:spcBef>
                <a:spcPts val="0"/>
              </a:spcBef>
              <a:spcAft>
                <a:spcPts val="0"/>
              </a:spcAft>
              <a:buSzPts val="1100"/>
              <a:buChar char="○"/>
            </a:pPr>
            <a:r>
              <a:rPr lang="en"/>
              <a:t>The source code is publicly accessible. Anyone can view, modify, and distribute the code.</a:t>
            </a:r>
            <a:endParaRPr/>
          </a:p>
          <a:p>
            <a:pPr indent="-298450" lvl="0" marL="457200" rtl="0" algn="l">
              <a:spcBef>
                <a:spcPts val="0"/>
              </a:spcBef>
              <a:spcAft>
                <a:spcPts val="0"/>
              </a:spcAft>
              <a:buSzPts val="1100"/>
              <a:buChar char="●"/>
            </a:pPr>
            <a:r>
              <a:rPr b="1" lang="en" sz="1100"/>
              <a:t>Customization</a:t>
            </a:r>
            <a:endParaRPr b="1" sz="1100"/>
          </a:p>
          <a:p>
            <a:pPr indent="-298450" lvl="1" marL="914400" rtl="0" algn="l">
              <a:spcBef>
                <a:spcPts val="0"/>
              </a:spcBef>
              <a:spcAft>
                <a:spcPts val="0"/>
              </a:spcAft>
              <a:buSzPts val="1100"/>
              <a:buChar char="○"/>
            </a:pPr>
            <a:r>
              <a:rPr lang="en"/>
              <a:t>Greater flexibility for customization. Developers can modify the code to fit specific needs and integrate them into complex systems.</a:t>
            </a:r>
            <a:endParaRPr sz="1100"/>
          </a:p>
          <a:p>
            <a:pPr indent="-298450" lvl="0" marL="457200" rtl="0" algn="l">
              <a:spcBef>
                <a:spcPts val="0"/>
              </a:spcBef>
              <a:spcAft>
                <a:spcPts val="0"/>
              </a:spcAft>
              <a:buSzPts val="1100"/>
              <a:buChar char="●"/>
            </a:pPr>
            <a:r>
              <a:rPr b="1" lang="en" sz="1100"/>
              <a:t>Cost &amp; Availability</a:t>
            </a:r>
            <a:endParaRPr b="1" sz="1100"/>
          </a:p>
          <a:p>
            <a:pPr indent="-298450" lvl="1" marL="914400" rtl="0" algn="l">
              <a:spcBef>
                <a:spcPts val="0"/>
              </a:spcBef>
              <a:spcAft>
                <a:spcPts val="0"/>
              </a:spcAft>
              <a:buSzPts val="1100"/>
              <a:buChar char="○"/>
            </a:pPr>
            <a:r>
              <a:rPr lang="en"/>
              <a:t>Freely available to use and modify, with minimal to no cost</a:t>
            </a:r>
            <a:endParaRPr sz="1100"/>
          </a:p>
          <a:p>
            <a:pPr indent="-298450" lvl="0" marL="457200" rtl="0" algn="l">
              <a:spcBef>
                <a:spcPts val="0"/>
              </a:spcBef>
              <a:spcAft>
                <a:spcPts val="0"/>
              </a:spcAft>
              <a:buSzPts val="1100"/>
              <a:buChar char="●"/>
            </a:pPr>
            <a:r>
              <a:rPr b="1" lang="en" sz="1100"/>
              <a:t>Example</a:t>
            </a:r>
            <a:endParaRPr b="1" sz="1100"/>
          </a:p>
          <a:p>
            <a:pPr indent="-298450" lvl="1" marL="914400" rtl="0" algn="l">
              <a:spcBef>
                <a:spcPts val="0"/>
              </a:spcBef>
              <a:spcAft>
                <a:spcPts val="0"/>
              </a:spcAft>
              <a:buSzPts val="1100"/>
              <a:buChar char="○"/>
            </a:pPr>
            <a:r>
              <a:rPr lang="en"/>
              <a:t>BLOOM (Hugging Face), Megatron-Turing NLG (NVIDIA)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675" y="798600"/>
            <a:ext cx="75510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 of Closed source LLM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GPT 3.5</a:t>
            </a:r>
            <a:endParaRPr/>
          </a:p>
        </p:txBody>
      </p:sp>
      <p:pic>
        <p:nvPicPr>
          <p:cNvPr id="139" name="Google Shape;139;p26"/>
          <p:cNvPicPr preferRelativeResize="0"/>
          <p:nvPr/>
        </p:nvPicPr>
        <p:blipFill>
          <a:blip r:embed="rId3">
            <a:alphaModFix/>
          </a:blip>
          <a:stretch>
            <a:fillRect/>
          </a:stretch>
        </p:blipFill>
        <p:spPr>
          <a:xfrm>
            <a:off x="7143750" y="210725"/>
            <a:ext cx="900650" cy="900650"/>
          </a:xfrm>
          <a:prstGeom prst="rect">
            <a:avLst/>
          </a:prstGeom>
          <a:noFill/>
          <a:ln>
            <a:noFill/>
          </a:ln>
        </p:spPr>
      </p:pic>
      <p:sp>
        <p:nvSpPr>
          <p:cNvPr id="140" name="Google Shape;140;p26"/>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OpenAI</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Nov 2022</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Closed-Source </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Mainly English,</a:t>
            </a:r>
            <a:r>
              <a:rPr lang="en" sz="1600">
                <a:solidFill>
                  <a:schemeClr val="dk1"/>
                </a:solidFill>
                <a:highlight>
                  <a:schemeClr val="accent6"/>
                </a:highlight>
                <a:latin typeface="Nunito"/>
                <a:ea typeface="Nunito"/>
                <a:cs typeface="Nunito"/>
                <a:sym typeface="Nunito"/>
              </a:rPr>
              <a:t> Multilingual Possible</a:t>
            </a:r>
            <a:endParaRPr sz="1600">
              <a:solidFill>
                <a:schemeClr val="dk1"/>
              </a:solidFill>
              <a:highlight>
                <a:schemeClr val="accent6"/>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Python, JavaScript, Java, C/C++,HTML/CSS, R,SQL, Swift, Ruby, PHP</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175 billion parameters</a:t>
            </a:r>
            <a:endParaRPr sz="1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r>
              <a:rPr lang="en" sz="1700">
                <a:solidFill>
                  <a:schemeClr val="dk1"/>
                </a:solidFill>
                <a:highlight>
                  <a:srgbClr val="FFFFFF"/>
                </a:highlight>
                <a:latin typeface="Nunito"/>
                <a:ea typeface="Nunito"/>
                <a:cs typeface="Nunito"/>
                <a:sym typeface="Nunito"/>
              </a:rPr>
              <a:t>d</a:t>
            </a:r>
            <a:r>
              <a:rPr lang="en" sz="1600">
                <a:solidFill>
                  <a:schemeClr val="dk1"/>
                </a:solidFill>
                <a:highlight>
                  <a:srgbClr val="FFFFFF"/>
                </a:highlight>
                <a:latin typeface="Nunito"/>
                <a:ea typeface="Nunito"/>
                <a:cs typeface="Nunito"/>
                <a:sym typeface="Nunito"/>
              </a:rPr>
              <a:t>ataset is not publicly disclosed</a:t>
            </a:r>
            <a:endParaRPr sz="1600">
              <a:solidFill>
                <a:schemeClr val="dk1"/>
              </a:solidFill>
              <a:highlight>
                <a:srgbClr val="FFFFFF"/>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highlight>
                  <a:srgbClr val="FFFFFF"/>
                </a:highlight>
                <a:latin typeface="Nunito"/>
                <a:ea typeface="Nunito"/>
                <a:cs typeface="Nunito"/>
                <a:sym typeface="Nunito"/>
              </a:rPr>
              <a:t>Famous Applications: </a:t>
            </a:r>
            <a:r>
              <a:rPr lang="en" sz="1600">
                <a:solidFill>
                  <a:schemeClr val="dk1"/>
                </a:solidFill>
                <a:highlight>
                  <a:srgbClr val="FFFFFF"/>
                </a:highlight>
                <a:latin typeface="Nunito"/>
                <a:ea typeface="Nunito"/>
                <a:cs typeface="Nunito"/>
                <a:sym typeface="Nunito"/>
              </a:rPr>
              <a:t>ChatGPT, AI Writer by Jasper, Jarvis</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Gemini</a:t>
            </a:r>
            <a:endParaRPr/>
          </a:p>
        </p:txBody>
      </p:sp>
      <p:sp>
        <p:nvSpPr>
          <p:cNvPr id="146" name="Google Shape;146;p27"/>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Google Deepmind</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Dec 2023</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Closed-Source </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Mainly English</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C/C++,C#, Bash, Dart, Go, GoogleSQL, Java, JavaScript, Kotlin, Lua, MatLab, PHP, Python, R, Ruby, Rust, Scala, SQL, Swift, TypeScript, YAML</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a:t>
            </a:r>
            <a:r>
              <a:rPr lang="en" sz="1600">
                <a:solidFill>
                  <a:schemeClr val="dk1"/>
                </a:solidFill>
                <a:latin typeface="Nunito"/>
                <a:ea typeface="Nunito"/>
                <a:cs typeface="Nunito"/>
                <a:sym typeface="Nunito"/>
              </a:rPr>
              <a:t>At Least</a:t>
            </a:r>
            <a:r>
              <a:rPr lang="en" sz="1600">
                <a:solidFill>
                  <a:schemeClr val="dk1"/>
                </a:solidFill>
                <a:latin typeface="Nunito"/>
                <a:ea typeface="Nunito"/>
                <a:cs typeface="Nunito"/>
                <a:sym typeface="Nunito"/>
              </a:rPr>
              <a:t> </a:t>
            </a:r>
            <a:r>
              <a:rPr lang="en" sz="1600">
                <a:solidFill>
                  <a:schemeClr val="dk1"/>
                </a:solidFill>
                <a:highlight>
                  <a:schemeClr val="accent6"/>
                </a:highlight>
                <a:latin typeface="Nunito"/>
                <a:ea typeface="Nunito"/>
                <a:cs typeface="Nunito"/>
                <a:sym typeface="Nunito"/>
              </a:rPr>
              <a:t>1.8 billion parameters</a:t>
            </a:r>
            <a:endParaRPr sz="1600">
              <a:solidFill>
                <a:schemeClr val="dk1"/>
              </a:solidFill>
              <a:highlight>
                <a:schemeClr val="accent6"/>
              </a:highlight>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r>
              <a:rPr lang="en" sz="1700">
                <a:solidFill>
                  <a:schemeClr val="dk1"/>
                </a:solidFill>
                <a:highlight>
                  <a:srgbClr val="FFFFFF"/>
                </a:highlight>
                <a:latin typeface="Nunito"/>
                <a:ea typeface="Nunito"/>
                <a:cs typeface="Nunito"/>
                <a:sym typeface="Nunito"/>
              </a:rPr>
              <a:t>d</a:t>
            </a:r>
            <a:r>
              <a:rPr lang="en" sz="1600">
                <a:solidFill>
                  <a:schemeClr val="dk1"/>
                </a:solidFill>
                <a:highlight>
                  <a:srgbClr val="FFFFFF"/>
                </a:highlight>
                <a:latin typeface="Nunito"/>
                <a:ea typeface="Nunito"/>
                <a:cs typeface="Nunito"/>
                <a:sym typeface="Nunito"/>
              </a:rPr>
              <a:t>ataset is not publicly disclosed</a:t>
            </a:r>
            <a:endParaRPr sz="1600">
              <a:solidFill>
                <a:schemeClr val="dk1"/>
              </a:solidFill>
              <a:highlight>
                <a:srgbClr val="FFFFFF"/>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highlight>
                  <a:srgbClr val="FFFFFF"/>
                </a:highlight>
                <a:latin typeface="Nunito"/>
                <a:ea typeface="Nunito"/>
                <a:cs typeface="Nunito"/>
                <a:sym typeface="Nunito"/>
              </a:rPr>
              <a:t>Famous Applications: </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037200" y="79850"/>
            <a:ext cx="1044774" cy="1044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Claude 3</a:t>
            </a:r>
            <a:endParaRPr/>
          </a:p>
        </p:txBody>
      </p:sp>
      <p:sp>
        <p:nvSpPr>
          <p:cNvPr id="153" name="Google Shape;153;p28"/>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Anthropic</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March 2024</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a:t>
            </a:r>
            <a:r>
              <a:rPr lang="en" sz="1600">
                <a:solidFill>
                  <a:schemeClr val="dk1"/>
                </a:solidFill>
                <a:highlight>
                  <a:schemeClr val="accent6"/>
                </a:highlight>
                <a:latin typeface="Nunito"/>
                <a:ea typeface="Nunito"/>
                <a:cs typeface="Nunito"/>
                <a:sym typeface="Nunito"/>
              </a:rPr>
              <a:t>Apache 2.0</a:t>
            </a:r>
            <a:endParaRPr sz="1600">
              <a:solidFill>
                <a:schemeClr val="dk1"/>
              </a:solidFill>
              <a:highlight>
                <a:schemeClr val="accent6"/>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Mainly English,</a:t>
            </a:r>
            <a:r>
              <a:rPr lang="en" sz="1600">
                <a:solidFill>
                  <a:schemeClr val="dk1"/>
                </a:solidFill>
                <a:latin typeface="Nunito"/>
                <a:ea typeface="Nunito"/>
                <a:cs typeface="Nunito"/>
                <a:sym typeface="Nunito"/>
              </a:rPr>
              <a:t> French, Japanese, Spanish</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Python, JavaScript, Java, C#, C++, GO, Swift, Ruby, PHP, Kotlin</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137 billion parameters</a:t>
            </a:r>
            <a:endParaRPr sz="1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r>
              <a:rPr lang="en" sz="1700">
                <a:solidFill>
                  <a:schemeClr val="dk1"/>
                </a:solidFill>
                <a:highlight>
                  <a:srgbClr val="FFFFFF"/>
                </a:highlight>
                <a:latin typeface="Nunito"/>
                <a:ea typeface="Nunito"/>
                <a:cs typeface="Nunito"/>
                <a:sym typeface="Nunito"/>
              </a:rPr>
              <a:t>d</a:t>
            </a:r>
            <a:r>
              <a:rPr lang="en" sz="1600">
                <a:solidFill>
                  <a:schemeClr val="dk1"/>
                </a:solidFill>
                <a:highlight>
                  <a:srgbClr val="FFFFFF"/>
                </a:highlight>
                <a:latin typeface="Nunito"/>
                <a:ea typeface="Nunito"/>
                <a:cs typeface="Nunito"/>
                <a:sym typeface="Nunito"/>
              </a:rPr>
              <a:t>ataset is not publicly disclosed</a:t>
            </a:r>
            <a:endParaRPr sz="1600">
              <a:solidFill>
                <a:schemeClr val="dk1"/>
              </a:solidFill>
              <a:highlight>
                <a:srgbClr val="FFFFFF"/>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highlight>
                  <a:srgbClr val="FFFFFF"/>
                </a:highlight>
                <a:latin typeface="Nunito"/>
                <a:ea typeface="Nunito"/>
                <a:cs typeface="Nunito"/>
                <a:sym typeface="Nunito"/>
              </a:rPr>
              <a:t>Famous Applications:</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7050500" y="133350"/>
            <a:ext cx="1058250" cy="105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675" y="798600"/>
            <a:ext cx="75912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 of Open Source LLM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a:t>
            </a:r>
            <a:endParaRPr/>
          </a:p>
        </p:txBody>
      </p:sp>
      <p:sp>
        <p:nvSpPr>
          <p:cNvPr id="165" name="Google Shape;165;p30"/>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Google</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Oct 2018</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a:t>
            </a:r>
            <a:r>
              <a:rPr lang="en" sz="1600">
                <a:solidFill>
                  <a:schemeClr val="dk1"/>
                </a:solidFill>
                <a:latin typeface="Nunito"/>
                <a:ea typeface="Nunito"/>
                <a:cs typeface="Nunito"/>
                <a:sym typeface="Nunito"/>
              </a:rPr>
              <a:t>Apache License 2.0</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Multilingual</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a:t>
            </a:r>
            <a:r>
              <a:rPr lang="en" sz="1600">
                <a:solidFill>
                  <a:schemeClr val="dk1"/>
                </a:solidFill>
                <a:highlight>
                  <a:schemeClr val="accent6"/>
                </a:highlight>
                <a:latin typeface="Nunito"/>
                <a:ea typeface="Nunito"/>
                <a:cs typeface="Nunito"/>
                <a:sym typeface="Nunito"/>
              </a:rPr>
              <a:t>NO</a:t>
            </a:r>
            <a:endParaRPr sz="1600">
              <a:solidFill>
                <a:schemeClr val="dk1"/>
              </a:solidFill>
              <a:highlight>
                <a:schemeClr val="accent6"/>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110 million parameters</a:t>
            </a:r>
            <a:endParaRPr sz="1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endParaRPr sz="1700">
              <a:solidFill>
                <a:schemeClr val="dk1"/>
              </a:solidFill>
              <a:highlight>
                <a:srgbClr val="FFFFFF"/>
              </a:highlight>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highlight>
                  <a:srgbClr val="FFFFFF"/>
                </a:highlight>
                <a:latin typeface="Nunito"/>
                <a:ea typeface="Nunito"/>
                <a:cs typeface="Nunito"/>
                <a:sym typeface="Nunito"/>
              </a:rPr>
              <a:t>Famous Applications:</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LLaMA 2</a:t>
            </a:r>
            <a:endParaRPr/>
          </a:p>
        </p:txBody>
      </p:sp>
      <p:sp>
        <p:nvSpPr>
          <p:cNvPr id="171" name="Google Shape;171;p31"/>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Meta</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a:t>
            </a:r>
            <a:r>
              <a:rPr lang="en" sz="1600">
                <a:solidFill>
                  <a:schemeClr val="dk1"/>
                </a:solidFill>
                <a:latin typeface="Nunito"/>
                <a:ea typeface="Nunito"/>
                <a:cs typeface="Nunito"/>
                <a:sym typeface="Nunito"/>
              </a:rPr>
              <a:t>July</a:t>
            </a:r>
            <a:r>
              <a:rPr lang="en" sz="1600">
                <a:solidFill>
                  <a:schemeClr val="dk1"/>
                </a:solidFill>
                <a:latin typeface="Nunito"/>
                <a:ea typeface="Nunito"/>
                <a:cs typeface="Nunito"/>
                <a:sym typeface="Nunito"/>
              </a:rPr>
              <a:t> 2023</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a:t>
            </a:r>
            <a:r>
              <a:rPr b="1" lang="en" sz="1100"/>
              <a:t>Llama 2 Community License</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Multilingual</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Python, C++, Java, PHP, C#, Bash</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a:t>
            </a:r>
            <a:r>
              <a:rPr lang="en" sz="1600">
                <a:solidFill>
                  <a:schemeClr val="dk1"/>
                </a:solidFill>
                <a:highlight>
                  <a:schemeClr val="accent6"/>
                </a:highlight>
                <a:latin typeface="Nunito"/>
                <a:ea typeface="Nunito"/>
                <a:cs typeface="Nunito"/>
                <a:sym typeface="Nunito"/>
              </a:rPr>
              <a:t>7 billion</a:t>
            </a:r>
            <a:r>
              <a:rPr lang="en" sz="1600">
                <a:solidFill>
                  <a:schemeClr val="dk1"/>
                </a:solidFill>
                <a:latin typeface="Nunito"/>
                <a:ea typeface="Nunito"/>
                <a:cs typeface="Nunito"/>
                <a:sym typeface="Nunito"/>
              </a:rPr>
              <a:t> parameters</a:t>
            </a:r>
            <a:endParaRPr sz="1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endParaRPr sz="1700">
              <a:solidFill>
                <a:schemeClr val="dk1"/>
              </a:solidFill>
              <a:highlight>
                <a:srgbClr val="FFFFFF"/>
              </a:highlight>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highlight>
                  <a:srgbClr val="FFFFFF"/>
                </a:highlight>
                <a:latin typeface="Nunito"/>
                <a:ea typeface="Nunito"/>
                <a:cs typeface="Nunito"/>
                <a:sym typeface="Nunito"/>
              </a:rPr>
              <a:t>Famous Applications:</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pic>
        <p:nvPicPr>
          <p:cNvPr id="172" name="Google Shape;172;p31"/>
          <p:cNvPicPr preferRelativeResize="0"/>
          <p:nvPr/>
        </p:nvPicPr>
        <p:blipFill>
          <a:blip r:embed="rId3">
            <a:alphaModFix/>
          </a:blip>
          <a:stretch>
            <a:fillRect/>
          </a:stretch>
        </p:blipFill>
        <p:spPr>
          <a:xfrm>
            <a:off x="6697275" y="145850"/>
            <a:ext cx="1765401" cy="107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Falcon</a:t>
            </a:r>
            <a:endParaRPr/>
          </a:p>
        </p:txBody>
      </p:sp>
      <p:sp>
        <p:nvSpPr>
          <p:cNvPr id="178" name="Google Shape;178;p32"/>
          <p:cNvSpPr txBox="1"/>
          <p:nvPr/>
        </p:nvSpPr>
        <p:spPr>
          <a:xfrm>
            <a:off x="424200" y="1471475"/>
            <a:ext cx="8179200" cy="339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Developed by:</a:t>
            </a:r>
            <a:r>
              <a:rPr lang="en" sz="1600">
                <a:solidFill>
                  <a:schemeClr val="dk1"/>
                </a:solidFill>
                <a:latin typeface="Nunito"/>
                <a:ea typeface="Nunito"/>
                <a:cs typeface="Nunito"/>
                <a:sym typeface="Nunito"/>
              </a:rPr>
              <a:t> TII</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Nunito"/>
              <a:buChar char="●"/>
            </a:pPr>
            <a:r>
              <a:rPr b="1" lang="en" sz="1600">
                <a:solidFill>
                  <a:schemeClr val="dk1"/>
                </a:solidFill>
                <a:latin typeface="Nunito"/>
                <a:ea typeface="Nunito"/>
                <a:cs typeface="Nunito"/>
                <a:sym typeface="Nunito"/>
              </a:rPr>
              <a:t>Release Date: </a:t>
            </a:r>
            <a:r>
              <a:rPr lang="en" sz="1600">
                <a:solidFill>
                  <a:schemeClr val="dk1"/>
                </a:solidFill>
                <a:latin typeface="Nunito"/>
                <a:ea typeface="Nunito"/>
                <a:cs typeface="Nunito"/>
                <a:sym typeface="Nunito"/>
              </a:rPr>
              <a:t> May 2023</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Apache License 2.0</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a:t>
            </a:r>
            <a:r>
              <a:rPr lang="en" sz="1100"/>
              <a:t>English, German, Spanish, French, Italian, Portuguese,Polish, Dutch, Romanian, Czech, Swedish</a:t>
            </a:r>
            <a:endParaRPr sz="1600">
              <a:solidFill>
                <a:schemeClr val="dk1"/>
              </a:solidFill>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a:t>
            </a:r>
            <a:r>
              <a:rPr lang="en" sz="1600">
                <a:solidFill>
                  <a:schemeClr val="dk1"/>
                </a:solidFill>
                <a:highlight>
                  <a:schemeClr val="accent6"/>
                </a:highlight>
                <a:latin typeface="Nunito"/>
                <a:ea typeface="Nunito"/>
                <a:cs typeface="Nunito"/>
                <a:sym typeface="Nunito"/>
              </a:rPr>
              <a:t>NO</a:t>
            </a:r>
            <a:endParaRPr sz="1600">
              <a:solidFill>
                <a:schemeClr val="dk1"/>
              </a:solidFill>
              <a:highlight>
                <a:schemeClr val="accent6"/>
              </a:highlight>
              <a:latin typeface="Nunito"/>
              <a:ea typeface="Nunito"/>
              <a:cs typeface="Nunito"/>
              <a:sym typeface="Nunito"/>
            </a:endParaRPr>
          </a:p>
          <a:p>
            <a:pPr indent="-330200" lvl="0" marL="457200" rtl="0" algn="l">
              <a:lnSpc>
                <a:spcPct val="150000"/>
              </a:lnSpc>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7 billion parameters</a:t>
            </a:r>
            <a:endParaRPr sz="1600">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endParaRPr sz="1700">
              <a:solidFill>
                <a:schemeClr val="dk1"/>
              </a:solidFill>
              <a:highlight>
                <a:srgbClr val="FFFFFF"/>
              </a:highlight>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Roboto"/>
              <a:buChar char="●"/>
            </a:pPr>
            <a:r>
              <a:rPr b="1" lang="en" sz="1600">
                <a:solidFill>
                  <a:schemeClr val="dk1"/>
                </a:solidFill>
                <a:highlight>
                  <a:srgbClr val="FFFFFF"/>
                </a:highlight>
                <a:latin typeface="Nunito"/>
                <a:ea typeface="Nunito"/>
                <a:cs typeface="Nunito"/>
                <a:sym typeface="Nunito"/>
              </a:rPr>
              <a:t>Famous Applications:</a:t>
            </a:r>
            <a:endParaRPr sz="1600">
              <a:solidFill>
                <a:schemeClr val="dk1"/>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Application of LLM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87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ChatGPT</a:t>
            </a:r>
            <a:endParaRPr/>
          </a:p>
        </p:txBody>
      </p:sp>
      <p:sp>
        <p:nvSpPr>
          <p:cNvPr id="189" name="Google Shape;189;p34"/>
          <p:cNvSpPr txBox="1"/>
          <p:nvPr/>
        </p:nvSpPr>
        <p:spPr>
          <a:xfrm>
            <a:off x="530250" y="1471475"/>
            <a:ext cx="8166000" cy="3261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Released on Nov 2022</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License:</a:t>
            </a:r>
            <a:r>
              <a:rPr lang="en" sz="1600">
                <a:solidFill>
                  <a:schemeClr val="dk1"/>
                </a:solidFill>
                <a:latin typeface="Nunito"/>
                <a:ea typeface="Nunito"/>
                <a:cs typeface="Nunito"/>
                <a:sym typeface="Nunito"/>
              </a:rPr>
              <a:t> Closed-Source. The specific license details are not publicly available as it's a proprietary model developed by OpenAI.</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Natural Languages:</a:t>
            </a:r>
            <a:r>
              <a:rPr lang="en" sz="1600">
                <a:solidFill>
                  <a:schemeClr val="dk1"/>
                </a:solidFill>
                <a:latin typeface="Nunito"/>
                <a:ea typeface="Nunito"/>
                <a:cs typeface="Nunito"/>
                <a:sym typeface="Nunito"/>
              </a:rPr>
              <a:t> ChatGPT primarily supports English, but there might be limited capabilities for other languages through API access (information not officially confirmed).</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Supported Programming Languages:</a:t>
            </a:r>
            <a:r>
              <a:rPr lang="en" sz="1600">
                <a:solidFill>
                  <a:schemeClr val="dk1"/>
                </a:solidFill>
                <a:latin typeface="Nunito"/>
                <a:ea typeface="Nunito"/>
                <a:cs typeface="Nunito"/>
                <a:sym typeface="Nunito"/>
              </a:rPr>
              <a:t> ChatGPT can be accessed through OpenAI's API, which likely uses Python. However, the underlying code for ChatGPT itself is not publicly available due to its closed-source nature.</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Roboto"/>
              <a:buChar char="●"/>
            </a:pPr>
            <a:r>
              <a:rPr b="1" lang="en" sz="1600">
                <a:solidFill>
                  <a:schemeClr val="dk1"/>
                </a:solidFill>
                <a:latin typeface="Nunito"/>
                <a:ea typeface="Nunito"/>
                <a:cs typeface="Nunito"/>
                <a:sym typeface="Nunito"/>
              </a:rPr>
              <a:t>Number of Model Parameters:</a:t>
            </a:r>
            <a:r>
              <a:rPr lang="en" sz="1600">
                <a:solidFill>
                  <a:schemeClr val="dk1"/>
                </a:solidFill>
                <a:latin typeface="Nunito"/>
                <a:ea typeface="Nunito"/>
                <a:cs typeface="Nunito"/>
                <a:sym typeface="Nunito"/>
              </a:rPr>
              <a:t> 1.5 billion parameters</a:t>
            </a:r>
            <a:endParaRPr sz="16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Roboto"/>
              <a:buChar char="●"/>
            </a:pPr>
            <a:r>
              <a:rPr b="1" lang="en" sz="1600">
                <a:solidFill>
                  <a:schemeClr val="dk1"/>
                </a:solidFill>
                <a:latin typeface="Nunito"/>
                <a:ea typeface="Nunito"/>
                <a:cs typeface="Nunito"/>
                <a:sym typeface="Nunito"/>
              </a:rPr>
              <a:t>Number of Tokens in Dataset:</a:t>
            </a:r>
            <a:r>
              <a:rPr lang="en" sz="1600">
                <a:solidFill>
                  <a:schemeClr val="dk1"/>
                </a:solidFill>
                <a:latin typeface="Nunito"/>
                <a:ea typeface="Nunito"/>
                <a:cs typeface="Nunito"/>
                <a:sym typeface="Nunito"/>
              </a:rPr>
              <a:t> </a:t>
            </a:r>
            <a:r>
              <a:rPr lang="en" sz="1700">
                <a:solidFill>
                  <a:schemeClr val="dk1"/>
                </a:solidFill>
                <a:latin typeface="Nunito"/>
                <a:ea typeface="Nunito"/>
                <a:cs typeface="Nunito"/>
                <a:sym typeface="Nunito"/>
              </a:rPr>
              <a:t>ChatGPT 3 has a 4096-token limit</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p:txBody>
      </p:sp>
      <p:pic>
        <p:nvPicPr>
          <p:cNvPr id="190" name="Google Shape;190;p34"/>
          <p:cNvPicPr preferRelativeResize="0"/>
          <p:nvPr/>
        </p:nvPicPr>
        <p:blipFill>
          <a:blip r:embed="rId3">
            <a:alphaModFix/>
          </a:blip>
          <a:stretch>
            <a:fillRect/>
          </a:stretch>
        </p:blipFill>
        <p:spPr>
          <a:xfrm>
            <a:off x="7143750" y="210725"/>
            <a:ext cx="900650" cy="900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GenAI models are evaluated?</a:t>
            </a:r>
            <a:endParaRPr/>
          </a:p>
        </p:txBody>
      </p:sp>
      <p:sp>
        <p:nvSpPr>
          <p:cNvPr id="196" name="Google Shape;196;p35"/>
          <p:cNvSpPr txBox="1"/>
          <p:nvPr/>
        </p:nvSpPr>
        <p:spPr>
          <a:xfrm>
            <a:off x="375050" y="1352850"/>
            <a:ext cx="8457300" cy="35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Nunito"/>
                <a:ea typeface="Nunito"/>
                <a:cs typeface="Nunito"/>
                <a:sym typeface="Nunito"/>
              </a:rPr>
              <a:t>Generative AI models are evaluated in a more concise, point-by-point format:</a:t>
            </a:r>
            <a:endParaRPr sz="1600">
              <a:solidFill>
                <a:schemeClr val="dk1"/>
              </a:solidFill>
              <a:latin typeface="Nunito"/>
              <a:ea typeface="Nunito"/>
              <a:cs typeface="Nunito"/>
              <a:sym typeface="Nunito"/>
            </a:endParaRPr>
          </a:p>
          <a:p>
            <a:pPr indent="-330200" lvl="0" marL="457200" rtl="0" algn="l">
              <a:lnSpc>
                <a:spcPct val="115000"/>
              </a:lnSpc>
              <a:spcBef>
                <a:spcPts val="1500"/>
              </a:spcBef>
              <a:spcAft>
                <a:spcPts val="0"/>
              </a:spcAft>
              <a:buClr>
                <a:schemeClr val="dk1"/>
              </a:buClr>
              <a:buSzPts val="1600"/>
              <a:buFont typeface="Nunito"/>
              <a:buAutoNum type="arabicPeriod"/>
            </a:pPr>
            <a:r>
              <a:rPr b="1" lang="en" sz="1600">
                <a:solidFill>
                  <a:schemeClr val="dk1"/>
                </a:solidFill>
                <a:latin typeface="Nunito"/>
                <a:ea typeface="Nunito"/>
                <a:cs typeface="Nunito"/>
                <a:sym typeface="Nunito"/>
              </a:rPr>
              <a:t>Objective Evaluation:</a:t>
            </a:r>
            <a:endParaRPr b="1"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Use a separate validation or test dataset not seen during training.</a:t>
            </a:r>
            <a:endParaRPr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Measure quantitative metrics like accuracy, perplexity, or F1 score.</a:t>
            </a:r>
            <a:endParaRPr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Assess the model's ability to generate outputs that match ground truth data.</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AutoNum type="arabicPeriod"/>
            </a:pPr>
            <a:r>
              <a:rPr b="1" lang="en" sz="1600">
                <a:solidFill>
                  <a:schemeClr val="dk1"/>
                </a:solidFill>
                <a:latin typeface="Nunito"/>
                <a:ea typeface="Nunito"/>
                <a:cs typeface="Nunito"/>
                <a:sym typeface="Nunito"/>
              </a:rPr>
              <a:t>Subjective Evaluation:</a:t>
            </a:r>
            <a:endParaRPr b="1"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Human evaluators assess the relevance, coherence, and quality of generated outputs.</a:t>
            </a:r>
            <a:endParaRPr sz="1600">
              <a:solidFill>
                <a:schemeClr val="dk1"/>
              </a:solidFill>
              <a:latin typeface="Nunito"/>
              <a:ea typeface="Nunito"/>
              <a:cs typeface="Nunito"/>
              <a:sym typeface="Nunito"/>
            </a:endParaRPr>
          </a:p>
          <a:p>
            <a:pPr indent="-330200" lvl="1" marL="9144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Conduct user studies or surveys to gather feedback on the usefulness of the model's outputs.</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02" name="Google Shape;202;p36"/>
          <p:cNvSpPr txBox="1"/>
          <p:nvPr/>
        </p:nvSpPr>
        <p:spPr>
          <a:xfrm>
            <a:off x="311725" y="1272500"/>
            <a:ext cx="8520600" cy="3308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Nunito"/>
              <a:buAutoNum type="arabicPeriod"/>
            </a:pPr>
            <a:r>
              <a:rPr b="1" lang="en" sz="1500">
                <a:solidFill>
                  <a:schemeClr val="dk1"/>
                </a:solidFill>
                <a:latin typeface="Nunito"/>
                <a:ea typeface="Nunito"/>
                <a:cs typeface="Nunito"/>
                <a:sym typeface="Nunito"/>
              </a:rPr>
              <a:t>Relevance and Quality Assessment:</a:t>
            </a:r>
            <a:endParaRPr b="1"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Evaluate how well the model's outputs align with the input prompt or task requirements.</a:t>
            </a:r>
            <a:endParaRPr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Assess the diversity and creativity of generated outputs to avoid repetitive or biased results.</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Font typeface="Nunito"/>
              <a:buAutoNum type="arabicPeriod"/>
            </a:pPr>
            <a:r>
              <a:rPr b="1" lang="en" sz="1500">
                <a:solidFill>
                  <a:schemeClr val="dk1"/>
                </a:solidFill>
                <a:latin typeface="Nunito"/>
                <a:ea typeface="Nunito"/>
                <a:cs typeface="Nunito"/>
                <a:sym typeface="Nunito"/>
              </a:rPr>
              <a:t>Fine-Tuning and Retraining:</a:t>
            </a:r>
            <a:endParaRPr b="1"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Based on evaluation results, fine-tune the model's parameters to improve performance.</a:t>
            </a:r>
            <a:endParaRPr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Consider retraining the model with additional data if it struggles with specific tasks or domains.</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Font typeface="Nunito"/>
              <a:buAutoNum type="arabicPeriod"/>
            </a:pPr>
            <a:r>
              <a:rPr b="1" lang="en" sz="1500">
                <a:solidFill>
                  <a:schemeClr val="dk1"/>
                </a:solidFill>
                <a:latin typeface="Nunito"/>
                <a:ea typeface="Nunito"/>
                <a:cs typeface="Nunito"/>
                <a:sym typeface="Nunito"/>
              </a:rPr>
              <a:t>Architecture Revision:</a:t>
            </a:r>
            <a:endParaRPr b="1"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Revisit the model's architecture if evaluation reveals fundamental issues or limitations.</a:t>
            </a:r>
            <a:endParaRPr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Experiment with different architectures, such as larger networks or different attention mechanisms.</a:t>
            </a:r>
            <a:endParaRPr sz="15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08" name="Google Shape;208;p37"/>
          <p:cNvSpPr txBox="1"/>
          <p:nvPr/>
        </p:nvSpPr>
        <p:spPr>
          <a:xfrm>
            <a:off x="311725" y="1272500"/>
            <a:ext cx="8520600" cy="3308400"/>
          </a:xfrm>
          <a:prstGeom prst="rect">
            <a:avLst/>
          </a:prstGeom>
          <a:noFill/>
          <a:ln>
            <a:noFill/>
          </a:ln>
        </p:spPr>
        <p:txBody>
          <a:bodyPr anchorCtr="0" anchor="t" bIns="91425" lIns="91425" spcFirstLastPara="1" rIns="91425" wrap="square" tIns="91425">
            <a:noAutofit/>
          </a:bodyPr>
          <a:lstStyle/>
          <a:p>
            <a:pPr indent="0" lvl="0" marL="457200" rtl="0" algn="l">
              <a:lnSpc>
                <a:spcPct val="138461"/>
              </a:lnSpc>
              <a:spcBef>
                <a:spcPts val="0"/>
              </a:spcBef>
              <a:spcAft>
                <a:spcPts val="0"/>
              </a:spcAft>
              <a:buNone/>
            </a:pPr>
            <a:r>
              <a:rPr lang="en" sz="1600">
                <a:solidFill>
                  <a:srgbClr val="2E364E"/>
                </a:solidFill>
                <a:highlight>
                  <a:srgbClr val="FFFFFF"/>
                </a:highlight>
                <a:latin typeface="Nunito"/>
                <a:ea typeface="Nunito"/>
                <a:cs typeface="Nunito"/>
                <a:sym typeface="Nunito"/>
              </a:rPr>
              <a:t>Popular metrics for assessing generative AI model performance include quantitative and/or qualitative scores for the following criteria:</a:t>
            </a:r>
            <a:endParaRPr sz="1600">
              <a:solidFill>
                <a:srgbClr val="2E364E"/>
              </a:solidFill>
              <a:highlight>
                <a:srgbClr val="FFFFFF"/>
              </a:highlight>
              <a:latin typeface="Nunito"/>
              <a:ea typeface="Nunito"/>
              <a:cs typeface="Nunito"/>
              <a:sym typeface="Nunito"/>
            </a:endParaRPr>
          </a:p>
          <a:p>
            <a:pPr indent="-330200" lvl="0" marL="457200" rtl="0" algn="l">
              <a:lnSpc>
                <a:spcPct val="138461"/>
              </a:lnSpc>
              <a:spcBef>
                <a:spcPts val="1500"/>
              </a:spcBef>
              <a:spcAft>
                <a:spcPts val="0"/>
              </a:spcAft>
              <a:buClr>
                <a:schemeClr val="dk1"/>
              </a:buClr>
              <a:buSzPts val="1600"/>
              <a:buFont typeface="Nunito"/>
              <a:buChar char="●"/>
            </a:pPr>
            <a:r>
              <a:rPr b="1" lang="en" sz="1600">
                <a:solidFill>
                  <a:srgbClr val="2E364E"/>
                </a:solidFill>
                <a:highlight>
                  <a:srgbClr val="FFFFFF"/>
                </a:highlight>
                <a:latin typeface="Nunito"/>
                <a:ea typeface="Nunito"/>
                <a:cs typeface="Nunito"/>
                <a:sym typeface="Nunito"/>
              </a:rPr>
              <a:t>Inception (IS) Score</a:t>
            </a:r>
            <a:r>
              <a:rPr lang="en" sz="1600">
                <a:solidFill>
                  <a:srgbClr val="2E364E"/>
                </a:solidFill>
                <a:highlight>
                  <a:srgbClr val="FFFFFF"/>
                </a:highlight>
                <a:latin typeface="Nunito"/>
                <a:ea typeface="Nunito"/>
                <a:cs typeface="Nunito"/>
                <a:sym typeface="Nunito"/>
              </a:rPr>
              <a:t> assesses the quality and diversity of generated images.</a:t>
            </a:r>
            <a:endParaRPr sz="1600">
              <a:solidFill>
                <a:srgbClr val="2E364E"/>
              </a:solidFill>
              <a:highlight>
                <a:srgbClr val="FFFFFF"/>
              </a:highlight>
              <a:latin typeface="Nunito"/>
              <a:ea typeface="Nunito"/>
              <a:cs typeface="Nunito"/>
              <a:sym typeface="Nunito"/>
            </a:endParaRPr>
          </a:p>
          <a:p>
            <a:pPr indent="-330200" lvl="0" marL="457200" rtl="0" algn="l">
              <a:lnSpc>
                <a:spcPct val="138461"/>
              </a:lnSpc>
              <a:spcBef>
                <a:spcPts val="0"/>
              </a:spcBef>
              <a:spcAft>
                <a:spcPts val="0"/>
              </a:spcAft>
              <a:buClr>
                <a:schemeClr val="dk1"/>
              </a:buClr>
              <a:buSzPts val="1600"/>
              <a:buFont typeface="Nunito"/>
              <a:buChar char="●"/>
            </a:pPr>
            <a:r>
              <a:rPr b="1" lang="en" sz="1600">
                <a:solidFill>
                  <a:srgbClr val="2E364E"/>
                </a:solidFill>
                <a:highlight>
                  <a:srgbClr val="FFFFFF"/>
                </a:highlight>
                <a:latin typeface="Nunito"/>
                <a:ea typeface="Nunito"/>
                <a:cs typeface="Nunito"/>
                <a:sym typeface="Nunito"/>
              </a:rPr>
              <a:t>Fréchet Inception Distance (FID) Score</a:t>
            </a:r>
            <a:r>
              <a:rPr lang="en" sz="1600">
                <a:solidFill>
                  <a:srgbClr val="2E364E"/>
                </a:solidFill>
                <a:highlight>
                  <a:srgbClr val="FFFFFF"/>
                </a:highlight>
                <a:latin typeface="Nunito"/>
                <a:ea typeface="Nunito"/>
                <a:cs typeface="Nunito"/>
                <a:sym typeface="Nunito"/>
              </a:rPr>
              <a:t> assesses the similarity between the feature representations of real and generated data.</a:t>
            </a:r>
            <a:endParaRPr sz="1600">
              <a:solidFill>
                <a:srgbClr val="2E364E"/>
              </a:solidFill>
              <a:highlight>
                <a:srgbClr val="FFFFFF"/>
              </a:highlight>
              <a:latin typeface="Nunito"/>
              <a:ea typeface="Nunito"/>
              <a:cs typeface="Nunito"/>
              <a:sym typeface="Nunito"/>
            </a:endParaRPr>
          </a:p>
          <a:p>
            <a:pPr indent="-330200" lvl="0" marL="457200" rtl="0" algn="l">
              <a:lnSpc>
                <a:spcPct val="138461"/>
              </a:lnSpc>
              <a:spcBef>
                <a:spcPts val="0"/>
              </a:spcBef>
              <a:spcAft>
                <a:spcPts val="0"/>
              </a:spcAft>
              <a:buClr>
                <a:schemeClr val="dk1"/>
              </a:buClr>
              <a:buSzPts val="1600"/>
              <a:buFont typeface="Nunito"/>
              <a:buChar char="●"/>
            </a:pPr>
            <a:r>
              <a:rPr b="1" lang="en" sz="1600">
                <a:solidFill>
                  <a:srgbClr val="2E364E"/>
                </a:solidFill>
                <a:highlight>
                  <a:srgbClr val="FFFFFF"/>
                </a:highlight>
                <a:latin typeface="Nunito"/>
                <a:ea typeface="Nunito"/>
                <a:cs typeface="Nunito"/>
                <a:sym typeface="Nunito"/>
              </a:rPr>
              <a:t>Precision and Recall Scores </a:t>
            </a:r>
            <a:r>
              <a:rPr lang="en" sz="1600">
                <a:solidFill>
                  <a:srgbClr val="2E364E"/>
                </a:solidFill>
                <a:highlight>
                  <a:srgbClr val="FFFFFF"/>
                </a:highlight>
                <a:latin typeface="Nunito"/>
                <a:ea typeface="Nunito"/>
                <a:cs typeface="Nunito"/>
                <a:sym typeface="Nunito"/>
              </a:rPr>
              <a:t>assess how well-generated data samples match real data distribution.</a:t>
            </a:r>
            <a:endParaRPr sz="1600">
              <a:solidFill>
                <a:srgbClr val="2E364E"/>
              </a:solidFill>
              <a:highlight>
                <a:srgbClr val="FFFFFF"/>
              </a:highlight>
              <a:latin typeface="Nunito"/>
              <a:ea typeface="Nunito"/>
              <a:cs typeface="Nunito"/>
              <a:sym typeface="Nunito"/>
            </a:endParaRPr>
          </a:p>
          <a:p>
            <a:pPr indent="-330200" lvl="0" marL="457200" rtl="0" algn="l">
              <a:lnSpc>
                <a:spcPct val="138461"/>
              </a:lnSpc>
              <a:spcBef>
                <a:spcPts val="0"/>
              </a:spcBef>
              <a:spcAft>
                <a:spcPts val="0"/>
              </a:spcAft>
              <a:buClr>
                <a:schemeClr val="dk1"/>
              </a:buClr>
              <a:buSzPts val="1600"/>
              <a:buFont typeface="Nunito"/>
              <a:buChar char="●"/>
            </a:pPr>
            <a:r>
              <a:rPr b="1" lang="en" sz="1600">
                <a:solidFill>
                  <a:srgbClr val="2E364E"/>
                </a:solidFill>
                <a:highlight>
                  <a:srgbClr val="FFFFFF"/>
                </a:highlight>
                <a:latin typeface="Nunito"/>
                <a:ea typeface="Nunito"/>
                <a:cs typeface="Nunito"/>
                <a:sym typeface="Nunito"/>
              </a:rPr>
              <a:t>Kernel Density Estimation (KDE) </a:t>
            </a:r>
            <a:r>
              <a:rPr lang="en" sz="1600">
                <a:solidFill>
                  <a:srgbClr val="2E364E"/>
                </a:solidFill>
                <a:highlight>
                  <a:srgbClr val="FFFFFF"/>
                </a:highlight>
                <a:latin typeface="Nunito"/>
                <a:ea typeface="Nunito"/>
                <a:cs typeface="Nunito"/>
                <a:sym typeface="Nunito"/>
              </a:rPr>
              <a:t>estimates the distribution of generated data and compares it to real data distribution.</a:t>
            </a:r>
            <a:endParaRPr sz="1600">
              <a:solidFill>
                <a:srgbClr val="2E364E"/>
              </a:solidFill>
              <a:highlight>
                <a:srgbClr val="FFFFFF"/>
              </a:highlight>
              <a:latin typeface="Nunito"/>
              <a:ea typeface="Nunito"/>
              <a:cs typeface="Nunito"/>
              <a:sym typeface="Nunito"/>
            </a:endParaRPr>
          </a:p>
          <a:p>
            <a:pPr indent="0" lvl="0" marL="457200" rtl="0" algn="l">
              <a:lnSpc>
                <a:spcPct val="115000"/>
              </a:lnSpc>
              <a:spcBef>
                <a:spcPts val="1500"/>
              </a:spcBef>
              <a:spcAft>
                <a:spcPts val="0"/>
              </a:spcAft>
              <a:buNone/>
            </a:pPr>
            <a:r>
              <a:t/>
            </a:r>
            <a:endParaRPr b="1" sz="16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14" name="Google Shape;214;p38"/>
          <p:cNvSpPr txBox="1"/>
          <p:nvPr/>
        </p:nvSpPr>
        <p:spPr>
          <a:xfrm>
            <a:off x="311725" y="1272500"/>
            <a:ext cx="8520600" cy="3308400"/>
          </a:xfrm>
          <a:prstGeom prst="rect">
            <a:avLst/>
          </a:prstGeom>
          <a:noFill/>
          <a:ln>
            <a:noFill/>
          </a:ln>
        </p:spPr>
        <p:txBody>
          <a:bodyPr anchorCtr="0" anchor="t" bIns="91425" lIns="91425" spcFirstLastPara="1" rIns="91425" wrap="square" tIns="91425">
            <a:noAutofit/>
          </a:bodyPr>
          <a:lstStyle/>
          <a:p>
            <a:pPr indent="-323850" lvl="0" marL="457200" rtl="0" algn="l">
              <a:lnSpc>
                <a:spcPct val="138461"/>
              </a:lnSpc>
              <a:spcBef>
                <a:spcPts val="0"/>
              </a:spcBef>
              <a:spcAft>
                <a:spcPts val="0"/>
              </a:spcAft>
              <a:buClr>
                <a:srgbClr val="2E364E"/>
              </a:buClr>
              <a:buSzPts val="1500"/>
              <a:buChar char="●"/>
            </a:pPr>
            <a:r>
              <a:rPr b="1" lang="en" sz="1500">
                <a:solidFill>
                  <a:srgbClr val="2E364E"/>
                </a:solidFill>
                <a:highlight>
                  <a:srgbClr val="FFFFFF"/>
                </a:highlight>
                <a:latin typeface="Nunito"/>
                <a:ea typeface="Nunito"/>
                <a:cs typeface="Nunito"/>
                <a:sym typeface="Nunito"/>
              </a:rPr>
              <a:t>Structural Similarity Index (SSIM)</a:t>
            </a:r>
            <a:r>
              <a:rPr lang="en" sz="1500">
                <a:solidFill>
                  <a:srgbClr val="2E364E"/>
                </a:solidFill>
                <a:highlight>
                  <a:srgbClr val="FFFFFF"/>
                </a:highlight>
                <a:latin typeface="Nunito"/>
                <a:ea typeface="Nunito"/>
                <a:cs typeface="Nunito"/>
                <a:sym typeface="Nunito"/>
              </a:rPr>
              <a:t> computes feature-based distances between real and generated images.</a:t>
            </a:r>
            <a:endParaRPr sz="1500">
              <a:solidFill>
                <a:srgbClr val="2E364E"/>
              </a:solidFill>
              <a:highlight>
                <a:srgbClr val="FFFFFF"/>
              </a:highlight>
              <a:latin typeface="Nunito"/>
              <a:ea typeface="Nunito"/>
              <a:cs typeface="Nunito"/>
              <a:sym typeface="Nunito"/>
            </a:endParaRPr>
          </a:p>
          <a:p>
            <a:pPr indent="-323850" lvl="0" marL="457200" rtl="0" algn="l">
              <a:lnSpc>
                <a:spcPct val="138461"/>
              </a:lnSpc>
              <a:spcBef>
                <a:spcPts val="0"/>
              </a:spcBef>
              <a:spcAft>
                <a:spcPts val="0"/>
              </a:spcAft>
              <a:buClr>
                <a:srgbClr val="2E364E"/>
              </a:buClr>
              <a:buSzPts val="1500"/>
              <a:buChar char="●"/>
            </a:pPr>
            <a:r>
              <a:rPr b="1" lang="en" sz="1500">
                <a:solidFill>
                  <a:srgbClr val="2E364E"/>
                </a:solidFill>
                <a:highlight>
                  <a:srgbClr val="FFFFFF"/>
                </a:highlight>
                <a:latin typeface="Nunito"/>
                <a:ea typeface="Nunito"/>
                <a:cs typeface="Nunito"/>
                <a:sym typeface="Nunito"/>
              </a:rPr>
              <a:t>BLEU (Bilingual Evaluation Understudy) Scores</a:t>
            </a:r>
            <a:r>
              <a:rPr lang="en" sz="1500">
                <a:solidFill>
                  <a:srgbClr val="2E364E"/>
                </a:solidFill>
                <a:highlight>
                  <a:srgbClr val="FFFFFF"/>
                </a:highlight>
                <a:latin typeface="Nunito"/>
                <a:ea typeface="Nunito"/>
                <a:cs typeface="Nunito"/>
                <a:sym typeface="Nunito"/>
              </a:rPr>
              <a:t> quantify the similarity between the machine-generated translation and one or more reference translations provided by human translators.</a:t>
            </a:r>
            <a:endParaRPr sz="1500">
              <a:solidFill>
                <a:srgbClr val="2E364E"/>
              </a:solidFill>
              <a:highlight>
                <a:srgbClr val="FFFFFF"/>
              </a:highlight>
              <a:latin typeface="Nunito"/>
              <a:ea typeface="Nunito"/>
              <a:cs typeface="Nunito"/>
              <a:sym typeface="Nunito"/>
            </a:endParaRPr>
          </a:p>
          <a:p>
            <a:pPr indent="-323850" lvl="0" marL="457200" rtl="0" algn="l">
              <a:lnSpc>
                <a:spcPct val="138461"/>
              </a:lnSpc>
              <a:spcBef>
                <a:spcPts val="0"/>
              </a:spcBef>
              <a:spcAft>
                <a:spcPts val="0"/>
              </a:spcAft>
              <a:buClr>
                <a:srgbClr val="2E364E"/>
              </a:buClr>
              <a:buSzPts val="1500"/>
              <a:buChar char="●"/>
            </a:pPr>
            <a:r>
              <a:rPr b="1" lang="en" sz="1500">
                <a:solidFill>
                  <a:srgbClr val="2E364E"/>
                </a:solidFill>
                <a:highlight>
                  <a:srgbClr val="FFFFFF"/>
                </a:highlight>
                <a:latin typeface="Nunito"/>
                <a:ea typeface="Nunito"/>
                <a:cs typeface="Nunito"/>
                <a:sym typeface="Nunito"/>
              </a:rPr>
              <a:t>ROUGE (Recall-Oriented Understudy for Gisting Evaluation) Scores</a:t>
            </a:r>
            <a:r>
              <a:rPr lang="en" sz="1500">
                <a:solidFill>
                  <a:srgbClr val="2E364E"/>
                </a:solidFill>
                <a:highlight>
                  <a:srgbClr val="FFFFFF"/>
                </a:highlight>
                <a:latin typeface="Nunito"/>
                <a:ea typeface="Nunito"/>
                <a:cs typeface="Nunito"/>
                <a:sym typeface="Nunito"/>
              </a:rPr>
              <a:t> measure the similarity between a machine-generated summary and one or more reference summaries provided by human annotators.</a:t>
            </a:r>
            <a:endParaRPr sz="1500">
              <a:solidFill>
                <a:srgbClr val="2E364E"/>
              </a:solidFill>
              <a:highlight>
                <a:srgbClr val="FFFFFF"/>
              </a:highlight>
              <a:latin typeface="Nunito"/>
              <a:ea typeface="Nunito"/>
              <a:cs typeface="Nunito"/>
              <a:sym typeface="Nunito"/>
            </a:endParaRPr>
          </a:p>
          <a:p>
            <a:pPr indent="-323850" lvl="0" marL="457200" rtl="0" algn="l">
              <a:lnSpc>
                <a:spcPct val="138461"/>
              </a:lnSpc>
              <a:spcBef>
                <a:spcPts val="0"/>
              </a:spcBef>
              <a:spcAft>
                <a:spcPts val="0"/>
              </a:spcAft>
              <a:buClr>
                <a:srgbClr val="2E364E"/>
              </a:buClr>
              <a:buSzPts val="1500"/>
              <a:buChar char="●"/>
            </a:pPr>
            <a:r>
              <a:rPr b="1" lang="en" sz="1500">
                <a:solidFill>
                  <a:srgbClr val="2E364E"/>
                </a:solidFill>
                <a:highlight>
                  <a:srgbClr val="FFFFFF"/>
                </a:highlight>
                <a:latin typeface="Nunito"/>
                <a:ea typeface="Nunito"/>
                <a:cs typeface="Nunito"/>
                <a:sym typeface="Nunito"/>
              </a:rPr>
              <a:t>Perplexity Scores</a:t>
            </a:r>
            <a:r>
              <a:rPr lang="en" sz="1500">
                <a:solidFill>
                  <a:srgbClr val="2E364E"/>
                </a:solidFill>
                <a:highlight>
                  <a:srgbClr val="FFFFFF"/>
                </a:highlight>
                <a:latin typeface="Nunito"/>
                <a:ea typeface="Nunito"/>
                <a:cs typeface="Nunito"/>
                <a:sym typeface="Nunito"/>
              </a:rPr>
              <a:t> measure how well the model predicts a given sequence of words.</a:t>
            </a:r>
            <a:endParaRPr sz="1500">
              <a:solidFill>
                <a:srgbClr val="2E364E"/>
              </a:solidFill>
              <a:highlight>
                <a:srgbClr val="FFFFFF"/>
              </a:highlight>
              <a:latin typeface="Nunito"/>
              <a:ea typeface="Nunito"/>
              <a:cs typeface="Nunito"/>
              <a:sym typeface="Nunito"/>
            </a:endParaRPr>
          </a:p>
          <a:p>
            <a:pPr indent="-323850" lvl="0" marL="457200" rtl="0" algn="l">
              <a:lnSpc>
                <a:spcPct val="138461"/>
              </a:lnSpc>
              <a:spcBef>
                <a:spcPts val="0"/>
              </a:spcBef>
              <a:spcAft>
                <a:spcPts val="0"/>
              </a:spcAft>
              <a:buClr>
                <a:srgbClr val="2E364E"/>
              </a:buClr>
              <a:buSzPts val="1500"/>
              <a:buChar char="●"/>
            </a:pPr>
            <a:r>
              <a:rPr b="1" lang="en" sz="1500">
                <a:solidFill>
                  <a:srgbClr val="2E364E"/>
                </a:solidFill>
                <a:highlight>
                  <a:srgbClr val="FFFFFF"/>
                </a:highlight>
                <a:latin typeface="Nunito"/>
                <a:ea typeface="Nunito"/>
                <a:cs typeface="Nunito"/>
                <a:sym typeface="Nunito"/>
              </a:rPr>
              <a:t>Intrinsic Evaluation</a:t>
            </a:r>
            <a:r>
              <a:rPr lang="en" sz="1500">
                <a:solidFill>
                  <a:srgbClr val="2E364E"/>
                </a:solidFill>
                <a:highlight>
                  <a:srgbClr val="FFFFFF"/>
                </a:highlight>
                <a:latin typeface="Nunito"/>
                <a:ea typeface="Nunito"/>
                <a:cs typeface="Nunito"/>
                <a:sym typeface="Nunito"/>
              </a:rPr>
              <a:t> assesses the model’s performance on intermediate sub-tasks within a broader application.</a:t>
            </a:r>
            <a:endParaRPr sz="1500">
              <a:solidFill>
                <a:srgbClr val="2E364E"/>
              </a:solidFill>
              <a:highlight>
                <a:srgbClr val="FFFFFF"/>
              </a:highlight>
              <a:latin typeface="Nunito"/>
              <a:ea typeface="Nunito"/>
              <a:cs typeface="Nunito"/>
              <a:sym typeface="Nunito"/>
            </a:endParaRPr>
          </a:p>
          <a:p>
            <a:pPr indent="0" lvl="0" marL="457200" rtl="0" algn="l">
              <a:lnSpc>
                <a:spcPct val="115000"/>
              </a:lnSpc>
              <a:spcBef>
                <a:spcPts val="1500"/>
              </a:spcBef>
              <a:spcAft>
                <a:spcPts val="0"/>
              </a:spcAft>
              <a:buNone/>
            </a:pPr>
            <a:r>
              <a:t/>
            </a:r>
            <a:endParaRPr sz="1500">
              <a:solidFill>
                <a:srgbClr val="2E364E"/>
              </a:solidFill>
              <a:highlight>
                <a:srgbClr val="FFFFFF"/>
              </a:highlight>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20" name="Google Shape;220;p39"/>
          <p:cNvSpPr txBox="1"/>
          <p:nvPr/>
        </p:nvSpPr>
        <p:spPr>
          <a:xfrm>
            <a:off x="311725" y="1272500"/>
            <a:ext cx="8520600" cy="3308400"/>
          </a:xfrm>
          <a:prstGeom prst="rect">
            <a:avLst/>
          </a:prstGeom>
          <a:noFill/>
          <a:ln>
            <a:noFill/>
          </a:ln>
        </p:spPr>
        <p:txBody>
          <a:bodyPr anchorCtr="0" anchor="t" bIns="91425" lIns="91425" spcFirstLastPara="1" rIns="91425" wrap="square" tIns="91425">
            <a:noAutofit/>
          </a:bodyPr>
          <a:lstStyle/>
          <a:p>
            <a:pPr indent="-336550" lvl="0" marL="457200" rtl="0" algn="l">
              <a:lnSpc>
                <a:spcPct val="138461"/>
              </a:lnSpc>
              <a:spcBef>
                <a:spcPts val="0"/>
              </a:spcBef>
              <a:spcAft>
                <a:spcPts val="0"/>
              </a:spcAft>
              <a:buClr>
                <a:srgbClr val="2E364E"/>
              </a:buClr>
              <a:buSzPts val="1700"/>
              <a:buChar char="●"/>
            </a:pPr>
            <a:r>
              <a:rPr b="1" lang="en" sz="1700">
                <a:solidFill>
                  <a:srgbClr val="2E364E"/>
                </a:solidFill>
                <a:highlight>
                  <a:srgbClr val="FFFFFF"/>
                </a:highlight>
                <a:latin typeface="Nunito"/>
                <a:ea typeface="Nunito"/>
                <a:cs typeface="Nunito"/>
                <a:sym typeface="Nunito"/>
              </a:rPr>
              <a:t>Extrinsic Evaluation</a:t>
            </a:r>
            <a:r>
              <a:rPr lang="en" sz="1700">
                <a:solidFill>
                  <a:srgbClr val="2E364E"/>
                </a:solidFill>
                <a:highlight>
                  <a:srgbClr val="FFFFFF"/>
                </a:highlight>
                <a:latin typeface="Nunito"/>
                <a:ea typeface="Nunito"/>
                <a:cs typeface="Nunito"/>
                <a:sym typeface="Nunito"/>
              </a:rPr>
              <a:t> assesses the model’s performance on the overall task it is designed for.</a:t>
            </a:r>
            <a:endParaRPr sz="1700">
              <a:solidFill>
                <a:srgbClr val="2E364E"/>
              </a:solidFill>
              <a:highlight>
                <a:srgbClr val="FFFFFF"/>
              </a:highlight>
              <a:latin typeface="Nunito"/>
              <a:ea typeface="Nunito"/>
              <a:cs typeface="Nunito"/>
              <a:sym typeface="Nunito"/>
            </a:endParaRPr>
          </a:p>
          <a:p>
            <a:pPr indent="-336550" lvl="0" marL="457200" rtl="0" algn="l">
              <a:lnSpc>
                <a:spcPct val="138461"/>
              </a:lnSpc>
              <a:spcBef>
                <a:spcPts val="0"/>
              </a:spcBef>
              <a:spcAft>
                <a:spcPts val="0"/>
              </a:spcAft>
              <a:buClr>
                <a:srgbClr val="2E364E"/>
              </a:buClr>
              <a:buSzPts val="1700"/>
              <a:buChar char="●"/>
            </a:pPr>
            <a:r>
              <a:rPr b="1" lang="en" sz="1700">
                <a:solidFill>
                  <a:srgbClr val="2E364E"/>
                </a:solidFill>
                <a:highlight>
                  <a:srgbClr val="FFFFFF"/>
                </a:highlight>
                <a:latin typeface="Nunito"/>
                <a:ea typeface="Nunito"/>
                <a:cs typeface="Nunito"/>
                <a:sym typeface="Nunito"/>
              </a:rPr>
              <a:t>Few-Shot or Zero-Shot Learning </a:t>
            </a:r>
            <a:r>
              <a:rPr lang="en" sz="1700">
                <a:solidFill>
                  <a:srgbClr val="2E364E"/>
                </a:solidFill>
                <a:highlight>
                  <a:srgbClr val="FFFFFF"/>
                </a:highlight>
                <a:latin typeface="Nunito"/>
                <a:ea typeface="Nunito"/>
                <a:cs typeface="Nunito"/>
                <a:sym typeface="Nunito"/>
              </a:rPr>
              <a:t>assesses the model’s ability to perform tasks with very limited or no training examples.</a:t>
            </a:r>
            <a:endParaRPr sz="1700">
              <a:solidFill>
                <a:srgbClr val="2E364E"/>
              </a:solidFill>
              <a:highlight>
                <a:srgbClr val="FFFFFF"/>
              </a:highlight>
              <a:latin typeface="Nunito"/>
              <a:ea typeface="Nunito"/>
              <a:cs typeface="Nunito"/>
              <a:sym typeface="Nunito"/>
            </a:endParaRPr>
          </a:p>
          <a:p>
            <a:pPr indent="-336550" lvl="0" marL="457200" rtl="0" algn="l">
              <a:lnSpc>
                <a:spcPct val="138461"/>
              </a:lnSpc>
              <a:spcBef>
                <a:spcPts val="0"/>
              </a:spcBef>
              <a:spcAft>
                <a:spcPts val="0"/>
              </a:spcAft>
              <a:buClr>
                <a:srgbClr val="2E364E"/>
              </a:buClr>
              <a:buSzPts val="1700"/>
              <a:buChar char="●"/>
            </a:pPr>
            <a:r>
              <a:rPr b="1" lang="en" sz="1700">
                <a:solidFill>
                  <a:srgbClr val="2E364E"/>
                </a:solidFill>
                <a:highlight>
                  <a:srgbClr val="FFFFFF"/>
                </a:highlight>
                <a:latin typeface="Nunito"/>
                <a:ea typeface="Nunito"/>
                <a:cs typeface="Nunito"/>
                <a:sym typeface="Nunito"/>
              </a:rPr>
              <a:t>Out-of-Distribution Detection</a:t>
            </a:r>
            <a:r>
              <a:rPr lang="en" sz="1700">
                <a:solidFill>
                  <a:srgbClr val="2E364E"/>
                </a:solidFill>
                <a:highlight>
                  <a:srgbClr val="FFFFFF"/>
                </a:highlight>
                <a:latin typeface="Nunito"/>
                <a:ea typeface="Nunito"/>
                <a:cs typeface="Nunito"/>
                <a:sym typeface="Nunito"/>
              </a:rPr>
              <a:t> assesses the model’s ability to detect out-of-distribution or anomalous data points.</a:t>
            </a:r>
            <a:endParaRPr sz="1700">
              <a:solidFill>
                <a:srgbClr val="2E364E"/>
              </a:solidFill>
              <a:highlight>
                <a:srgbClr val="FFFFFF"/>
              </a:highlight>
              <a:latin typeface="Nunito"/>
              <a:ea typeface="Nunito"/>
              <a:cs typeface="Nunito"/>
              <a:sym typeface="Nunito"/>
            </a:endParaRPr>
          </a:p>
          <a:p>
            <a:pPr indent="-336550" lvl="0" marL="457200" rtl="0" algn="l">
              <a:lnSpc>
                <a:spcPct val="138461"/>
              </a:lnSpc>
              <a:spcBef>
                <a:spcPts val="0"/>
              </a:spcBef>
              <a:spcAft>
                <a:spcPts val="0"/>
              </a:spcAft>
              <a:buClr>
                <a:srgbClr val="2E364E"/>
              </a:buClr>
              <a:buSzPts val="1700"/>
              <a:buChar char="●"/>
            </a:pPr>
            <a:r>
              <a:rPr b="1" lang="en" sz="1700">
                <a:solidFill>
                  <a:srgbClr val="2E364E"/>
                </a:solidFill>
                <a:highlight>
                  <a:srgbClr val="FFFFFF"/>
                </a:highlight>
                <a:latin typeface="Nunito"/>
                <a:ea typeface="Nunito"/>
                <a:cs typeface="Nunito"/>
                <a:sym typeface="Nunito"/>
              </a:rPr>
              <a:t>Reconstruction Loss Scores</a:t>
            </a:r>
            <a:r>
              <a:rPr lang="en" sz="1700">
                <a:solidFill>
                  <a:srgbClr val="2E364E"/>
                </a:solidFill>
                <a:highlight>
                  <a:srgbClr val="FFFFFF"/>
                </a:highlight>
                <a:latin typeface="Nunito"/>
                <a:ea typeface="Nunito"/>
                <a:cs typeface="Nunito"/>
                <a:sym typeface="Nunito"/>
              </a:rPr>
              <a:t> measure how well the model can reconstruct input data from the learned latent space.</a:t>
            </a:r>
            <a:endParaRPr sz="1700">
              <a:solidFill>
                <a:srgbClr val="2E364E"/>
              </a:solidFill>
              <a:highlight>
                <a:srgbClr val="FFFFFF"/>
              </a:highlight>
              <a:latin typeface="Nunito"/>
              <a:ea typeface="Nunito"/>
              <a:cs typeface="Nunito"/>
              <a:sym typeface="Nunito"/>
            </a:endParaRPr>
          </a:p>
          <a:p>
            <a:pPr indent="0" lvl="0" marL="457200" rtl="0" algn="l">
              <a:lnSpc>
                <a:spcPct val="115000"/>
              </a:lnSpc>
              <a:spcBef>
                <a:spcPts val="1500"/>
              </a:spcBef>
              <a:spcAft>
                <a:spcPts val="0"/>
              </a:spcAft>
              <a:buNone/>
            </a:pPr>
            <a:r>
              <a:t/>
            </a:r>
            <a:endParaRPr b="1" sz="1700">
              <a:solidFill>
                <a:srgbClr val="2E364E"/>
              </a:solidFill>
              <a:highlight>
                <a:srgbClr val="FFFFFF"/>
              </a:highlight>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675" y="798600"/>
            <a:ext cx="72561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Large Language Models(LLM)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 </a:t>
            </a:r>
            <a:endParaRPr/>
          </a:p>
        </p:txBody>
      </p:sp>
      <p:sp>
        <p:nvSpPr>
          <p:cNvPr id="231" name="Google Shape;231;p41"/>
          <p:cNvSpPr txBox="1"/>
          <p:nvPr/>
        </p:nvSpPr>
        <p:spPr>
          <a:xfrm>
            <a:off x="308075" y="1366250"/>
            <a:ext cx="8520600" cy="3348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161616"/>
              </a:buClr>
              <a:buSzPts val="1700"/>
              <a:buFont typeface="Nunito"/>
              <a:buChar char="●"/>
            </a:pPr>
            <a:r>
              <a:rPr lang="en" sz="1700">
                <a:solidFill>
                  <a:srgbClr val="161616"/>
                </a:solidFill>
                <a:highlight>
                  <a:srgbClr val="FFFFFF"/>
                </a:highlight>
                <a:latin typeface="Nunito"/>
                <a:ea typeface="Nunito"/>
                <a:cs typeface="Nunito"/>
                <a:sym typeface="Nunito"/>
              </a:rPr>
              <a:t>Large language models (LLMs) are a category of foundation models trained on immense amounts of data making them capable of understanding and generating natural language and other types of content to perform a wide range of tasks.</a:t>
            </a:r>
            <a:endParaRPr sz="1700">
              <a:solidFill>
                <a:srgbClr val="161616"/>
              </a:solidFill>
              <a:highlight>
                <a:srgbClr val="FFFFFF"/>
              </a:highlight>
              <a:latin typeface="Nunito"/>
              <a:ea typeface="Nunito"/>
              <a:cs typeface="Nunito"/>
              <a:sym typeface="Nunito"/>
            </a:endParaRPr>
          </a:p>
          <a:p>
            <a:pPr indent="-336550" lvl="0" marL="457200" rtl="0" algn="l">
              <a:lnSpc>
                <a:spcPct val="115000"/>
              </a:lnSpc>
              <a:spcBef>
                <a:spcPts val="0"/>
              </a:spcBef>
              <a:spcAft>
                <a:spcPts val="0"/>
              </a:spcAft>
              <a:buClr>
                <a:srgbClr val="161616"/>
              </a:buClr>
              <a:buSzPts val="1700"/>
              <a:buFont typeface="Nunito"/>
              <a:buChar char="●"/>
            </a:pPr>
            <a:r>
              <a:rPr lang="en" sz="1700">
                <a:solidFill>
                  <a:srgbClr val="161616"/>
                </a:solidFill>
                <a:highlight>
                  <a:srgbClr val="FFFFFF"/>
                </a:highlight>
                <a:latin typeface="Nunito"/>
                <a:ea typeface="Nunito"/>
                <a:cs typeface="Nunito"/>
                <a:sym typeface="Nunito"/>
              </a:rPr>
              <a:t>In a nutshell, LLMs are designed to understand and generate text like a human, in addition to other forms of content, based on the vast amount of data used to train them. They have the ability to infer from context, generate coherent and contextually relevant responses, translate to languages other than English, summarize text, answer questions (general conversation and FAQs) and even assist in creative writing or code generation tasks. </a:t>
            </a:r>
            <a:endParaRPr sz="1700">
              <a:solidFill>
                <a:srgbClr val="161616"/>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161616"/>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 AI</a:t>
            </a:r>
            <a:endParaRPr/>
          </a:p>
        </p:txBody>
      </p:sp>
      <p:sp>
        <p:nvSpPr>
          <p:cNvPr id="76" name="Google Shape;76;p15"/>
          <p:cNvSpPr txBox="1"/>
          <p:nvPr/>
        </p:nvSpPr>
        <p:spPr>
          <a:xfrm>
            <a:off x="388450" y="1406425"/>
            <a:ext cx="8443800" cy="346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Nunito"/>
              <a:buChar char="●"/>
            </a:pPr>
            <a:r>
              <a:rPr lang="en" sz="1800">
                <a:solidFill>
                  <a:srgbClr val="2E364E"/>
                </a:solidFill>
                <a:highlight>
                  <a:srgbClr val="FFFFFF"/>
                </a:highlight>
                <a:latin typeface="Nunito"/>
                <a:ea typeface="Nunito"/>
                <a:cs typeface="Nunito"/>
                <a:sym typeface="Nunito"/>
              </a:rPr>
              <a:t>Generative AI (genAI) is a broad label describing any type of artificial intelligence (AI) that can produce new text, images, video, or audio clips. Technically, this type of AI learns patterns from training data and generates new, unique outputs with the same statistical properties.</a:t>
            </a:r>
            <a:endParaRPr sz="1800">
              <a:solidFill>
                <a:srgbClr val="2E364E"/>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rgbClr val="2E364E"/>
              </a:buClr>
              <a:buSzPts val="1800"/>
              <a:buFont typeface="Nunito"/>
              <a:buChar char="●"/>
            </a:pPr>
            <a:r>
              <a:rPr lang="en" sz="1800">
                <a:solidFill>
                  <a:srgbClr val="2E364E"/>
                </a:solidFill>
                <a:highlight>
                  <a:srgbClr val="FFFFFF"/>
                </a:highlight>
                <a:latin typeface="Nunito"/>
                <a:ea typeface="Nunito"/>
                <a:cs typeface="Nunito"/>
                <a:sym typeface="Nunito"/>
              </a:rPr>
              <a:t>Generative AI models use prompts to guide content generation and use transfer learning to become more proficient. </a:t>
            </a:r>
            <a:endParaRPr sz="1800">
              <a:solidFill>
                <a:srgbClr val="2E364E"/>
              </a:solidFill>
              <a:highlight>
                <a:srgbClr val="FFFFFF"/>
              </a:highlight>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LLM</a:t>
            </a:r>
            <a:endParaRPr/>
          </a:p>
        </p:txBody>
      </p:sp>
      <p:sp>
        <p:nvSpPr>
          <p:cNvPr id="237" name="Google Shape;237;p42"/>
          <p:cNvSpPr txBox="1"/>
          <p:nvPr/>
        </p:nvSpPr>
        <p:spPr>
          <a:xfrm>
            <a:off x="388450" y="1419825"/>
            <a:ext cx="8443800" cy="329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83838"/>
              </a:buClr>
              <a:buSzPts val="1800"/>
              <a:buAutoNum type="arabicPeriod"/>
            </a:pPr>
            <a:r>
              <a:rPr b="1" lang="en" sz="1800">
                <a:solidFill>
                  <a:srgbClr val="383838"/>
                </a:solidFill>
                <a:highlight>
                  <a:srgbClr val="FFFFFF"/>
                </a:highlight>
                <a:latin typeface="Nunito"/>
                <a:ea typeface="Nunito"/>
                <a:cs typeface="Nunito"/>
                <a:sym typeface="Nunito"/>
              </a:rPr>
              <a:t>Autoregressive Models:</a:t>
            </a:r>
            <a:r>
              <a:rPr lang="en" sz="1800">
                <a:solidFill>
                  <a:srgbClr val="383838"/>
                </a:solidFill>
                <a:highlight>
                  <a:srgbClr val="FFFFFF"/>
                </a:highlight>
                <a:latin typeface="Nunito"/>
                <a:ea typeface="Nunito"/>
                <a:cs typeface="Nunito"/>
                <a:sym typeface="Nunito"/>
              </a:rPr>
              <a:t> These models generate text one token at a time based on the previously generated tokens. Examples include OpenAI’s GPT series and Google’s BERT.</a:t>
            </a:r>
            <a:endParaRPr sz="1800">
              <a:solidFill>
                <a:srgbClr val="383838"/>
              </a:solidFill>
              <a:highlight>
                <a:srgbClr val="FFFFFF"/>
              </a:highlight>
              <a:latin typeface="Nunito"/>
              <a:ea typeface="Nunito"/>
              <a:cs typeface="Nunito"/>
              <a:sym typeface="Nunito"/>
            </a:endParaRPr>
          </a:p>
          <a:p>
            <a:pPr indent="-342900" lvl="0" marL="457200" rtl="0" algn="l">
              <a:lnSpc>
                <a:spcPct val="115000"/>
              </a:lnSpc>
              <a:spcBef>
                <a:spcPts val="0"/>
              </a:spcBef>
              <a:spcAft>
                <a:spcPts val="0"/>
              </a:spcAft>
              <a:buClr>
                <a:srgbClr val="383838"/>
              </a:buClr>
              <a:buSzPts val="1800"/>
              <a:buAutoNum type="arabicPeriod"/>
            </a:pPr>
            <a:r>
              <a:rPr b="1" lang="en" sz="1800">
                <a:solidFill>
                  <a:srgbClr val="383838"/>
                </a:solidFill>
                <a:highlight>
                  <a:srgbClr val="FFFFFF"/>
                </a:highlight>
                <a:latin typeface="Nunito"/>
                <a:ea typeface="Nunito"/>
                <a:cs typeface="Nunito"/>
                <a:sym typeface="Nunito"/>
              </a:rPr>
              <a:t>Conditional Generative Models:</a:t>
            </a:r>
            <a:r>
              <a:rPr lang="en" sz="1800">
                <a:solidFill>
                  <a:srgbClr val="383838"/>
                </a:solidFill>
                <a:highlight>
                  <a:srgbClr val="FFFFFF"/>
                </a:highlight>
                <a:latin typeface="Nunito"/>
                <a:ea typeface="Nunito"/>
                <a:cs typeface="Nunito"/>
                <a:sym typeface="Nunito"/>
              </a:rPr>
              <a:t> These models generate text conditioned on some input, such as a prompt or context. They are often used in applications like text completion and text generation with specific attributes or styles.</a:t>
            </a:r>
            <a:endParaRPr sz="1800">
              <a:solidFill>
                <a:srgbClr val="383838"/>
              </a:solidFill>
              <a:highlight>
                <a:srgbClr val="FFFFFF"/>
              </a:highlight>
              <a:latin typeface="Nunito"/>
              <a:ea typeface="Nunito"/>
              <a:cs typeface="Nunito"/>
              <a:sym typeface="Nunito"/>
            </a:endParaRPr>
          </a:p>
          <a:p>
            <a:pPr indent="0" lvl="0" marL="0" rtl="0" algn="l">
              <a:lnSpc>
                <a:spcPct val="115000"/>
              </a:lnSpc>
              <a:spcBef>
                <a:spcPts val="2000"/>
              </a:spcBef>
              <a:spcAft>
                <a:spcPts val="0"/>
              </a:spcAft>
              <a:buNone/>
            </a:pPr>
            <a:r>
              <a:t/>
            </a:r>
            <a:endParaRPr sz="1800">
              <a:solidFill>
                <a:schemeClr val="dk2"/>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between LLM &amp; GenAI</a:t>
            </a:r>
            <a:endParaRPr/>
          </a:p>
        </p:txBody>
      </p:sp>
      <p:sp>
        <p:nvSpPr>
          <p:cNvPr id="243" name="Google Shape;243;p43"/>
          <p:cNvSpPr txBox="1"/>
          <p:nvPr/>
        </p:nvSpPr>
        <p:spPr>
          <a:xfrm>
            <a:off x="311700" y="1379625"/>
            <a:ext cx="8520600" cy="36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800">
                <a:solidFill>
                  <a:srgbClr val="383838"/>
                </a:solidFill>
                <a:highlight>
                  <a:srgbClr val="FFFFFF"/>
                </a:highlight>
                <a:latin typeface="Nunito"/>
                <a:ea typeface="Nunito"/>
                <a:cs typeface="Nunito"/>
                <a:sym typeface="Nunito"/>
              </a:rPr>
              <a:t>Generative AI</a:t>
            </a:r>
            <a:r>
              <a:rPr lang="en" sz="1800">
                <a:solidFill>
                  <a:srgbClr val="383838"/>
                </a:solidFill>
                <a:highlight>
                  <a:srgbClr val="FFFFFF"/>
                </a:highlight>
                <a:latin typeface="Nunito"/>
                <a:ea typeface="Nunito"/>
                <a:cs typeface="Nunito"/>
                <a:sym typeface="Nunito"/>
              </a:rPr>
              <a:t> is like a big playground with lots of different toys for making new things. It can create poems, music, pictures, even invent new stuff!</a:t>
            </a:r>
            <a:endParaRPr sz="1800">
              <a:solidFill>
                <a:srgbClr val="383838"/>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None/>
            </a:pPr>
            <a:r>
              <a:rPr b="1" lang="en" sz="1800">
                <a:solidFill>
                  <a:srgbClr val="383838"/>
                </a:solidFill>
                <a:highlight>
                  <a:srgbClr val="FFFFFF"/>
                </a:highlight>
                <a:latin typeface="Nunito"/>
                <a:ea typeface="Nunito"/>
                <a:cs typeface="Nunito"/>
                <a:sym typeface="Nunito"/>
              </a:rPr>
              <a:t>Large Language Models</a:t>
            </a:r>
            <a:r>
              <a:rPr lang="en" sz="1800">
                <a:solidFill>
                  <a:srgbClr val="383838"/>
                </a:solidFill>
                <a:highlight>
                  <a:srgbClr val="FFFFFF"/>
                </a:highlight>
                <a:latin typeface="Nunito"/>
                <a:ea typeface="Nunito"/>
                <a:cs typeface="Nunito"/>
                <a:sym typeface="Nunito"/>
              </a:rPr>
              <a:t> are like the best word builders in that playground. They’re really good at using words to make stories, translate languages, answer questions, and even write code!</a:t>
            </a:r>
            <a:endParaRPr sz="1800">
              <a:solidFill>
                <a:srgbClr val="383838"/>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None/>
            </a:pPr>
            <a:r>
              <a:rPr lang="en" sz="1800">
                <a:solidFill>
                  <a:srgbClr val="383838"/>
                </a:solidFill>
                <a:highlight>
                  <a:srgbClr val="FFFFFF"/>
                </a:highlight>
                <a:latin typeface="Nunito"/>
                <a:ea typeface="Nunito"/>
                <a:cs typeface="Nunito"/>
                <a:sym typeface="Nunito"/>
              </a:rPr>
              <a:t>So, generative AI is the whole playground, and LLMs are the language experts in that playground.</a:t>
            </a:r>
            <a:endParaRPr sz="1800">
              <a:solidFill>
                <a:srgbClr val="383838"/>
              </a:solidFill>
              <a:highlight>
                <a:srgbClr val="FFFFFF"/>
              </a:highlight>
              <a:latin typeface="Nunito"/>
              <a:ea typeface="Nunito"/>
              <a:cs typeface="Nunito"/>
              <a:sym typeface="Nunito"/>
            </a:endParaRPr>
          </a:p>
          <a:p>
            <a:pPr indent="0" lvl="0" marL="0" rtl="0" algn="l">
              <a:lnSpc>
                <a:spcPct val="115000"/>
              </a:lnSpc>
              <a:spcBef>
                <a:spcPts val="1200"/>
              </a:spcBef>
              <a:spcAft>
                <a:spcPts val="0"/>
              </a:spcAft>
              <a:buNone/>
            </a:pPr>
            <a:r>
              <a:t/>
            </a:r>
            <a:endParaRPr sz="1800">
              <a:solidFill>
                <a:schemeClr val="dk2"/>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Open LLMs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T5</a:t>
            </a:r>
            <a:endParaRPr/>
          </a:p>
        </p:txBody>
      </p:sp>
      <p:sp>
        <p:nvSpPr>
          <p:cNvPr id="254" name="Google Shape;254;p45"/>
          <p:cNvSpPr txBox="1"/>
          <p:nvPr/>
        </p:nvSpPr>
        <p:spPr>
          <a:xfrm>
            <a:off x="375050" y="1379625"/>
            <a:ext cx="8457300" cy="3442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Release on Oct 2019</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T5 (</a:t>
            </a:r>
            <a:r>
              <a:rPr lang="en" sz="1600" u="sng">
                <a:solidFill>
                  <a:schemeClr val="hlink"/>
                </a:solidFill>
                <a:latin typeface="Nunito"/>
                <a:ea typeface="Nunito"/>
                <a:cs typeface="Nunito"/>
                <a:sym typeface="Nunito"/>
                <a:hlinkClick r:id="rId3"/>
              </a:rPr>
              <a:t>Text-to-Text Transfer Transformer</a:t>
            </a:r>
            <a:r>
              <a:rPr lang="en" sz="1600">
                <a:solidFill>
                  <a:schemeClr val="dk2"/>
                </a:solidFill>
                <a:latin typeface="Nunito"/>
                <a:ea typeface="Nunito"/>
                <a:cs typeface="Nunito"/>
                <a:sym typeface="Nunito"/>
              </a:rPr>
              <a:t>) is a large language model (LLM). It was developed by Google Research and is based on the Transformer architecture. T5 is designed for various text-related tasks, where both inputs and outputs are in the form of text.</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T5 differs from some other LLMs in its approach to handling tasks. Instead of designing specific architectures for different tasks (e.g., question answering, text generation, translation), T5 uses a unified framework where tasks are represented as text-to-text transformations. This approach allows T5 to handle a wide range of tasks by framing them as text transformation tasks, making it a versatile and powerful LLM.</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UL2</a:t>
            </a:r>
            <a:endParaRPr/>
          </a:p>
        </p:txBody>
      </p:sp>
      <p:sp>
        <p:nvSpPr>
          <p:cNvPr id="260" name="Google Shape;260;p46"/>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Release on Oct 2022</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UL2 stands for </a:t>
            </a:r>
            <a:r>
              <a:rPr b="1" lang="en" u="sng">
                <a:solidFill>
                  <a:schemeClr val="hlink"/>
                </a:solidFill>
                <a:latin typeface="Nunito"/>
                <a:ea typeface="Nunito"/>
                <a:cs typeface="Nunito"/>
                <a:sym typeface="Nunito"/>
                <a:hlinkClick r:id="rId3"/>
              </a:rPr>
              <a:t>Unifying Language Learning Paradigm</a:t>
            </a:r>
            <a:r>
              <a:rPr b="1" lang="en">
                <a:solidFill>
                  <a:schemeClr val="dk1"/>
                </a:solidFill>
                <a:latin typeface="Nunito"/>
                <a:ea typeface="Nunito"/>
                <a:cs typeface="Nunito"/>
                <a:sym typeface="Nunito"/>
              </a:rPr>
              <a:t>s</a:t>
            </a:r>
            <a:r>
              <a:rPr lang="en">
                <a:solidFill>
                  <a:schemeClr val="dk1"/>
                </a:solidFill>
                <a:latin typeface="Nunito"/>
                <a:ea typeface="Nunito"/>
                <a:cs typeface="Nunito"/>
                <a:sym typeface="Nunito"/>
              </a:rPr>
              <a:t>. It's a framework for creating pre-trained language models that can be applied to a wide range of tasks. Here's a breakdown of how it works:</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Core Idea:</a:t>
            </a:r>
            <a:r>
              <a:rPr lang="en">
                <a:solidFill>
                  <a:schemeClr val="dk1"/>
                </a:solidFill>
                <a:latin typeface="Nunito"/>
                <a:ea typeface="Nunito"/>
                <a:cs typeface="Nunito"/>
                <a:sym typeface="Nunito"/>
              </a:rPr>
              <a:t> Traditionally, different pre-training methods are used for different tasks. UL2 proposes a single, unified approach that works well across various tasks.</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Mixture-of-Denoisers (MoD):</a:t>
            </a:r>
            <a:r>
              <a:rPr lang="en">
                <a:solidFill>
                  <a:schemeClr val="dk1"/>
                </a:solidFill>
                <a:latin typeface="Nunito"/>
                <a:ea typeface="Nunito"/>
                <a:cs typeface="Nunito"/>
                <a:sym typeface="Nunito"/>
              </a:rPr>
              <a:t> This is UL2's key concept. It combines multiple pre-training techniques into one objective function. This allows the model to learn from various data types and improve its overall performance.</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Mode Switching:</a:t>
            </a:r>
            <a:r>
              <a:rPr lang="en">
                <a:solidFill>
                  <a:schemeClr val="dk1"/>
                </a:solidFill>
                <a:latin typeface="Nunito"/>
                <a:ea typeface="Nunito"/>
                <a:cs typeface="Nunito"/>
                <a:sym typeface="Nunito"/>
              </a:rPr>
              <a:t> UL2 can be fine-tuned for specific tasks by selecting the most appropriate pre-training scheme within MoD. This helps the model adapt to the specific demands of the task at hand.</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lang="en">
                <a:solidFill>
                  <a:schemeClr val="dk1"/>
                </a:solidFill>
                <a:latin typeface="Nunito"/>
                <a:ea typeface="Nunito"/>
                <a:cs typeface="Nunito"/>
                <a:sym typeface="Nunito"/>
              </a:rPr>
              <a:t>Overall, UL2 aims to create versatile language models that can be effectively used for various purposes.</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t/>
            </a:r>
            <a:endParaRPr>
              <a:solidFill>
                <a:schemeClr val="dk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Dolly</a:t>
            </a:r>
            <a:endParaRPr/>
          </a:p>
        </p:txBody>
      </p:sp>
      <p:sp>
        <p:nvSpPr>
          <p:cNvPr id="266" name="Google Shape;266;p47"/>
          <p:cNvSpPr txBox="1"/>
          <p:nvPr/>
        </p:nvSpPr>
        <p:spPr>
          <a:xfrm>
            <a:off x="343375" y="1259100"/>
            <a:ext cx="8457300" cy="344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Release on April 2023</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Dolly  refers to </a:t>
            </a:r>
            <a:r>
              <a:rPr b="1" lang="en" sz="1500">
                <a:solidFill>
                  <a:schemeClr val="dk1"/>
                </a:solidFill>
                <a:latin typeface="Nunito"/>
                <a:ea typeface="Nunito"/>
                <a:cs typeface="Nunito"/>
                <a:sym typeface="Nunito"/>
              </a:rPr>
              <a:t>Databricks Dolly</a:t>
            </a:r>
            <a:r>
              <a:rPr lang="en" sz="1500">
                <a:solidFill>
                  <a:schemeClr val="dk1"/>
                </a:solidFill>
                <a:latin typeface="Nunito"/>
                <a:ea typeface="Nunito"/>
                <a:cs typeface="Nunito"/>
                <a:sym typeface="Nunito"/>
              </a:rPr>
              <a:t>, an LLM created by Databricks. Here's what makes Dolly unique:</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Instruction-Following:</a:t>
            </a:r>
            <a:r>
              <a:rPr lang="en" sz="1500">
                <a:solidFill>
                  <a:schemeClr val="dk1"/>
                </a:solidFill>
                <a:latin typeface="Nunito"/>
                <a:ea typeface="Nunito"/>
                <a:cs typeface="Nunito"/>
                <a:sym typeface="Nunito"/>
              </a:rPr>
              <a:t> Unlike some LLMs that focus on general understanding, Dolly excels at following specific instructions. You can provide clear instructions, and Dolly will try its best to complete the task as instructed.</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Open-Source and Commercially Available:</a:t>
            </a:r>
            <a:r>
              <a:rPr lang="en" sz="1500">
                <a:solidFill>
                  <a:schemeClr val="dk1"/>
                </a:solidFill>
                <a:latin typeface="Nunito"/>
                <a:ea typeface="Nunito"/>
                <a:cs typeface="Nunito"/>
                <a:sym typeface="Nunito"/>
              </a:rPr>
              <a:t> Databricks offers Dolly in two versions:</a:t>
            </a:r>
            <a:endParaRPr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Open-source version (databricks/dolly-v2-12b):</a:t>
            </a:r>
            <a:r>
              <a:rPr lang="en" sz="1500">
                <a:solidFill>
                  <a:schemeClr val="dk1"/>
                </a:solidFill>
                <a:latin typeface="Nunito"/>
                <a:ea typeface="Nunito"/>
                <a:cs typeface="Nunito"/>
                <a:sym typeface="Nunito"/>
              </a:rPr>
              <a:t> This freely available version allows anyone to experiment with Dolly and its capabilities.</a:t>
            </a:r>
            <a:endParaRPr sz="1500">
              <a:solidFill>
                <a:schemeClr val="dk1"/>
              </a:solidFill>
              <a:latin typeface="Nunito"/>
              <a:ea typeface="Nunito"/>
              <a:cs typeface="Nunito"/>
              <a:sym typeface="Nunito"/>
            </a:endParaRPr>
          </a:p>
          <a:p>
            <a:pPr indent="-323850" lvl="1" marL="9144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Commercially licensed version (databricks-dolly-15k):</a:t>
            </a:r>
            <a:r>
              <a:rPr lang="en" sz="1500">
                <a:solidFill>
                  <a:schemeClr val="dk1"/>
                </a:solidFill>
                <a:latin typeface="Nunito"/>
                <a:ea typeface="Nunito"/>
                <a:cs typeface="Nunito"/>
                <a:sym typeface="Nunito"/>
              </a:rPr>
              <a:t> This paid version offers additional features and training data, making it suitable for enterprise use.</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Focus on Enterprise Needs:</a:t>
            </a:r>
            <a:r>
              <a:rPr lang="en" sz="1500">
                <a:solidFill>
                  <a:schemeClr val="dk1"/>
                </a:solidFill>
                <a:latin typeface="Nunito"/>
                <a:ea typeface="Nunito"/>
                <a:cs typeface="Nunito"/>
                <a:sym typeface="Nunito"/>
              </a:rPr>
              <a:t> Databricks designed Dolly specifically for enterprise applications. It's particularly useful for tasks like data analysis, report generation, and code generation within a company setting.</a:t>
            </a:r>
            <a:endParaRPr sz="15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t/>
            </a:r>
            <a:endParaRPr sz="15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t/>
            </a:r>
            <a:endParaRPr sz="1500">
              <a:solidFill>
                <a:schemeClr val="dk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DLite</a:t>
            </a:r>
            <a:endParaRPr/>
          </a:p>
        </p:txBody>
      </p:sp>
      <p:sp>
        <p:nvSpPr>
          <p:cNvPr id="272" name="Google Shape;272;p48"/>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Release on May 2023</a:t>
            </a:r>
            <a:endParaRPr sz="1300">
              <a:solidFill>
                <a:schemeClr val="dk1"/>
              </a:solidFill>
              <a:latin typeface="Nunito"/>
              <a:ea typeface="Nunito"/>
              <a:cs typeface="Nunito"/>
              <a:sym typeface="Nunito"/>
            </a:endParaRPr>
          </a:p>
          <a:p>
            <a:pPr indent="-311150" lvl="0" marL="457200" rtl="0" algn="l">
              <a:lnSpc>
                <a:spcPct val="100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DLite refers to a specific model called </a:t>
            </a:r>
            <a:r>
              <a:rPr b="1" lang="en" sz="1300">
                <a:solidFill>
                  <a:schemeClr val="dk1"/>
                </a:solidFill>
                <a:latin typeface="Nunito"/>
                <a:ea typeface="Nunito"/>
                <a:cs typeface="Nunito"/>
                <a:sym typeface="Nunito"/>
              </a:rPr>
              <a:t>D-Lite</a:t>
            </a:r>
            <a:r>
              <a:rPr lang="en" sz="1300">
                <a:solidFill>
                  <a:schemeClr val="dk1"/>
                </a:solidFill>
                <a:latin typeface="Nunito"/>
                <a:ea typeface="Nunito"/>
                <a:cs typeface="Nunito"/>
                <a:sym typeface="Nunito"/>
              </a:rPr>
              <a:t> developed by AI Squared. Here's what makes DLite interesting:</a:t>
            </a:r>
            <a:endParaRPr sz="1300">
              <a:solidFill>
                <a:schemeClr val="dk1"/>
              </a:solidFill>
              <a:latin typeface="Nunito"/>
              <a:ea typeface="Nunito"/>
              <a:cs typeface="Nunito"/>
              <a:sym typeface="Nunit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Lightweight and Efficient:</a:t>
            </a:r>
            <a:r>
              <a:rPr lang="en" sz="1300">
                <a:solidFill>
                  <a:schemeClr val="dk1"/>
                </a:solidFill>
                <a:latin typeface="Nunito"/>
                <a:ea typeface="Nunito"/>
                <a:cs typeface="Nunito"/>
                <a:sym typeface="Nunito"/>
              </a:rPr>
              <a:t> DLite is a lightweight LLM compared to other models like GPT-3. This means it requires less computational power to run, making it suitable for deployment on devices with limited resources like laptops or even powerful smartphones.</a:t>
            </a:r>
            <a:br>
              <a:rPr lang="en" sz="1300">
                <a:solidFill>
                  <a:schemeClr val="dk1"/>
                </a:solidFill>
                <a:latin typeface="Nunito"/>
                <a:ea typeface="Nunito"/>
                <a:cs typeface="Nunito"/>
                <a:sym typeface="Nunito"/>
              </a:rPr>
            </a:br>
            <a:endParaRPr sz="1300">
              <a:solidFill>
                <a:schemeClr val="dk1"/>
              </a:solidFill>
              <a:latin typeface="Nunito"/>
              <a:ea typeface="Nunito"/>
              <a:cs typeface="Nunito"/>
              <a:sym typeface="Nunit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ChatGPT-like Interaction:</a:t>
            </a:r>
            <a:r>
              <a:rPr lang="en" sz="1300">
                <a:solidFill>
                  <a:schemeClr val="dk1"/>
                </a:solidFill>
                <a:latin typeface="Nunito"/>
                <a:ea typeface="Nunito"/>
                <a:cs typeface="Nunito"/>
                <a:sym typeface="Nunito"/>
              </a:rPr>
              <a:t> Despite its smaller size, DLite exhibits impressive capabilities for conversation and interaction. It can follow instructions and engage in open-ended dialogue similar to ChatGPT.</a:t>
            </a:r>
            <a:br>
              <a:rPr lang="en" sz="1300">
                <a:solidFill>
                  <a:schemeClr val="dk1"/>
                </a:solidFill>
                <a:latin typeface="Nunito"/>
                <a:ea typeface="Nunito"/>
                <a:cs typeface="Nunito"/>
                <a:sym typeface="Nunito"/>
              </a:rPr>
            </a:br>
            <a:endParaRPr sz="1300">
              <a:solidFill>
                <a:schemeClr val="dk1"/>
              </a:solidFill>
              <a:latin typeface="Nunito"/>
              <a:ea typeface="Nunito"/>
              <a:cs typeface="Nunito"/>
              <a:sym typeface="Nunit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Fine-Tuning and Customization:</a:t>
            </a:r>
            <a:r>
              <a:rPr lang="en" sz="1300">
                <a:solidFill>
                  <a:schemeClr val="dk1"/>
                </a:solidFill>
                <a:latin typeface="Nunito"/>
                <a:ea typeface="Nunito"/>
                <a:cs typeface="Nunito"/>
                <a:sym typeface="Nunito"/>
              </a:rPr>
              <a:t> DLite is designed to be fine-tuned on specific datasets. This allows users to tailor the model to their particular needs and domains.</a:t>
            </a:r>
            <a:br>
              <a:rPr lang="en" sz="1300">
                <a:solidFill>
                  <a:schemeClr val="dk1"/>
                </a:solidFill>
                <a:latin typeface="Nunito"/>
                <a:ea typeface="Nunito"/>
                <a:cs typeface="Nunito"/>
                <a:sym typeface="Nunito"/>
              </a:rPr>
            </a:br>
            <a:endParaRPr sz="1300">
              <a:solidFill>
                <a:schemeClr val="dk1"/>
              </a:solidFill>
              <a:latin typeface="Nunito"/>
              <a:ea typeface="Nunito"/>
              <a:cs typeface="Nunito"/>
              <a:sym typeface="Nunit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Open-Source and Accessible:</a:t>
            </a:r>
            <a:r>
              <a:rPr lang="en" sz="1300">
                <a:solidFill>
                  <a:schemeClr val="dk1"/>
                </a:solidFill>
                <a:latin typeface="Nunito"/>
                <a:ea typeface="Nunito"/>
                <a:cs typeface="Nunito"/>
                <a:sym typeface="Nunito"/>
              </a:rPr>
              <a:t> DLite is available as an open-source model, making it accessible to anyone who wants to experiment with it.</a:t>
            </a:r>
            <a:endParaRPr sz="13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3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Bloom</a:t>
            </a:r>
            <a:endParaRPr/>
          </a:p>
        </p:txBody>
      </p:sp>
      <p:sp>
        <p:nvSpPr>
          <p:cNvPr id="278" name="Google Shape;278;p49"/>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Release on </a:t>
            </a:r>
            <a:r>
              <a:rPr lang="en" sz="1500">
                <a:solidFill>
                  <a:schemeClr val="dk1"/>
                </a:solidFill>
                <a:latin typeface="Nunito"/>
                <a:ea typeface="Nunito"/>
                <a:cs typeface="Nunito"/>
                <a:sym typeface="Nunito"/>
              </a:rPr>
              <a:t>Nov 2022</a:t>
            </a:r>
            <a:endParaRPr sz="1500">
              <a:solidFill>
                <a:schemeClr val="dk1"/>
              </a:solidFill>
              <a:latin typeface="Nunito"/>
              <a:ea typeface="Nunito"/>
              <a:cs typeface="Nunito"/>
              <a:sym typeface="Nunito"/>
            </a:endParaRPr>
          </a:p>
          <a:p>
            <a:pPr indent="-323850" lvl="0" marL="457200" rtl="0" algn="l">
              <a:lnSpc>
                <a:spcPct val="100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Bloom is a 176-billion parameter open-source multilingual LLM created by BigScience. </a:t>
            </a:r>
            <a:endParaRPr sz="1500">
              <a:solidFill>
                <a:schemeClr val="dk1"/>
              </a:solidFill>
              <a:latin typeface="Nunito"/>
              <a:ea typeface="Nunito"/>
              <a:cs typeface="Nunito"/>
              <a:sym typeface="Nunito"/>
            </a:endParaRPr>
          </a:p>
          <a:p>
            <a:pPr indent="0" lvl="0" marL="914400" rtl="0" algn="l">
              <a:lnSpc>
                <a:spcPct val="100000"/>
              </a:lnSpc>
              <a:spcBef>
                <a:spcPts val="0"/>
              </a:spcBef>
              <a:spcAft>
                <a:spcPts val="0"/>
              </a:spcAft>
              <a:buNone/>
            </a:pPr>
            <a:r>
              <a:t/>
            </a:r>
            <a:endParaRPr sz="1500">
              <a:solidFill>
                <a:schemeClr val="dk1"/>
              </a:solidFill>
              <a:latin typeface="Nunito"/>
              <a:ea typeface="Nunito"/>
              <a:cs typeface="Nunito"/>
              <a:sym typeface="Nunito"/>
            </a:endParaRPr>
          </a:p>
          <a:p>
            <a:pPr indent="0" lvl="0" marL="914400" rtl="0" algn="l">
              <a:lnSpc>
                <a:spcPct val="100000"/>
              </a:lnSpc>
              <a:spcBef>
                <a:spcPts val="0"/>
              </a:spcBef>
              <a:spcAft>
                <a:spcPts val="0"/>
              </a:spcAft>
              <a:buNone/>
            </a:pPr>
            <a:r>
              <a:rPr lang="en" sz="1500">
                <a:solidFill>
                  <a:schemeClr val="dk1"/>
                </a:solidFill>
                <a:latin typeface="Nunito"/>
                <a:ea typeface="Nunito"/>
                <a:cs typeface="Nunito"/>
                <a:sym typeface="Nunito"/>
              </a:rPr>
              <a:t>Here are some key features of Bloom:</a:t>
            </a:r>
            <a:endParaRPr sz="1500">
              <a:solidFill>
                <a:schemeClr val="dk1"/>
              </a:solidFill>
              <a:latin typeface="Nunito"/>
              <a:ea typeface="Nunito"/>
              <a:cs typeface="Nunito"/>
              <a:sym typeface="Nunito"/>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Nunito"/>
                <a:ea typeface="Nunito"/>
                <a:cs typeface="Nunito"/>
                <a:sym typeface="Nunito"/>
              </a:rPr>
              <a:t>Multilingual Capabilities:</a:t>
            </a:r>
            <a:r>
              <a:rPr lang="en" sz="1500">
                <a:solidFill>
                  <a:schemeClr val="dk1"/>
                </a:solidFill>
                <a:latin typeface="Nunito"/>
                <a:ea typeface="Nunito"/>
                <a:cs typeface="Nunito"/>
                <a:sym typeface="Nunito"/>
              </a:rPr>
              <a:t> Bloom can process and generate text in 46 natural languages and 13 programming languages. This makes it a valuable tool for tasks involving multiple languages.</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Open-Source and Accessible:</a:t>
            </a:r>
            <a:r>
              <a:rPr lang="en" sz="1500">
                <a:solidFill>
                  <a:schemeClr val="dk1"/>
                </a:solidFill>
                <a:latin typeface="Nunito"/>
                <a:ea typeface="Nunito"/>
                <a:cs typeface="Nunito"/>
                <a:sym typeface="Nunito"/>
              </a:rPr>
              <a:t> Bloom is publicly available, allowing anyone to access and experiment with the model. You can find it on platforms like Hugging Face.</a:t>
            </a:r>
            <a:endParaRPr sz="15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Nunito"/>
                <a:ea typeface="Nunito"/>
                <a:cs typeface="Nunito"/>
                <a:sym typeface="Nunito"/>
              </a:rPr>
              <a:t>Focus on Research:</a:t>
            </a:r>
            <a:r>
              <a:rPr lang="en" sz="1500">
                <a:solidFill>
                  <a:schemeClr val="dk1"/>
                </a:solidFill>
                <a:latin typeface="Nunito"/>
                <a:ea typeface="Nunito"/>
                <a:cs typeface="Nunito"/>
                <a:sym typeface="Nunito"/>
              </a:rPr>
              <a:t> The model was designed to facilitate research on LLMs. Researchers can use Bloom as a starting point for fine-tuning models for specific tasks or exploring LLM capabilities further.</a:t>
            </a:r>
            <a:endParaRPr sz="15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5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500">
              <a:solidFill>
                <a:schemeClr val="dk1"/>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OpenLLaMA</a:t>
            </a:r>
            <a:endParaRPr/>
          </a:p>
        </p:txBody>
      </p:sp>
      <p:sp>
        <p:nvSpPr>
          <p:cNvPr id="284" name="Google Shape;284;p50"/>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Release on May 2023</a:t>
            </a:r>
            <a:endParaRPr sz="1500">
              <a:solidFill>
                <a:schemeClr val="dk1"/>
              </a:solidFill>
              <a:latin typeface="Nunito"/>
              <a:ea typeface="Nunito"/>
              <a:cs typeface="Nunito"/>
              <a:sym typeface="Nunito"/>
            </a:endParaRPr>
          </a:p>
          <a:p>
            <a:pPr indent="-323850" lvl="0" marL="457200" rtl="0" algn="l">
              <a:lnSpc>
                <a:spcPct val="100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OpenLLaMA is an open-source project that offers a complete training pipeline for building large language models (LLMs). It's a non-gated version of another LLM called LLaMA, developed by Meta AI. Here's a breakdown of OpenLLaMA:</a:t>
            </a:r>
            <a:endParaRPr sz="1500">
              <a:solidFill>
                <a:schemeClr val="dk1"/>
              </a:solidFill>
              <a:latin typeface="Nunito"/>
              <a:ea typeface="Nunito"/>
              <a:cs typeface="Nunito"/>
              <a:sym typeface="Nunito"/>
            </a:endParaRPr>
          </a:p>
          <a:p>
            <a:pPr indent="-323850" lvl="0" marL="914400" rtl="0" algn="l">
              <a:spcBef>
                <a:spcPts val="0"/>
              </a:spcBef>
              <a:spcAft>
                <a:spcPts val="0"/>
              </a:spcAft>
              <a:buClr>
                <a:schemeClr val="dk1"/>
              </a:buClr>
              <a:buSzPts val="1500"/>
              <a:buFont typeface="Nunito"/>
              <a:buChar char="●"/>
            </a:pPr>
            <a:r>
              <a:rPr b="1" lang="en" sz="1500">
                <a:solidFill>
                  <a:schemeClr val="dk1"/>
                </a:solidFill>
                <a:latin typeface="Nunito"/>
                <a:ea typeface="Nunito"/>
                <a:cs typeface="Nunito"/>
                <a:sym typeface="Nunito"/>
              </a:rPr>
              <a:t>Open-Source and Permissively Licensed:</a:t>
            </a:r>
            <a:r>
              <a:rPr lang="en" sz="1500">
                <a:solidFill>
                  <a:schemeClr val="dk1"/>
                </a:solidFill>
                <a:latin typeface="Nunito"/>
                <a:ea typeface="Nunito"/>
                <a:cs typeface="Nunito"/>
                <a:sym typeface="Nunito"/>
              </a:rPr>
              <a:t> Anyone can access, study, and modify OpenLLaMA, making it a valuable resource for researchers and developers.</a:t>
            </a:r>
            <a:endParaRPr sz="1500">
              <a:solidFill>
                <a:schemeClr val="dk1"/>
              </a:solidFill>
              <a:latin typeface="Nunito"/>
              <a:ea typeface="Nunito"/>
              <a:cs typeface="Nunito"/>
              <a:sym typeface="Nunito"/>
            </a:endParaRPr>
          </a:p>
          <a:p>
            <a:pPr indent="-323850" lvl="0" marL="914400" rtl="0" algn="l">
              <a:spcBef>
                <a:spcPts val="0"/>
              </a:spcBef>
              <a:spcAft>
                <a:spcPts val="0"/>
              </a:spcAft>
              <a:buClr>
                <a:schemeClr val="dk1"/>
              </a:buClr>
              <a:buSzPts val="1500"/>
              <a:buFont typeface="Nunito"/>
              <a:buChar char="●"/>
            </a:pPr>
            <a:r>
              <a:rPr b="1" lang="en" sz="1500">
                <a:solidFill>
                  <a:schemeClr val="dk1"/>
                </a:solidFill>
                <a:latin typeface="Nunito"/>
                <a:ea typeface="Nunito"/>
                <a:cs typeface="Nunito"/>
                <a:sym typeface="Nunito"/>
              </a:rPr>
              <a:t>Complete Training Pipeline:</a:t>
            </a:r>
            <a:r>
              <a:rPr lang="en" sz="1500">
                <a:solidFill>
                  <a:schemeClr val="dk1"/>
                </a:solidFill>
                <a:latin typeface="Nunito"/>
                <a:ea typeface="Nunito"/>
                <a:cs typeface="Nunito"/>
                <a:sym typeface="Nunito"/>
              </a:rPr>
              <a:t> OpenLLaMA provides all the necessary steps for training LLMs, from data preparation and tokenization to pre-training and fine-tuning. This simplifies the process for those who want to build their own LLMs.</a:t>
            </a:r>
            <a:endParaRPr sz="1500">
              <a:solidFill>
                <a:schemeClr val="dk1"/>
              </a:solidFill>
              <a:latin typeface="Nunito"/>
              <a:ea typeface="Nunito"/>
              <a:cs typeface="Nunito"/>
              <a:sym typeface="Nunito"/>
            </a:endParaRPr>
          </a:p>
          <a:p>
            <a:pPr indent="-323850" lvl="0" marL="914400" rtl="0" algn="l">
              <a:spcBef>
                <a:spcPts val="0"/>
              </a:spcBef>
              <a:spcAft>
                <a:spcPts val="0"/>
              </a:spcAft>
              <a:buClr>
                <a:schemeClr val="dk1"/>
              </a:buClr>
              <a:buSzPts val="1500"/>
              <a:buFont typeface="Nunito"/>
              <a:buChar char="●"/>
            </a:pPr>
            <a:r>
              <a:rPr b="1" lang="en" sz="1500">
                <a:solidFill>
                  <a:schemeClr val="dk1"/>
                </a:solidFill>
                <a:latin typeface="Nunito"/>
                <a:ea typeface="Nunito"/>
                <a:cs typeface="Nunito"/>
                <a:sym typeface="Nunito"/>
              </a:rPr>
              <a:t>Multiple Model Sizes:</a:t>
            </a:r>
            <a:r>
              <a:rPr lang="en" sz="1500">
                <a:solidFill>
                  <a:schemeClr val="dk1"/>
                </a:solidFill>
                <a:latin typeface="Nunito"/>
                <a:ea typeface="Nunito"/>
                <a:cs typeface="Nunito"/>
                <a:sym typeface="Nunito"/>
              </a:rPr>
              <a:t> The project offers different model sizes, ranging from 3 billion to 13 billion parameters, allowing users to choose a model that best suits their computational resources and needs .</a:t>
            </a:r>
            <a:endParaRPr sz="1500">
              <a:solidFill>
                <a:schemeClr val="dk1"/>
              </a:solidFill>
              <a:latin typeface="Nunito"/>
              <a:ea typeface="Nunito"/>
              <a:cs typeface="Nunito"/>
              <a:sym typeface="Nunito"/>
            </a:endParaRPr>
          </a:p>
          <a:p>
            <a:pPr indent="-323850" lvl="0" marL="914400" rtl="0" algn="l">
              <a:spcBef>
                <a:spcPts val="0"/>
              </a:spcBef>
              <a:spcAft>
                <a:spcPts val="0"/>
              </a:spcAft>
              <a:buClr>
                <a:schemeClr val="dk1"/>
              </a:buClr>
              <a:buSzPts val="1500"/>
              <a:buFont typeface="Nunito"/>
              <a:buChar char="●"/>
            </a:pPr>
            <a:r>
              <a:rPr b="1" lang="en" sz="1500">
                <a:solidFill>
                  <a:schemeClr val="dk1"/>
                </a:solidFill>
                <a:latin typeface="Nunito"/>
                <a:ea typeface="Nunito"/>
                <a:cs typeface="Nunito"/>
                <a:sym typeface="Nunito"/>
              </a:rPr>
              <a:t>Focus on Research and Commercial Applications:</a:t>
            </a:r>
            <a:r>
              <a:rPr lang="en" sz="1500">
                <a:solidFill>
                  <a:schemeClr val="dk1"/>
                </a:solidFill>
                <a:latin typeface="Nunito"/>
                <a:ea typeface="Nunito"/>
                <a:cs typeface="Nunito"/>
                <a:sym typeface="Nunito"/>
              </a:rPr>
              <a:t> OpenLLaMA's open-source nature makes it valuable for research on LLMs, while its permissive licensing allows for commercial use as well .</a:t>
            </a:r>
            <a:endParaRPr sz="15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5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500">
              <a:solidFill>
                <a:schemeClr val="dk1"/>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Falcon</a:t>
            </a:r>
            <a:endParaRPr/>
          </a:p>
        </p:txBody>
      </p:sp>
      <p:sp>
        <p:nvSpPr>
          <p:cNvPr id="290" name="Google Shape;290;p51"/>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Release on May 2023</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lang="en">
                <a:solidFill>
                  <a:schemeClr val="dk1"/>
                </a:solidFill>
                <a:latin typeface="Nunito"/>
                <a:ea typeface="Nunito"/>
                <a:cs typeface="Nunito"/>
                <a:sym typeface="Nunito"/>
              </a:rPr>
              <a:t>Falcon LLM is a powerful and open-source large language model (LLM) developed by the Technology Innovation Institute (TII) based in Abu Dhabi. Here are some key aspects of Falcon LLM:</a:t>
            </a:r>
            <a:endParaRPr>
              <a:solidFill>
                <a:schemeClr val="dk1"/>
              </a:solidFill>
              <a:latin typeface="Nunito"/>
              <a:ea typeface="Nunito"/>
              <a:cs typeface="Nunito"/>
              <a:sym typeface="Nunito"/>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latin typeface="Nunito"/>
                <a:ea typeface="Nunito"/>
                <a:cs typeface="Nunito"/>
                <a:sym typeface="Nunito"/>
              </a:rPr>
              <a:t>Open-Source and Accessible</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Multiple Model Sizes:</a:t>
            </a:r>
            <a:r>
              <a:rPr lang="en">
                <a:solidFill>
                  <a:schemeClr val="dk1"/>
                </a:solidFill>
                <a:latin typeface="Nunito"/>
                <a:ea typeface="Nunito"/>
                <a:cs typeface="Nunito"/>
                <a:sym typeface="Nunito"/>
              </a:rPr>
              <a:t> Falcon LLM comes in various sizes, with the most prominent ones being Falcon-40B (40 billion parameters) and Falcon-7B (7 billion parameters). This allows users to choose a model that best suits their computational resources and task requirements. A wider range of sizes including 180B, 1.3B, and 7.5B models is also offered.</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Strong Text Generation:</a:t>
            </a:r>
            <a:r>
              <a:rPr lang="en">
                <a:solidFill>
                  <a:schemeClr val="dk1"/>
                </a:solidFill>
                <a:latin typeface="Nunito"/>
                <a:ea typeface="Nunito"/>
                <a:cs typeface="Nunito"/>
                <a:sym typeface="Nunito"/>
              </a:rPr>
              <a:t> Falcon LLM excels at generating different creative text formats, like poems, code, scripts, musical pieces, and more.</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Nunito"/>
                <a:ea typeface="Nunito"/>
                <a:cs typeface="Nunito"/>
                <a:sym typeface="Nunito"/>
              </a:rPr>
              <a:t>Focus on Future-Proofing Applications:</a:t>
            </a:r>
            <a:r>
              <a:rPr lang="en">
                <a:solidFill>
                  <a:schemeClr val="dk1"/>
                </a:solidFill>
                <a:latin typeface="Nunito"/>
                <a:ea typeface="Nunito"/>
                <a:cs typeface="Nunito"/>
                <a:sym typeface="Nunito"/>
              </a:rPr>
              <a:t> The developers designed Falcon LLM to contribute to advancements in various applications and use cases. This could involve tasks like machine translation, chatbot development, content creation, and more.</a:t>
            </a:r>
            <a:endParaRPr>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Technopedia</a:t>
            </a:r>
            <a:endParaRPr/>
          </a:p>
        </p:txBody>
      </p:sp>
      <p:pic>
        <p:nvPicPr>
          <p:cNvPr id="82" name="Google Shape;82;p16"/>
          <p:cNvPicPr preferRelativeResize="0"/>
          <p:nvPr/>
        </p:nvPicPr>
        <p:blipFill rotWithShape="1">
          <a:blip r:embed="rId3">
            <a:alphaModFix/>
          </a:blip>
          <a:srcRect b="10857" l="0" r="0" t="0"/>
          <a:stretch/>
        </p:blipFill>
        <p:spPr>
          <a:xfrm>
            <a:off x="1355163" y="205975"/>
            <a:ext cx="6433674" cy="375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Gemma</a:t>
            </a:r>
            <a:endParaRPr/>
          </a:p>
        </p:txBody>
      </p:sp>
      <p:sp>
        <p:nvSpPr>
          <p:cNvPr id="296" name="Google Shape;296;p52"/>
          <p:cNvSpPr txBox="1"/>
          <p:nvPr/>
        </p:nvSpPr>
        <p:spPr>
          <a:xfrm>
            <a:off x="375025" y="1366250"/>
            <a:ext cx="8457300" cy="34425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Release on Feb 2024</a:t>
            </a:r>
            <a:endParaRPr sz="13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chemeClr val="dk1"/>
                </a:solidFill>
                <a:latin typeface="Nunito"/>
                <a:ea typeface="Nunito"/>
                <a:cs typeface="Nunito"/>
                <a:sym typeface="Nunito"/>
              </a:rPr>
              <a:t>Gemma is a family of open-source large language models (LLMs) developed by Google AI as part of the Gemini initiative. Here are some key features that make Gemma stand out:</a:t>
            </a:r>
            <a:endParaRPr sz="1300">
              <a:solidFill>
                <a:schemeClr val="dk1"/>
              </a:solidFill>
              <a:latin typeface="Nunito"/>
              <a:ea typeface="Nunito"/>
              <a:cs typeface="Nunito"/>
              <a:sym typeface="Nunito"/>
            </a:endParaRPr>
          </a:p>
          <a:p>
            <a:pPr indent="-311150" lvl="0" marL="457200" rtl="0" algn="l">
              <a:lnSpc>
                <a:spcPct val="115000"/>
              </a:lnSpc>
              <a:spcBef>
                <a:spcPts val="120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Open-Source and Accessible</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Multiple Model Sizes:</a:t>
            </a:r>
            <a:r>
              <a:rPr lang="en" sz="1300">
                <a:solidFill>
                  <a:schemeClr val="dk1"/>
                </a:solidFill>
                <a:latin typeface="Nunito"/>
                <a:ea typeface="Nunito"/>
                <a:cs typeface="Nunito"/>
                <a:sym typeface="Nunito"/>
              </a:rPr>
              <a:t> Gemma comes in two sizes: 2 billion and 7 billion parameters. This offers flexibility for users depending on their computational resources. The 2 billion parameter model can even run on a personal computer, while the 7 billion parameter model is suitable for more powerful setups.</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Strong Generalist Capabilities:</a:t>
            </a:r>
            <a:r>
              <a:rPr lang="en" sz="1300">
                <a:solidFill>
                  <a:schemeClr val="dk1"/>
                </a:solidFill>
                <a:latin typeface="Nunito"/>
                <a:ea typeface="Nunito"/>
                <a:cs typeface="Nunito"/>
                <a:sym typeface="Nunito"/>
              </a:rPr>
              <a:t> Despite their smaller size compared to some LLMs, Gemma models exhibit impressive performance in various tasks like question answering, code generation, and creative text formats.</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Nunito"/>
                <a:ea typeface="Nunito"/>
                <a:cs typeface="Nunito"/>
                <a:sym typeface="Nunito"/>
              </a:rPr>
              <a:t>Instruction Tuning:</a:t>
            </a:r>
            <a:r>
              <a:rPr lang="en" sz="1300">
                <a:solidFill>
                  <a:schemeClr val="dk1"/>
                </a:solidFill>
                <a:latin typeface="Nunito"/>
                <a:ea typeface="Nunito"/>
                <a:cs typeface="Nunito"/>
                <a:sym typeface="Nunito"/>
              </a:rPr>
              <a:t> Gemma offers both base and instruction-tuned variants. Base models are pre-trained on a massive dataset, while instruction-tuned models are further fine-tuned on specific tasks or domains, potentially improving their performance for those particular uses.</a:t>
            </a:r>
            <a:endParaRPr sz="1300">
              <a:solidFill>
                <a:schemeClr val="dk1"/>
              </a:solidFill>
              <a:latin typeface="Nunito"/>
              <a:ea typeface="Nunito"/>
              <a:cs typeface="Nunito"/>
              <a:sym typeface="Nunito"/>
            </a:endParaRPr>
          </a:p>
          <a:p>
            <a:pPr indent="0" lvl="0" marL="0" rtl="0" algn="l">
              <a:lnSpc>
                <a:spcPct val="100000"/>
              </a:lnSpc>
              <a:spcBef>
                <a:spcPts val="1200"/>
              </a:spcBef>
              <a:spcAft>
                <a:spcPts val="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302" name="Google Shape;302;p53"/>
          <p:cNvSpPr txBox="1"/>
          <p:nvPr/>
        </p:nvSpPr>
        <p:spPr>
          <a:xfrm>
            <a:off x="308075" y="1352850"/>
            <a:ext cx="8505600" cy="3589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u="sng">
                <a:solidFill>
                  <a:schemeClr val="hlink"/>
                </a:solidFill>
                <a:highlight>
                  <a:srgbClr val="FFFFFF"/>
                </a:highlight>
                <a:hlinkClick r:id="rId3"/>
              </a:rPr>
              <a:t>https://www.techopedia.com/definition/34633/generative-ai</a:t>
            </a:r>
            <a:endParaRPr sz="1300">
              <a:solidFill>
                <a:srgbClr val="2E364E"/>
              </a:solidFill>
              <a:highlight>
                <a:srgbClr val="FFFFFF"/>
              </a:highlight>
            </a:endParaRPr>
          </a:p>
          <a:p>
            <a:pPr indent="-311150" lvl="0" marL="457200" rtl="0" algn="l">
              <a:spcBef>
                <a:spcPts val="0"/>
              </a:spcBef>
              <a:spcAft>
                <a:spcPts val="0"/>
              </a:spcAft>
              <a:buClr>
                <a:srgbClr val="2E364E"/>
              </a:buClr>
              <a:buSzPts val="1300"/>
              <a:buChar char="●"/>
            </a:pPr>
            <a:r>
              <a:rPr lang="en" sz="1300" u="sng">
                <a:solidFill>
                  <a:schemeClr val="hlink"/>
                </a:solidFill>
                <a:highlight>
                  <a:srgbClr val="FFFFFF"/>
                </a:highlight>
                <a:hlinkClick r:id="rId4"/>
              </a:rPr>
              <a:t>https://yellow.ai/blog/types-of-generative-ai/</a:t>
            </a:r>
            <a:endParaRPr sz="1300">
              <a:solidFill>
                <a:srgbClr val="2E364E"/>
              </a:solidFill>
              <a:highlight>
                <a:srgbClr val="FFFFFF"/>
              </a:highlight>
            </a:endParaRPr>
          </a:p>
          <a:p>
            <a:pPr indent="-311150" lvl="0" marL="457200" rtl="0" algn="l">
              <a:spcBef>
                <a:spcPts val="0"/>
              </a:spcBef>
              <a:spcAft>
                <a:spcPts val="0"/>
              </a:spcAft>
              <a:buClr>
                <a:srgbClr val="2E364E"/>
              </a:buClr>
              <a:buSzPts val="1300"/>
              <a:buChar char="●"/>
            </a:pPr>
            <a:r>
              <a:rPr lang="en" sz="1300" u="sng">
                <a:solidFill>
                  <a:schemeClr val="hlink"/>
                </a:solidFill>
                <a:highlight>
                  <a:srgbClr val="FFFFFF"/>
                </a:highlight>
                <a:hlinkClick r:id="rId5"/>
              </a:rPr>
              <a:t>https://www.analyticsvidhya.com/blog/2023/03/an-introduction-to-large-language-models-llms/</a:t>
            </a:r>
            <a:endParaRPr sz="1300">
              <a:solidFill>
                <a:srgbClr val="2E364E"/>
              </a:solidFill>
              <a:highlight>
                <a:srgbClr val="FFFFFF"/>
              </a:highlight>
            </a:endParaRPr>
          </a:p>
          <a:p>
            <a:pPr indent="-311150" lvl="0" marL="457200" rtl="0" algn="l">
              <a:spcBef>
                <a:spcPts val="0"/>
              </a:spcBef>
              <a:spcAft>
                <a:spcPts val="0"/>
              </a:spcAft>
              <a:buClr>
                <a:srgbClr val="2E364E"/>
              </a:buClr>
              <a:buSzPts val="1300"/>
              <a:buChar char="●"/>
            </a:pPr>
            <a:r>
              <a:rPr lang="en" sz="1300" u="sng">
                <a:solidFill>
                  <a:schemeClr val="hlink"/>
                </a:solidFill>
                <a:highlight>
                  <a:srgbClr val="FFFFFF"/>
                </a:highlight>
                <a:hlinkClick r:id="rId6"/>
              </a:rPr>
              <a:t>https://www.databricks.com/resources/webinar/build-your-own-large-language-model-dolly</a:t>
            </a:r>
            <a:endParaRPr sz="1300">
              <a:solidFill>
                <a:srgbClr val="2E364E"/>
              </a:solidFill>
              <a:highlight>
                <a:srgbClr val="FFFFFF"/>
              </a:highlight>
            </a:endParaRPr>
          </a:p>
          <a:p>
            <a:pPr indent="-311150" lvl="0" marL="457200" rtl="0" algn="l">
              <a:spcBef>
                <a:spcPts val="0"/>
              </a:spcBef>
              <a:spcAft>
                <a:spcPts val="0"/>
              </a:spcAft>
              <a:buClr>
                <a:srgbClr val="2E364E"/>
              </a:buClr>
              <a:buSzPts val="1300"/>
              <a:buChar char="●"/>
            </a:pPr>
            <a:r>
              <a:rPr lang="en" sz="1300">
                <a:solidFill>
                  <a:srgbClr val="2E364E"/>
                </a:solidFill>
                <a:highlight>
                  <a:srgbClr val="FFFFFF"/>
                </a:highlight>
              </a:rPr>
              <a:t>https://www.analyticsvidhya.com/blog/2023/05/foundation-models/</a:t>
            </a:r>
            <a:endParaRPr sz="1300">
              <a:solidFill>
                <a:srgbClr val="2E364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731788" y="0"/>
            <a:ext cx="5680425" cy="568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GenAI work?</a:t>
            </a:r>
            <a:endParaRPr/>
          </a:p>
        </p:txBody>
      </p:sp>
      <p:sp>
        <p:nvSpPr>
          <p:cNvPr id="93" name="Google Shape;93;p18"/>
          <p:cNvSpPr txBox="1"/>
          <p:nvPr/>
        </p:nvSpPr>
        <p:spPr>
          <a:xfrm>
            <a:off x="388450" y="1406425"/>
            <a:ext cx="8520600" cy="3375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Nunito"/>
              <a:buChar char="●"/>
            </a:pPr>
            <a:r>
              <a:rPr lang="en" sz="1700">
                <a:solidFill>
                  <a:schemeClr val="dk1"/>
                </a:solidFill>
                <a:highlight>
                  <a:srgbClr val="FFFFFF"/>
                </a:highlight>
                <a:latin typeface="Nunito"/>
                <a:ea typeface="Nunito"/>
                <a:cs typeface="Nunito"/>
                <a:sym typeface="Nunito"/>
              </a:rPr>
              <a:t>Generative AI, at its core, is about predicting the next piece of data in a sequence, whether that’s the next word in a sentence or the next pixel in an image. </a:t>
            </a:r>
            <a:endParaRPr sz="1700">
              <a:solidFill>
                <a:schemeClr val="dk1"/>
              </a:solidFill>
              <a:highlight>
                <a:srgbClr val="FFFFFF"/>
              </a:highlight>
              <a:latin typeface="Nunito"/>
              <a:ea typeface="Nunito"/>
              <a:cs typeface="Nunito"/>
              <a:sym typeface="Nunito"/>
            </a:endParaRPr>
          </a:p>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highlight>
                  <a:srgbClr val="FFFFFF"/>
                </a:highlight>
                <a:latin typeface="Nunito"/>
                <a:ea typeface="Nunito"/>
                <a:cs typeface="Nunito"/>
                <a:sym typeface="Nunito"/>
              </a:rPr>
              <a:t>GenAI is actually built on "Large Language Models" (LLM not AI), and these LLMs are based on the "Generative Pre-trained Transformer" architecture (or GPT—as invented by Google). These models learn patterns from a massive amount of text data (ChatGPT 3.5 was trained on 175B parameters, whilst ChatGPT-4 is trained on 1 Trillion parameters.)</a:t>
            </a:r>
            <a:endParaRPr sz="1700">
              <a:solidFill>
                <a:schemeClr val="dk1"/>
              </a:solidFill>
              <a:highlight>
                <a:srgbClr val="FFFFFF"/>
              </a:highlight>
              <a:latin typeface="Nunito"/>
              <a:ea typeface="Nunito"/>
              <a:cs typeface="Nunito"/>
              <a:sym typeface="Nunito"/>
            </a:endParaRPr>
          </a:p>
          <a:p>
            <a:pPr indent="-336550" lvl="0" marL="457200" rtl="0" algn="l">
              <a:lnSpc>
                <a:spcPct val="115000"/>
              </a:lnSpc>
              <a:spcBef>
                <a:spcPts val="0"/>
              </a:spcBef>
              <a:spcAft>
                <a:spcPts val="0"/>
              </a:spcAft>
              <a:buClr>
                <a:schemeClr val="dk1"/>
              </a:buClr>
              <a:buSzPts val="1700"/>
              <a:buFont typeface="Nunito"/>
              <a:buChar char="●"/>
            </a:pPr>
            <a:r>
              <a:rPr lang="en" sz="1700">
                <a:solidFill>
                  <a:schemeClr val="dk1"/>
                </a:solidFill>
                <a:highlight>
                  <a:srgbClr val="FFFFFF"/>
                </a:highlight>
                <a:latin typeface="Nunito"/>
                <a:ea typeface="Nunito"/>
                <a:cs typeface="Nunito"/>
                <a:sym typeface="Nunito"/>
              </a:rPr>
              <a:t>LLMs use these patterns (and not logic) to generate responses (they are basically </a:t>
            </a:r>
            <a:r>
              <a:rPr i="1" lang="en" sz="1700">
                <a:solidFill>
                  <a:schemeClr val="dk1"/>
                </a:solidFill>
                <a:highlight>
                  <a:srgbClr val="FFFFFF"/>
                </a:highlight>
                <a:latin typeface="Nunito"/>
                <a:ea typeface="Nunito"/>
                <a:cs typeface="Nunito"/>
                <a:sym typeface="Nunito"/>
              </a:rPr>
              <a:t>very</a:t>
            </a:r>
            <a:r>
              <a:rPr lang="en" sz="1700">
                <a:solidFill>
                  <a:schemeClr val="dk1"/>
                </a:solidFill>
                <a:highlight>
                  <a:srgbClr val="FFFFFF"/>
                </a:highlight>
                <a:latin typeface="Nunito"/>
                <a:ea typeface="Nunito"/>
                <a:cs typeface="Nunito"/>
                <a:sym typeface="Nunito"/>
              </a:rPr>
              <a:t> powerful autocorrect). Unlike other computer systems that are particularly good at math, LLMs are subject to "hallucinations," where they may generate seemingly meaningful responses, that are not otherwise correct.</a:t>
            </a:r>
            <a:endParaRPr sz="1700">
              <a:solidFill>
                <a:schemeClr val="dk1"/>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Foundation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Foundation Models</a:t>
            </a:r>
            <a:endParaRPr/>
          </a:p>
        </p:txBody>
      </p:sp>
      <p:sp>
        <p:nvSpPr>
          <p:cNvPr id="104" name="Google Shape;104;p20"/>
          <p:cNvSpPr txBox="1"/>
          <p:nvPr/>
        </p:nvSpPr>
        <p:spPr>
          <a:xfrm>
            <a:off x="404500" y="1822225"/>
            <a:ext cx="7808100" cy="19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Nunito"/>
                <a:ea typeface="Nunito"/>
                <a:cs typeface="Nunito"/>
                <a:sym typeface="Nunito"/>
              </a:rPr>
              <a:t>Foundation models are AI models designed to produce a wide and general variety of outputs. They are capable of a range of possible tasks and applications, such as text, image or audio generation. They can be standalone systems or can be used as a ‘base’ for many other applications.</a:t>
            </a:r>
            <a:endParaRPr sz="1900">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900825" y="38675"/>
            <a:ext cx="5342350" cy="506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