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59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63" autoAdjust="0"/>
  </p:normalViewPr>
  <p:slideViewPr>
    <p:cSldViewPr snapToGrid="0" snapToObjects="1">
      <p:cViewPr varScale="1">
        <p:scale>
          <a:sx n="91" d="100"/>
          <a:sy n="91" d="100"/>
        </p:scale>
        <p:origin x="-120" y="-7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da2689:Documents:Programming%20nanodegree:Sakila%20database:Udacity_qi1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da2689:Documents:Programming%20nanodegree:Sakila%20database:Udacity_qi1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da2689:Documents:Programming%20nanodegree:Sakila%20database:Udacity_qii1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ida2689:Documents:Programming%20nanodegree:Sakila%20database:udacity_qii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dirty="0"/>
              <a:t>Total number of orders for family movies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Sheet1!$A$5:$A$10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6"/>
                <c:pt idx="0">
                  <c:v>1166.0</c:v>
                </c:pt>
                <c:pt idx="1">
                  <c:v>945.0</c:v>
                </c:pt>
                <c:pt idx="2">
                  <c:v>939.0</c:v>
                </c:pt>
                <c:pt idx="3">
                  <c:v>941.0</c:v>
                </c:pt>
                <c:pt idx="4">
                  <c:v>1096.0</c:v>
                </c:pt>
                <c:pt idx="5">
                  <c:v>830.0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978472"/>
        <c:axId val="2132756088"/>
      </c:barChart>
      <c:catAx>
        <c:axId val="2139978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000"/>
                  <a:t>Category of movies</a:t>
                </a:r>
              </a:p>
            </c:rich>
          </c:tx>
          <c:layout>
            <c:manualLayout>
              <c:xMode val="edge"/>
              <c:yMode val="edge"/>
              <c:x val="0.365149916739583"/>
              <c:y val="0.92874905126612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132756088"/>
        <c:crosses val="autoZero"/>
        <c:auto val="1"/>
        <c:lblAlgn val="ctr"/>
        <c:lblOffset val="100"/>
        <c:noMultiLvlLbl val="0"/>
      </c:catAx>
      <c:valAx>
        <c:axId val="2132756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Number of rented movies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139978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Movies </a:t>
            </a:r>
            <a:r>
              <a:rPr lang="en-US" dirty="0" smtClean="0"/>
              <a:t>rented </a:t>
            </a:r>
            <a:r>
              <a:rPr lang="en-US" dirty="0"/>
              <a:t>by quartile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[Udacity_qi2.xls]Sheet1!$B$4</c:f>
              <c:strCache>
                <c:ptCount val="1"/>
                <c:pt idx="0">
                  <c:v>1st Quartile</c:v>
                </c:pt>
              </c:strCache>
            </c:strRef>
          </c:tx>
          <c:invertIfNegative val="0"/>
          <c:cat>
            <c:strRef>
              <c:f>[Udacity_qi2.xls]Sheet1!$A$5:$A$10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[Udacity_qi2.xls]Sheet1!$B$5:$B$10</c:f>
              <c:numCache>
                <c:formatCode>General</c:formatCode>
                <c:ptCount val="6"/>
                <c:pt idx="0">
                  <c:v>22.0</c:v>
                </c:pt>
                <c:pt idx="1">
                  <c:v>14.0</c:v>
                </c:pt>
                <c:pt idx="2">
                  <c:v>14.0</c:v>
                </c:pt>
                <c:pt idx="3">
                  <c:v>17.0</c:v>
                </c:pt>
                <c:pt idx="4">
                  <c:v>15.0</c:v>
                </c:pt>
                <c:pt idx="5">
                  <c:v>9.0</c:v>
                </c:pt>
              </c:numCache>
            </c:numRef>
          </c:val>
        </c:ser>
        <c:ser>
          <c:idx val="1"/>
          <c:order val="1"/>
          <c:tx>
            <c:strRef>
              <c:f>[Udacity_qi2.xls]Sheet1!$C$4</c:f>
              <c:strCache>
                <c:ptCount val="1"/>
                <c:pt idx="0">
                  <c:v>2nd Quartile</c:v>
                </c:pt>
              </c:strCache>
            </c:strRef>
          </c:tx>
          <c:invertIfNegative val="0"/>
          <c:cat>
            <c:strRef>
              <c:f>[Udacity_qi2.xls]Sheet1!$A$5:$A$10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[Udacity_qi2.xls]Sheet1!$C$5:$C$10</c:f>
              <c:numCache>
                <c:formatCode>General</c:formatCode>
                <c:ptCount val="6"/>
                <c:pt idx="0">
                  <c:v>12.0</c:v>
                </c:pt>
                <c:pt idx="1">
                  <c:v>18.0</c:v>
                </c:pt>
                <c:pt idx="2">
                  <c:v>14.0</c:v>
                </c:pt>
                <c:pt idx="3">
                  <c:v>15.0</c:v>
                </c:pt>
                <c:pt idx="4">
                  <c:v>17.0</c:v>
                </c:pt>
                <c:pt idx="5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[Udacity_qi2.xls]Sheet1!$D$4</c:f>
              <c:strCache>
                <c:ptCount val="1"/>
                <c:pt idx="0">
                  <c:v>3rd Quartile</c:v>
                </c:pt>
              </c:strCache>
            </c:strRef>
          </c:tx>
          <c:invertIfNegative val="0"/>
          <c:cat>
            <c:strRef>
              <c:f>[Udacity_qi2.xls]Sheet1!$A$5:$A$10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[Udacity_qi2.xls]Sheet1!$D$5:$D$10</c:f>
              <c:numCache>
                <c:formatCode>General</c:formatCode>
                <c:ptCount val="6"/>
                <c:pt idx="0">
                  <c:v>15.0</c:v>
                </c:pt>
                <c:pt idx="1">
                  <c:v>14.0</c:v>
                </c:pt>
                <c:pt idx="2">
                  <c:v>13.0</c:v>
                </c:pt>
                <c:pt idx="3">
                  <c:v>13.0</c:v>
                </c:pt>
                <c:pt idx="4">
                  <c:v>20.0</c:v>
                </c:pt>
                <c:pt idx="5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[Udacity_qi2.xls]Sheet1!$E$4</c:f>
              <c:strCache>
                <c:ptCount val="1"/>
                <c:pt idx="0">
                  <c:v>4th Quartile</c:v>
                </c:pt>
              </c:strCache>
            </c:strRef>
          </c:tx>
          <c:invertIfNegative val="0"/>
          <c:cat>
            <c:strRef>
              <c:f>[Udacity_qi2.xls]Sheet1!$A$5:$A$10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[Udacity_qi2.xls]Sheet1!$E$5:$E$10</c:f>
              <c:numCache>
                <c:formatCode>General</c:formatCode>
                <c:ptCount val="6"/>
                <c:pt idx="0">
                  <c:v>17.0</c:v>
                </c:pt>
                <c:pt idx="1">
                  <c:v>14.0</c:v>
                </c:pt>
                <c:pt idx="2">
                  <c:v>16.0</c:v>
                </c:pt>
                <c:pt idx="3">
                  <c:v>13.0</c:v>
                </c:pt>
                <c:pt idx="4">
                  <c:v>17.0</c:v>
                </c:pt>
                <c:pt idx="5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593080"/>
        <c:axId val="2111077016"/>
      </c:barChart>
      <c:catAx>
        <c:axId val="-2129593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Category of movies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1077016"/>
        <c:crosses val="autoZero"/>
        <c:auto val="1"/>
        <c:lblAlgn val="ctr"/>
        <c:lblOffset val="100"/>
        <c:noMultiLvlLbl val="0"/>
      </c:catAx>
      <c:valAx>
        <c:axId val="2111077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movies rented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295930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5218858982022"/>
          <c:y val="0.386647665918643"/>
          <c:w val="0.186495421641471"/>
          <c:h val="0.2226151067446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Comparison</a:t>
            </a:r>
            <a:r>
              <a:rPr lang="en-US" baseline="0" dirty="0" smtClean="0"/>
              <a:t> of movies rented for each store 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Udacity_qii1.csv!$C$2</c:f>
              <c:strCache>
                <c:ptCount val="1"/>
                <c:pt idx="0">
                  <c:v>Store 1</c:v>
                </c:pt>
              </c:strCache>
            </c:strRef>
          </c:tx>
          <c:invertIfNegative val="0"/>
          <c:cat>
            <c:strRef>
              <c:f>Udacity_qii1.csv!$B$3:$B$7</c:f>
              <c:strCache>
                <c:ptCount val="5"/>
                <c:pt idx="0">
                  <c:v>2005-5</c:v>
                </c:pt>
                <c:pt idx="1">
                  <c:v>2005-6</c:v>
                </c:pt>
                <c:pt idx="2">
                  <c:v>2005-7</c:v>
                </c:pt>
                <c:pt idx="3">
                  <c:v>2005-8</c:v>
                </c:pt>
                <c:pt idx="4">
                  <c:v>2006-2</c:v>
                </c:pt>
              </c:strCache>
            </c:strRef>
          </c:cat>
          <c:val>
            <c:numRef>
              <c:f>Udacity_qii1.csv!$C$3:$C$7</c:f>
              <c:numCache>
                <c:formatCode>General</c:formatCode>
                <c:ptCount val="5"/>
                <c:pt idx="0">
                  <c:v>558.0</c:v>
                </c:pt>
                <c:pt idx="1">
                  <c:v>1163.0</c:v>
                </c:pt>
                <c:pt idx="2">
                  <c:v>3342.0</c:v>
                </c:pt>
                <c:pt idx="3">
                  <c:v>2892.0</c:v>
                </c:pt>
                <c:pt idx="4">
                  <c:v>85.0</c:v>
                </c:pt>
              </c:numCache>
            </c:numRef>
          </c:val>
        </c:ser>
        <c:ser>
          <c:idx val="1"/>
          <c:order val="1"/>
          <c:tx>
            <c:strRef>
              <c:f>Udacity_qii1.csv!$D$2</c:f>
              <c:strCache>
                <c:ptCount val="1"/>
                <c:pt idx="0">
                  <c:v>Store 2</c:v>
                </c:pt>
              </c:strCache>
            </c:strRef>
          </c:tx>
          <c:invertIfNegative val="0"/>
          <c:cat>
            <c:strRef>
              <c:f>Udacity_qii1.csv!$B$3:$B$7</c:f>
              <c:strCache>
                <c:ptCount val="5"/>
                <c:pt idx="0">
                  <c:v>2005-5</c:v>
                </c:pt>
                <c:pt idx="1">
                  <c:v>2005-6</c:v>
                </c:pt>
                <c:pt idx="2">
                  <c:v>2005-7</c:v>
                </c:pt>
                <c:pt idx="3">
                  <c:v>2005-8</c:v>
                </c:pt>
                <c:pt idx="4">
                  <c:v>2006-2</c:v>
                </c:pt>
              </c:strCache>
            </c:strRef>
          </c:cat>
          <c:val>
            <c:numRef>
              <c:f>Udacity_qii1.csv!$D$3:$D$7</c:f>
              <c:numCache>
                <c:formatCode>General</c:formatCode>
                <c:ptCount val="5"/>
                <c:pt idx="0">
                  <c:v>598.0</c:v>
                </c:pt>
                <c:pt idx="1">
                  <c:v>1148.0</c:v>
                </c:pt>
                <c:pt idx="2">
                  <c:v>3367.0</c:v>
                </c:pt>
                <c:pt idx="3">
                  <c:v>2794.0</c:v>
                </c:pt>
                <c:pt idx="4">
                  <c:v>97.0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543528"/>
        <c:axId val="-2129244296"/>
      </c:barChart>
      <c:catAx>
        <c:axId val="-2129543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000" dirty="0" smtClean="0"/>
                  <a:t>Year-</a:t>
                </a:r>
                <a:r>
                  <a:rPr lang="en-US" sz="1000" baseline="0" dirty="0" smtClean="0"/>
                  <a:t> Month</a:t>
                </a:r>
                <a:endParaRPr lang="en-US" sz="10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29244296"/>
        <c:crosses val="autoZero"/>
        <c:auto val="1"/>
        <c:lblAlgn val="ctr"/>
        <c:lblOffset val="100"/>
        <c:noMultiLvlLbl val="0"/>
      </c:catAx>
      <c:valAx>
        <c:axId val="-2129244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 dirty="0" smtClean="0"/>
                  <a:t>Number of movies rented</a:t>
                </a:r>
                <a:endParaRPr lang="en-US" sz="10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295435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742598140917"/>
          <c:y val="0.448086846460909"/>
          <c:w val="0.1277057636044"/>
          <c:h val="0.112186878451118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/>
              <a:t>The top 10 customers who purchased the most in 2007</a:t>
            </a:r>
            <a:endParaRPr lang="en-US" sz="18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2007-2</c:v>
                </c:pt>
              </c:strCache>
            </c:strRef>
          </c:tx>
          <c:invertIfNegative val="0"/>
          <c:cat>
            <c:strRef>
              <c:f>Sheet1!$A$5:$A$14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Sheet1!$B$5:$B$14</c:f>
              <c:numCache>
                <c:formatCode>General</c:formatCode>
                <c:ptCount val="10"/>
                <c:pt idx="0">
                  <c:v>19.96</c:v>
                </c:pt>
                <c:pt idx="1">
                  <c:v>22.94</c:v>
                </c:pt>
                <c:pt idx="2">
                  <c:v>22.94</c:v>
                </c:pt>
                <c:pt idx="3">
                  <c:v>22.95</c:v>
                </c:pt>
                <c:pt idx="4">
                  <c:v>41.91</c:v>
                </c:pt>
                <c:pt idx="5">
                  <c:v>37.92</c:v>
                </c:pt>
                <c:pt idx="6">
                  <c:v>44.92</c:v>
                </c:pt>
                <c:pt idx="7">
                  <c:v>35.94</c:v>
                </c:pt>
                <c:pt idx="8">
                  <c:v>19.96</c:v>
                </c:pt>
                <c:pt idx="9">
                  <c:v>25.93</c:v>
                </c:pt>
              </c:numCache>
            </c:numRef>
          </c:val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2007-3</c:v>
                </c:pt>
              </c:strCache>
            </c:strRef>
          </c:tx>
          <c:invertIfNegative val="0"/>
          <c:cat>
            <c:strRef>
              <c:f>Sheet1!$A$5:$A$14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Sheet1!$C$5:$C$14</c:f>
              <c:numCache>
                <c:formatCode>General</c:formatCode>
                <c:ptCount val="10"/>
                <c:pt idx="0">
                  <c:v>71.84</c:v>
                </c:pt>
                <c:pt idx="1">
                  <c:v>72.84</c:v>
                </c:pt>
                <c:pt idx="2">
                  <c:v>86.83</c:v>
                </c:pt>
                <c:pt idx="3">
                  <c:v>87.82</c:v>
                </c:pt>
                <c:pt idx="4">
                  <c:v>76.87</c:v>
                </c:pt>
                <c:pt idx="5">
                  <c:v>53.9</c:v>
                </c:pt>
                <c:pt idx="6">
                  <c:v>58.88</c:v>
                </c:pt>
                <c:pt idx="7">
                  <c:v>64.85</c:v>
                </c:pt>
                <c:pt idx="8">
                  <c:v>74.85</c:v>
                </c:pt>
                <c:pt idx="9">
                  <c:v>67.88</c:v>
                </c:pt>
              </c:numCache>
            </c:numRef>
          </c:val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2007-4</c:v>
                </c:pt>
              </c:strCache>
            </c:strRef>
          </c:tx>
          <c:invertIfNegative val="0"/>
          <c:cat>
            <c:strRef>
              <c:f>Sheet1!$A$5:$A$14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Sheet1!$D$5:$D$14</c:f>
              <c:numCache>
                <c:formatCode>General</c:formatCode>
                <c:ptCount val="10"/>
                <c:pt idx="0">
                  <c:v>72.88</c:v>
                </c:pt>
                <c:pt idx="1">
                  <c:v>93.82</c:v>
                </c:pt>
                <c:pt idx="2">
                  <c:v>54.86</c:v>
                </c:pt>
                <c:pt idx="3">
                  <c:v>100.78</c:v>
                </c:pt>
                <c:pt idx="4">
                  <c:v>89.8</c:v>
                </c:pt>
                <c:pt idx="5">
                  <c:v>73.8</c:v>
                </c:pt>
                <c:pt idx="6">
                  <c:v>85.82</c:v>
                </c:pt>
                <c:pt idx="7">
                  <c:v>61.88</c:v>
                </c:pt>
                <c:pt idx="8">
                  <c:v>96.81</c:v>
                </c:pt>
                <c:pt idx="9">
                  <c:v>89.82</c:v>
                </c:pt>
              </c:numCache>
            </c:numRef>
          </c:val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2007-5</c:v>
                </c:pt>
              </c:strCache>
            </c:strRef>
          </c:tx>
          <c:invertIfNegative val="0"/>
          <c:cat>
            <c:strRef>
              <c:f>Sheet1!$A$5:$A$14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Sheet1!$E$5:$E$14</c:f>
              <c:numCache>
                <c:formatCode>General</c:formatCode>
                <c:ptCount val="10"/>
                <c:pt idx="0">
                  <c:v>2.99</c:v>
                </c:pt>
                <c:pt idx="2">
                  <c:v>2.99</c:v>
                </c:pt>
                <c:pt idx="5">
                  <c:v>0.99</c:v>
                </c:pt>
                <c:pt idx="6">
                  <c:v>4.99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3889288"/>
        <c:axId val="2045814072"/>
      </c:barChart>
      <c:catAx>
        <c:axId val="2113889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000"/>
                  <a:t>Names of customers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45814072"/>
        <c:crosses val="autoZero"/>
        <c:auto val="1"/>
        <c:lblAlgn val="ctr"/>
        <c:lblOffset val="100"/>
        <c:noMultiLvlLbl val="0"/>
      </c:catAx>
      <c:valAx>
        <c:axId val="20458140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Amount paid (£)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1138892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3634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1700" y="2437825"/>
            <a:ext cx="8520600" cy="1610821"/>
          </a:xfrm>
        </p:spPr>
        <p:txBody>
          <a:bodyPr/>
          <a:lstStyle/>
          <a:p>
            <a:pPr algn="l"/>
            <a:r>
              <a:rPr lang="en-US" dirty="0" err="1" smtClean="0"/>
              <a:t>Sakila</a:t>
            </a:r>
            <a:r>
              <a:rPr lang="en-US" dirty="0" smtClean="0"/>
              <a:t> DVD rental database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By Rida Ahmed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Google Shape;56;p13"/>
          <p:cNvSpPr txBox="1">
            <a:spLocks/>
          </p:cNvSpPr>
          <p:nvPr/>
        </p:nvSpPr>
        <p:spPr>
          <a:xfrm>
            <a:off x="0" y="-1"/>
            <a:ext cx="9144000" cy="2144121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Investigating a Relational     </a:t>
            </a:r>
          </a:p>
          <a:p>
            <a:pPr algn="l"/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Database </a:t>
            </a:r>
            <a:endParaRPr lang="mr-I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1985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49"/>
            <a:ext cx="3795300" cy="344988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The graph shows the total number 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of times a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‘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amily’ category movie was rented out. A family category movie is classified as:</a:t>
            </a:r>
            <a:endParaRPr lang="en-GB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70000"/>
              </a:lnSpc>
              <a:spcAft>
                <a:spcPts val="600"/>
              </a:spcAft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Animation</a:t>
            </a:r>
          </a:p>
          <a:p>
            <a:pPr marL="285750" indent="-285750">
              <a:lnSpc>
                <a:spcPct val="70000"/>
              </a:lnSpc>
              <a:spcAft>
                <a:spcPts val="600"/>
              </a:spcAft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Children</a:t>
            </a:r>
          </a:p>
          <a:p>
            <a:pPr marL="285750" indent="-285750">
              <a:lnSpc>
                <a:spcPct val="70000"/>
              </a:lnSpc>
              <a:spcAft>
                <a:spcPts val="600"/>
              </a:spcAft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Classics</a:t>
            </a:r>
          </a:p>
          <a:p>
            <a:pPr marL="285750" indent="-285750">
              <a:lnSpc>
                <a:spcPct val="70000"/>
              </a:lnSpc>
              <a:spcAft>
                <a:spcPts val="600"/>
              </a:spcAft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Comedy</a:t>
            </a:r>
          </a:p>
          <a:p>
            <a:pPr marL="285750" indent="-285750">
              <a:lnSpc>
                <a:spcPct val="70000"/>
              </a:lnSpc>
              <a:spcAft>
                <a:spcPts val="600"/>
              </a:spcAft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Family</a:t>
            </a:r>
          </a:p>
          <a:p>
            <a:pPr marL="285750" indent="-285750">
              <a:lnSpc>
                <a:spcPct val="70000"/>
              </a:lnSpc>
              <a:spcAft>
                <a:spcPts val="600"/>
              </a:spcAft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Music</a:t>
            </a:r>
            <a:endParaRPr lang="en-GB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This graph shows that most popular of family category movies is ‘Animation’, while the least is ‘Music’.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Q1. Total number of orders for family movies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308394"/>
              </p:ext>
            </p:extLst>
          </p:nvPr>
        </p:nvGraphicFramePr>
        <p:xfrm>
          <a:off x="0" y="795600"/>
          <a:ext cx="5001176" cy="43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938888" y="1027924"/>
            <a:ext cx="3951111" cy="370282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The graph shows the total number of times a ‘Family’ category  has been rented by quartile.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Following on from the previous analysis, further analysis shows that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‘Animation’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was rented most during the 1</a:t>
            </a:r>
            <a:r>
              <a:rPr lang="en-GB" baseline="30000" dirty="0" smtClean="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 Quartile.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Similarly, the ‘Family’ category was also rented highly in the previous graph, however further research shows that this is most popular during the third quartile. </a:t>
            </a:r>
            <a:endParaRPr lang="en-GB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The lowest number of times a category was rented was for the ‘Music’ category during the first quartile. 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Q2. The number of movies rented in each quartile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986923"/>
              </p:ext>
            </p:extLst>
          </p:nvPr>
        </p:nvGraphicFramePr>
        <p:xfrm>
          <a:off x="0" y="795600"/>
          <a:ext cx="4938888" cy="4347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This graph shows the number of movies that were rented in each of the stores.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While the quantities rented out for both stores are very similar, Store 1 consistently has a higher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number of rental orders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than Store 2.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Additionally, July 2005 had the largest number of sales of all the data collected, while February 2006 was the lowest. </a:t>
            </a:r>
            <a:endParaRPr lang="en-GB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Q3. The number of movies rented in each store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946433"/>
              </p:ext>
            </p:extLst>
          </p:nvPr>
        </p:nvGraphicFramePr>
        <p:xfrm>
          <a:off x="0" y="829680"/>
          <a:ext cx="5001176" cy="4313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0164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The following graph shows the ten customers who purchased the most during 2007, and how much they spent.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The graph shows that Eleanor Hunt purchased the most during the period.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Additionally, for each of the customers, the largest amount spent was in April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2007, while the lowest </a:t>
            </a:r>
            <a:r>
              <a:rPr lang="en-GB" smtClean="0">
                <a:latin typeface="Open Sans"/>
                <a:ea typeface="Open Sans"/>
                <a:cs typeface="Open Sans"/>
                <a:sym typeface="Open Sans"/>
              </a:rPr>
              <a:t>was during May 2007.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Q4. Top 10 paying customers in 2007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725204"/>
              </p:ext>
            </p:extLst>
          </p:nvPr>
        </p:nvGraphicFramePr>
        <p:xfrm>
          <a:off x="1" y="822810"/>
          <a:ext cx="5158200" cy="43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285750" y="1100950"/>
            <a:ext cx="846375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Q1- Source from </a:t>
            </a:r>
            <a:r>
              <a:rPr lang="en-GB" dirty="0" err="1" smtClean="0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 Question Set #1, Question 1</a:t>
            </a:r>
          </a:p>
          <a:p>
            <a:pPr marL="285750" indent="-285750">
              <a:spcAft>
                <a:spcPts val="1600"/>
              </a:spcAft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Q2- Source from </a:t>
            </a:r>
            <a:r>
              <a:rPr lang="en-GB" dirty="0" err="1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 Question Set #1, Question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  <a:p>
            <a:pPr marL="285750" indent="-285750">
              <a:spcAft>
                <a:spcPts val="1600"/>
              </a:spcAft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Q3- 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Source from </a:t>
            </a:r>
            <a:r>
              <a:rPr lang="en-GB" dirty="0" err="1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 Question Set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#2, 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Question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lang="en-GB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spcAft>
                <a:spcPts val="1600"/>
              </a:spcAft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Q2- Source from </a:t>
            </a:r>
            <a:r>
              <a:rPr lang="en-GB" dirty="0" err="1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 Question Set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#2, 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Question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lang="en-GB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spcAft>
                <a:spcPts val="1600"/>
              </a:spcAft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Sources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684075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427</Words>
  <Application>Microsoft Macintosh PowerPoint</Application>
  <PresentationFormat>On-screen Show (16:9)</PresentationFormat>
  <Paragraphs>44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PowerPoint Presentation</vt:lpstr>
      <vt:lpstr>Q1. Total number of orders for family movies</vt:lpstr>
      <vt:lpstr>Q2. The number of movies rented in each quartile</vt:lpstr>
      <vt:lpstr> Q3. The number of movies rented in each store</vt:lpstr>
      <vt:lpstr>Q4. Top 10 paying customers in 2007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Rida Ahmed</cp:lastModifiedBy>
  <cp:revision>15</cp:revision>
  <dcterms:modified xsi:type="dcterms:W3CDTF">2020-04-16T22:37:26Z</dcterms:modified>
</cp:coreProperties>
</file>