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407A502-BC76-44C1-A0EB-891D012BDA7F}" type="datetimeFigureOut">
              <a:rPr lang="en-US" smtClean="0"/>
              <a:t>5/22/2021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248830-53FF-4797-9773-0D0BF3D6C9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248830-53FF-4797-9773-0D0BF3D6C9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248830-53FF-4797-9773-0D0BF3D6C9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248830-53FF-4797-9773-0D0BF3D6C9F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248830-53FF-4797-9773-0D0BF3D6C9F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248830-53FF-4797-9773-0D0BF3D6C9F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B248830-53FF-4797-9773-0D0BF3D6C9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B248830-53FF-4797-9773-0D0BF3D6C9F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407A502-BC76-44C1-A0EB-891D012BDA7F}" type="datetimeFigureOut">
              <a:rPr lang="en-US" smtClean="0"/>
              <a:t>5/22/2021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B248830-53FF-4797-9773-0D0BF3D6C9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407A502-BC76-44C1-A0EB-891D012BDA7F}" type="datetimeFigureOut">
              <a:rPr lang="en-US" smtClean="0"/>
              <a:t>5/22/2021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248830-53FF-4797-9773-0D0BF3D6C9F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407A502-BC76-44C1-A0EB-891D012BDA7F}" type="datetimeFigureOut">
              <a:rPr lang="en-US" smtClean="0"/>
              <a:t>5/22/2021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248830-53FF-4797-9773-0D0BF3D6C9F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407A502-BC76-44C1-A0EB-891D012BDA7F}" type="datetimeFigureOut">
              <a:rPr lang="en-US" smtClean="0"/>
              <a:t>5/22/2021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248830-53FF-4797-9773-0D0BF3D6C9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ealth.ny.gov/statistics/cancer/registry/appendix/neighborhoodpop.ht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36912"/>
            <a:ext cx="7772400" cy="1829761"/>
          </a:xfrm>
        </p:spPr>
        <p:txBody>
          <a:bodyPr>
            <a:normAutofit fontScale="90000"/>
          </a:bodyPr>
          <a:lstStyle/>
          <a:p>
            <a:pPr algn="ctr"/>
            <a:r>
              <a:rPr lang="en-US" dirty="0">
                <a:effectLst/>
              </a:rPr>
              <a:t>Best places to open a gym in New York City </a:t>
            </a:r>
            <a:br>
              <a:rPr lang="en-US" dirty="0">
                <a:effectLst/>
              </a:rPr>
            </a:br>
            <a:r>
              <a:rPr lang="en-US" dirty="0">
                <a:effectLst/>
              </a:rPr>
              <a:t>Based on Foursquare Data</a:t>
            </a:r>
            <a:br>
              <a:rPr lang="en-US" dirty="0">
                <a:effectLst/>
              </a:rPr>
            </a:br>
            <a:endParaRPr lang="en-US" dirty="0"/>
          </a:p>
        </p:txBody>
      </p:sp>
      <p:sp>
        <p:nvSpPr>
          <p:cNvPr id="3" name="Subtitle 2"/>
          <p:cNvSpPr>
            <a:spLocks noGrp="1"/>
          </p:cNvSpPr>
          <p:nvPr>
            <p:ph type="subTitle" idx="1"/>
          </p:nvPr>
        </p:nvSpPr>
        <p:spPr>
          <a:xfrm>
            <a:off x="827584" y="4509120"/>
            <a:ext cx="7772400" cy="1199704"/>
          </a:xfrm>
        </p:spPr>
        <p:txBody>
          <a:bodyPr/>
          <a:lstStyle/>
          <a:p>
            <a:r>
              <a:rPr lang="es-VE" dirty="0" err="1" smtClean="0"/>
              <a:t>By</a:t>
            </a:r>
            <a:r>
              <a:rPr lang="es-VE" dirty="0" smtClean="0"/>
              <a:t> Ricardo Bermúdez</a:t>
            </a:r>
            <a:endParaRPr lang="en-US" dirty="0"/>
          </a:p>
        </p:txBody>
      </p:sp>
    </p:spTree>
    <p:extLst>
      <p:ext uri="{BB962C8B-B14F-4D97-AF65-F5344CB8AC3E}">
        <p14:creationId xmlns:p14="http://schemas.microsoft.com/office/powerpoint/2010/main" val="325440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9728" indent="0" algn="just">
              <a:buNone/>
            </a:pPr>
            <a:r>
              <a:rPr lang="en-US" dirty="0">
                <a:latin typeface="Times New Roman" pitchFamily="18" charset="0"/>
                <a:cs typeface="Times New Roman" pitchFamily="18" charset="0"/>
              </a:rPr>
              <a:t>Currently the most Gyms are in Manhattan but if we take into consideration the population of each borough and the population that now work from home due to covid-19 several places come into mind as good places to open a new gym and each with its advantages and disadvantages</a:t>
            </a:r>
            <a:r>
              <a:rPr lang="en-US" dirty="0" smtClean="0">
                <a:latin typeface="Times New Roman" pitchFamily="18" charset="0"/>
                <a:cs typeface="Times New Roman" pitchFamily="18" charset="0"/>
              </a:rPr>
              <a:t>.</a:t>
            </a:r>
          </a:p>
          <a:p>
            <a:pPr marL="109728" indent="0" algn="just">
              <a:buNone/>
            </a:pP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Opening a Gym in Manhattan. Manhattan as mentioned before is currently the go to place for the best gyms, but new gyms in this area would be up to a fierce competition due to the amount of gyms that are already present in the area, but if investors believe they can be up to the challenge a new gym in the borough will have their clientele assured</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Opening a Gym in Brooklyn. This Borough has a higher population than any other so taking into account the previously mentioned population working from home, along with the fact that this borough has few gyms with high rating in them, and the ones they have are closer to the Manhattan Borough, this conditions offer a great opportunity for new gyms, some good neighborhoods for this possible gym could be Flatbush, Kensington or prospect </a:t>
            </a:r>
            <a:r>
              <a:rPr lang="en-US" dirty="0" err="1">
                <a:latin typeface="Times New Roman" pitchFamily="18" charset="0"/>
                <a:cs typeface="Times New Roman" pitchFamily="18" charset="0"/>
              </a:rPr>
              <a:t>lefferts</a:t>
            </a:r>
            <a:r>
              <a:rPr lang="en-US" dirty="0">
                <a:latin typeface="Times New Roman" pitchFamily="18" charset="0"/>
                <a:cs typeface="Times New Roman" pitchFamily="18" charset="0"/>
              </a:rPr>
              <a:t> gardens all with a somewhat centric location in Brooklyn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s-VE" dirty="0" err="1" smtClean="0"/>
              <a:t>Conclusions</a:t>
            </a:r>
            <a:endParaRPr lang="en-US" dirty="0"/>
          </a:p>
        </p:txBody>
      </p:sp>
    </p:spTree>
    <p:extLst>
      <p:ext uri="{BB962C8B-B14F-4D97-AF65-F5344CB8AC3E}">
        <p14:creationId xmlns:p14="http://schemas.microsoft.com/office/powerpoint/2010/main" val="390101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Through this project a look of the potential places to open gyms was taken, taking in mind information from the Foursquare platform and population census from 2019 of New York City boroughs. For future projects more detailed information can be acquired to get a better understanding about the gyms and what makes them popular, what do people want in their gyms, what makes a successful gym aside from location?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profile of the clients can also be made, taking into consideration age, gender, income, etc. And figure out what type of people are most likely to go to gyms, to figure out their specific market, cross examine the finding of the people likely to go to the gyms with profiles of people working from home is there or is there not a relation between the two? Overall this and many other improvements could be made to the project giving us a better understanding to where and how to open a gym in New york city.  </a:t>
            </a:r>
          </a:p>
          <a:p>
            <a:endParaRPr lang="en-US" dirty="0"/>
          </a:p>
        </p:txBody>
      </p:sp>
      <p:sp>
        <p:nvSpPr>
          <p:cNvPr id="3" name="Title 2"/>
          <p:cNvSpPr>
            <a:spLocks noGrp="1"/>
          </p:cNvSpPr>
          <p:nvPr>
            <p:ph type="title"/>
          </p:nvPr>
        </p:nvSpPr>
        <p:spPr/>
        <p:txBody>
          <a:bodyPr/>
          <a:lstStyle/>
          <a:p>
            <a:r>
              <a:rPr lang="es-VE" dirty="0" err="1" smtClean="0"/>
              <a:t>Future</a:t>
            </a:r>
            <a:r>
              <a:rPr lang="es-VE" dirty="0" smtClean="0"/>
              <a:t> </a:t>
            </a:r>
            <a:r>
              <a:rPr lang="es-VE" dirty="0" err="1" smtClean="0"/>
              <a:t>directions</a:t>
            </a:r>
            <a:endParaRPr lang="en-US" dirty="0"/>
          </a:p>
        </p:txBody>
      </p:sp>
    </p:spTree>
    <p:extLst>
      <p:ext uri="{BB962C8B-B14F-4D97-AF65-F5344CB8AC3E}">
        <p14:creationId xmlns:p14="http://schemas.microsoft.com/office/powerpoint/2010/main" val="216045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fontAlgn="base">
              <a:buNone/>
            </a:pPr>
            <a:r>
              <a:rPr lang="en-US" dirty="0">
                <a:latin typeface="Times New Roman" pitchFamily="18" charset="0"/>
                <a:cs typeface="Times New Roman" pitchFamily="18" charset="0"/>
              </a:rPr>
              <a:t>Gyms are the go to place for people seeking </a:t>
            </a:r>
            <a:r>
              <a:rPr lang="en-US" dirty="0" smtClean="0">
                <a:latin typeface="Times New Roman" pitchFamily="18" charset="0"/>
                <a:cs typeface="Times New Roman" pitchFamily="18" charset="0"/>
              </a:rPr>
              <a:t>a healthy life style, </a:t>
            </a:r>
            <a:r>
              <a:rPr lang="en-US" dirty="0">
                <a:latin typeface="Times New Roman" pitchFamily="18" charset="0"/>
                <a:cs typeface="Times New Roman" pitchFamily="18" charset="0"/>
              </a:rPr>
              <a:t>most </a:t>
            </a:r>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to go to the gyms after </a:t>
            </a:r>
            <a:r>
              <a:rPr lang="en-US" dirty="0" smtClean="0">
                <a:latin typeface="Times New Roman" pitchFamily="18" charset="0"/>
                <a:cs typeface="Times New Roman" pitchFamily="18" charset="0"/>
              </a:rPr>
              <a:t>the work day is over, </a:t>
            </a:r>
            <a:r>
              <a:rPr lang="en-US" dirty="0">
                <a:latin typeface="Times New Roman" pitchFamily="18" charset="0"/>
                <a:cs typeface="Times New Roman" pitchFamily="18" charset="0"/>
              </a:rPr>
              <a:t>but with the covid-19 pandemic and work from home this routine has been hit very hard, people no longer could go to the gyms and if they could they found out that they would now have to make long trips to attend to the gyms they used to. With this in mind we explore these 3 questions: </a:t>
            </a:r>
            <a:endParaRPr lang="en-US" dirty="0" smtClean="0">
              <a:latin typeface="Times New Roman" pitchFamily="18" charset="0"/>
              <a:cs typeface="Times New Roman" pitchFamily="18" charset="0"/>
            </a:endParaRPr>
          </a:p>
          <a:p>
            <a:pPr marL="109728" indent="0" algn="just" fontAlgn="base">
              <a:buNone/>
            </a:pPr>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-What is / are the best location(s) for a Gym in New York City? </a:t>
            </a:r>
          </a:p>
          <a:p>
            <a:pPr fontAlgn="base"/>
            <a:r>
              <a:rPr lang="en-US" dirty="0">
                <a:latin typeface="Times New Roman" pitchFamily="18" charset="0"/>
                <a:cs typeface="Times New Roman" pitchFamily="18" charset="0"/>
              </a:rPr>
              <a:t>-In what Neighborhood and/or borough should the investor open a Gym to have the best chance of being successful? </a:t>
            </a:r>
          </a:p>
          <a:p>
            <a:pPr fontAlgn="base"/>
            <a:r>
              <a:rPr lang="en-US" dirty="0">
                <a:latin typeface="Times New Roman" pitchFamily="18" charset="0"/>
                <a:cs typeface="Times New Roman" pitchFamily="18" charset="0"/>
              </a:rPr>
              <a:t>-Where would I go in New York City to find the best Gym?</a:t>
            </a:r>
          </a:p>
          <a:p>
            <a:endParaRPr lang="en-US" dirty="0"/>
          </a:p>
        </p:txBody>
      </p:sp>
      <p:sp>
        <p:nvSpPr>
          <p:cNvPr id="3" name="Title 2"/>
          <p:cNvSpPr>
            <a:spLocks noGrp="1"/>
          </p:cNvSpPr>
          <p:nvPr>
            <p:ph type="title"/>
          </p:nvPr>
        </p:nvSpPr>
        <p:spPr/>
        <p:txBody>
          <a:bodyPr/>
          <a:lstStyle/>
          <a:p>
            <a:r>
              <a:rPr lang="es-VE" dirty="0" err="1" smtClean="0"/>
              <a:t>Introduction</a:t>
            </a:r>
            <a:endParaRPr lang="en-US" dirty="0"/>
          </a:p>
        </p:txBody>
      </p:sp>
    </p:spTree>
    <p:extLst>
      <p:ext uri="{BB962C8B-B14F-4D97-AF65-F5344CB8AC3E}">
        <p14:creationId xmlns:p14="http://schemas.microsoft.com/office/powerpoint/2010/main" val="284461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fontAlgn="base">
              <a:buNone/>
            </a:pPr>
            <a:r>
              <a:rPr lang="en-US" dirty="0">
                <a:latin typeface="Times New Roman" pitchFamily="18" charset="0"/>
                <a:cs typeface="Times New Roman" pitchFamily="18" charset="0"/>
              </a:rPr>
              <a:t>To find the best place to open a gym I will use the following data sources</a:t>
            </a:r>
            <a:r>
              <a:rPr lang="en-US" dirty="0" smtClean="0">
                <a:latin typeface="Times New Roman" pitchFamily="18" charset="0"/>
                <a:cs typeface="Times New Roman" pitchFamily="18" charset="0"/>
              </a:rPr>
              <a:t>:</a:t>
            </a:r>
          </a:p>
          <a:p>
            <a:pPr marL="109728" indent="0" fontAlgn="base">
              <a:buNone/>
            </a:pPr>
            <a:endParaRPr lang="en-US" dirty="0">
              <a:latin typeface="Times New Roman" pitchFamily="18" charset="0"/>
              <a:cs typeface="Times New Roman" pitchFamily="18" charset="0"/>
            </a:endParaRPr>
          </a:p>
          <a:p>
            <a:pPr fontAlgn="base"/>
            <a:r>
              <a:rPr lang="en-US" dirty="0">
                <a:latin typeface="Times New Roman" pitchFamily="18" charset="0"/>
                <a:cs typeface="Times New Roman" pitchFamily="18" charset="0"/>
              </a:rPr>
              <a:t>- A New York City dataset obtained from </a:t>
            </a:r>
            <a:r>
              <a:rPr lang="en-US" dirty="0">
                <a:latin typeface="Times New Roman" pitchFamily="18" charset="0"/>
                <a:cs typeface="Times New Roman" pitchFamily="18" charset="0"/>
                <a:hlinkClick r:id="rId2"/>
              </a:rPr>
              <a:t>https://cocl.us/new_york_dataset</a:t>
            </a:r>
            <a:r>
              <a:rPr lang="en-US" dirty="0">
                <a:latin typeface="Times New Roman" pitchFamily="18" charset="0"/>
                <a:cs typeface="Times New Roman" pitchFamily="18" charset="0"/>
              </a:rPr>
              <a:t> containing the neighborhoods, and boroughs of the city along with the respective latitudes and longitudes that will be needed, this information will be cleaned and processed into a </a:t>
            </a:r>
            <a:r>
              <a:rPr lang="en-US" dirty="0" err="1">
                <a:latin typeface="Times New Roman" pitchFamily="18" charset="0"/>
                <a:cs typeface="Times New Roman" pitchFamily="18" charset="0"/>
              </a:rPr>
              <a:t>dataframe</a:t>
            </a:r>
            <a:r>
              <a:rPr lang="en-US" dirty="0">
                <a:latin typeface="Times New Roman" pitchFamily="18" charset="0"/>
                <a:cs typeface="Times New Roman" pitchFamily="18" charset="0"/>
              </a:rPr>
              <a:t>.</a:t>
            </a:r>
          </a:p>
          <a:p>
            <a:pPr fontAlgn="base"/>
            <a:r>
              <a:rPr lang="en-US" dirty="0">
                <a:latin typeface="Times New Roman" pitchFamily="18" charset="0"/>
                <a:cs typeface="Times New Roman" pitchFamily="18" charset="0"/>
              </a:rPr>
              <a:t>- Gym data, ranging from location and names to ratings and likes, will be acquired from the </a:t>
            </a:r>
            <a:r>
              <a:rPr lang="en-US" dirty="0" err="1">
                <a:latin typeface="Times New Roman" pitchFamily="18" charset="0"/>
                <a:cs typeface="Times New Roman" pitchFamily="18" charset="0"/>
              </a:rPr>
              <a:t>FourSquare</a:t>
            </a:r>
            <a:r>
              <a:rPr lang="en-US" dirty="0">
                <a:latin typeface="Times New Roman" pitchFamily="18" charset="0"/>
                <a:cs typeface="Times New Roman" pitchFamily="18" charset="0"/>
              </a:rPr>
              <a:t> API and listed in </a:t>
            </a:r>
            <a:r>
              <a:rPr lang="en-US" dirty="0" err="1">
                <a:latin typeface="Times New Roman" pitchFamily="18" charset="0"/>
                <a:cs typeface="Times New Roman" pitchFamily="18" charset="0"/>
              </a:rPr>
              <a:t>dataframes</a:t>
            </a:r>
            <a:r>
              <a:rPr lang="en-US" dirty="0">
                <a:latin typeface="Times New Roman" pitchFamily="18" charset="0"/>
                <a:cs typeface="Times New Roman" pitchFamily="18" charset="0"/>
              </a:rPr>
              <a:t> from highest to lowest.</a:t>
            </a:r>
          </a:p>
          <a:p>
            <a:pPr fontAlgn="base"/>
            <a:r>
              <a:rPr lang="en-US" dirty="0">
                <a:latin typeface="Times New Roman" pitchFamily="18" charset="0"/>
                <a:cs typeface="Times New Roman" pitchFamily="18" charset="0"/>
              </a:rPr>
              <a:t>- The Average Annual Population of NYC Neighborhoods, 2013-2017 obtained from </a:t>
            </a:r>
            <a:r>
              <a:rPr lang="en-US" u="sng" dirty="0">
                <a:latin typeface="Times New Roman" pitchFamily="18" charset="0"/>
                <a:cs typeface="Times New Roman" pitchFamily="18" charset="0"/>
                <a:hlinkClick r:id="rId3"/>
              </a:rPr>
              <a:t>https://www.health.ny.gov</a:t>
            </a:r>
            <a:r>
              <a:rPr lang="en-US" u="sng" dirty="0" smtClean="0">
                <a:latin typeface="Times New Roman" pitchFamily="18" charset="0"/>
                <a:cs typeface="Times New Roman" pitchFamily="18" charset="0"/>
                <a:hlinkClick r:id="rId3"/>
              </a:rPr>
              <a:t>/</a:t>
            </a:r>
            <a:endParaRPr lang="en-US" dirty="0"/>
          </a:p>
        </p:txBody>
      </p:sp>
      <p:sp>
        <p:nvSpPr>
          <p:cNvPr id="3" name="Title 2"/>
          <p:cNvSpPr>
            <a:spLocks noGrp="1"/>
          </p:cNvSpPr>
          <p:nvPr>
            <p:ph type="title"/>
          </p:nvPr>
        </p:nvSpPr>
        <p:spPr/>
        <p:txBody>
          <a:bodyPr/>
          <a:lstStyle/>
          <a:p>
            <a:r>
              <a:rPr lang="en-US" dirty="0">
                <a:effectLst/>
              </a:rPr>
              <a:t>Data acquisition and cleaning</a:t>
            </a:r>
            <a:endParaRPr lang="en-US" dirty="0"/>
          </a:p>
        </p:txBody>
      </p:sp>
    </p:spTree>
    <p:extLst>
      <p:ext uri="{BB962C8B-B14F-4D97-AF65-F5344CB8AC3E}">
        <p14:creationId xmlns:p14="http://schemas.microsoft.com/office/powerpoint/2010/main" val="138992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With the help of </a:t>
            </a:r>
            <a:r>
              <a:rPr lang="en-US" dirty="0" smtClean="0"/>
              <a:t>the </a:t>
            </a:r>
            <a:r>
              <a:rPr lang="en-US" dirty="0"/>
              <a:t>Foursquare API I acquire the gyms present in each neighborhood, and arrange it:</a:t>
            </a:r>
          </a:p>
          <a:p>
            <a:endParaRPr lang="en-US" dirty="0"/>
          </a:p>
        </p:txBody>
      </p:sp>
      <p:sp>
        <p:nvSpPr>
          <p:cNvPr id="3" name="Title 2"/>
          <p:cNvSpPr>
            <a:spLocks noGrp="1"/>
          </p:cNvSpPr>
          <p:nvPr>
            <p:ph type="title"/>
          </p:nvPr>
        </p:nvSpPr>
        <p:spPr/>
        <p:txBody>
          <a:bodyPr/>
          <a:lstStyle/>
          <a:p>
            <a:r>
              <a:rPr lang="en-US" dirty="0">
                <a:effectLst/>
              </a:rPr>
              <a:t>Exploratory Data Analysis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47664" y="3011907"/>
            <a:ext cx="6059507" cy="2791941"/>
          </a:xfrm>
          <a:prstGeom prst="rect">
            <a:avLst/>
          </a:prstGeom>
        </p:spPr>
      </p:pic>
    </p:spTree>
    <p:extLst>
      <p:ext uri="{BB962C8B-B14F-4D97-AF65-F5344CB8AC3E}">
        <p14:creationId xmlns:p14="http://schemas.microsoft.com/office/powerpoint/2010/main" val="76955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VE" dirty="0" err="1" smtClean="0"/>
              <a:t>Most</a:t>
            </a:r>
            <a:r>
              <a:rPr lang="es-VE" dirty="0" smtClean="0"/>
              <a:t> </a:t>
            </a:r>
            <a:r>
              <a:rPr lang="es-VE" dirty="0" err="1" smtClean="0"/>
              <a:t>Gyms</a:t>
            </a:r>
            <a:r>
              <a:rPr lang="es-VE" dirty="0" smtClean="0"/>
              <a:t> are in </a:t>
            </a:r>
            <a:r>
              <a:rPr lang="es-VE" dirty="0" err="1" smtClean="0"/>
              <a:t>the</a:t>
            </a:r>
            <a:r>
              <a:rPr lang="es-VE" dirty="0" smtClean="0"/>
              <a:t> Manhattan </a:t>
            </a:r>
            <a:r>
              <a:rPr lang="es-VE" dirty="0" err="1" smtClean="0"/>
              <a:t>Borough</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90259" y="2115116"/>
            <a:ext cx="5963482" cy="3258005"/>
          </a:xfrm>
          <a:prstGeom prst="rect">
            <a:avLst/>
          </a:prstGeom>
        </p:spPr>
      </p:pic>
    </p:spTree>
    <p:extLst>
      <p:ext uri="{BB962C8B-B14F-4D97-AF65-F5344CB8AC3E}">
        <p14:creationId xmlns:p14="http://schemas.microsoft.com/office/powerpoint/2010/main" val="165048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692696"/>
            <a:ext cx="8229600" cy="1143000"/>
          </a:xfrm>
        </p:spPr>
        <p:txBody>
          <a:bodyPr>
            <a:normAutofit fontScale="90000"/>
          </a:bodyPr>
          <a:lstStyle/>
          <a:p>
            <a:r>
              <a:rPr lang="en-US" dirty="0">
                <a:effectLst/>
              </a:rPr>
              <a:t>Using the Foursquare API we collect </a:t>
            </a:r>
            <a:r>
              <a:rPr lang="en-US" dirty="0" smtClean="0">
                <a:effectLst/>
              </a:rPr>
              <a:t>detailed information </a:t>
            </a:r>
            <a:r>
              <a:rPr lang="en-US" dirty="0">
                <a:effectLst/>
              </a:rPr>
              <a:t>of our gyms </a:t>
            </a:r>
            <a:br>
              <a:rPr lang="en-US" dirty="0">
                <a:effectLst/>
              </a:rPr>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71600" y="2276872"/>
            <a:ext cx="7200799" cy="3024335"/>
          </a:xfrm>
          <a:prstGeom prst="rect">
            <a:avLst/>
          </a:prstGeom>
        </p:spPr>
      </p:pic>
    </p:spTree>
    <p:extLst>
      <p:ext uri="{BB962C8B-B14F-4D97-AF65-F5344CB8AC3E}">
        <p14:creationId xmlns:p14="http://schemas.microsoft.com/office/powerpoint/2010/main" val="201618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332656"/>
            <a:ext cx="8280920" cy="3744416"/>
          </a:xfrm>
        </p:spPr>
        <p:txBody>
          <a:bodyPr>
            <a:normAutofit/>
          </a:bodyPr>
          <a:lstStyle/>
          <a:p>
            <a:r>
              <a:rPr lang="en-US" dirty="0"/>
              <a:t>With this we can find which gym has the most amount of </a:t>
            </a:r>
            <a:r>
              <a:rPr lang="en-US" dirty="0" smtClean="0"/>
              <a:t>likes, tips and highest rating.</a:t>
            </a:r>
          </a:p>
          <a:p>
            <a:pPr marL="109728" indent="0">
              <a:buNone/>
            </a:pPr>
            <a:r>
              <a:rPr lang="es-VE" dirty="0" smtClean="0"/>
              <a:t>                                    </a:t>
            </a:r>
          </a:p>
          <a:p>
            <a:pPr marL="109728" indent="0">
              <a:buNone/>
            </a:pPr>
            <a:r>
              <a:rPr lang="es-VE" dirty="0"/>
              <a:t>	</a:t>
            </a:r>
            <a:r>
              <a:rPr lang="es-VE" dirty="0" smtClean="0"/>
              <a:t>			</a:t>
            </a:r>
            <a:r>
              <a:rPr lang="es-VE" sz="2400" dirty="0" smtClean="0"/>
              <a:t>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27584" y="1556792"/>
            <a:ext cx="3240360" cy="1728192"/>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827584" y="3789040"/>
            <a:ext cx="3240360" cy="1944216"/>
          </a:xfrm>
          <a:prstGeom prst="rect">
            <a:avLst/>
          </a:prstGeom>
        </p:spPr>
      </p:pic>
      <p:sp>
        <p:nvSpPr>
          <p:cNvPr id="8" name="TextBox 7"/>
          <p:cNvSpPr txBox="1"/>
          <p:nvPr/>
        </p:nvSpPr>
        <p:spPr>
          <a:xfrm>
            <a:off x="4516625" y="2708920"/>
            <a:ext cx="4248472" cy="1600438"/>
          </a:xfrm>
          <a:prstGeom prst="rect">
            <a:avLst/>
          </a:prstGeom>
          <a:noFill/>
        </p:spPr>
        <p:txBody>
          <a:bodyPr wrap="square" rtlCol="0">
            <a:spAutoFit/>
          </a:bodyPr>
          <a:lstStyle/>
          <a:p>
            <a:pPr algn="just"/>
            <a:r>
              <a:rPr lang="es-VE" sz="2000" dirty="0" err="1" smtClean="0"/>
              <a:t>The</a:t>
            </a:r>
            <a:r>
              <a:rPr lang="es-VE" sz="2000" dirty="0" smtClean="0"/>
              <a:t> </a:t>
            </a:r>
            <a:r>
              <a:rPr lang="es-VE" sz="2000" dirty="0" err="1" smtClean="0"/>
              <a:t>Soho</a:t>
            </a:r>
            <a:r>
              <a:rPr lang="es-VE" sz="2000" dirty="0" smtClean="0"/>
              <a:t> in Manhattan has </a:t>
            </a:r>
            <a:r>
              <a:rPr lang="es-VE" sz="2000" dirty="0" err="1" smtClean="0"/>
              <a:t>the</a:t>
            </a:r>
            <a:r>
              <a:rPr lang="es-VE" sz="2000" dirty="0" smtClean="0"/>
              <a:t> </a:t>
            </a:r>
            <a:r>
              <a:rPr lang="es-VE" sz="2000" dirty="0" err="1" smtClean="0"/>
              <a:t>most</a:t>
            </a:r>
            <a:r>
              <a:rPr lang="es-VE" sz="2000" dirty="0" smtClean="0"/>
              <a:t> </a:t>
            </a:r>
            <a:r>
              <a:rPr lang="es-VE" sz="2000" dirty="0" err="1" smtClean="0"/>
              <a:t>amount</a:t>
            </a:r>
            <a:r>
              <a:rPr lang="es-VE" sz="2000" dirty="0" smtClean="0"/>
              <a:t> of </a:t>
            </a:r>
            <a:r>
              <a:rPr lang="es-VE" sz="2000" dirty="0" err="1" smtClean="0"/>
              <a:t>likes</a:t>
            </a:r>
            <a:r>
              <a:rPr lang="es-VE" sz="2000" dirty="0" smtClean="0"/>
              <a:t> and </a:t>
            </a:r>
            <a:r>
              <a:rPr lang="es-VE" sz="2000" dirty="0" err="1" smtClean="0"/>
              <a:t>tips</a:t>
            </a:r>
            <a:r>
              <a:rPr lang="es-VE" sz="2000" dirty="0" smtClean="0"/>
              <a:t>, </a:t>
            </a:r>
            <a:r>
              <a:rPr lang="es-VE" sz="2000" dirty="0" err="1" smtClean="0"/>
              <a:t>while</a:t>
            </a:r>
            <a:r>
              <a:rPr lang="es-VE" sz="2000" dirty="0" smtClean="0"/>
              <a:t> </a:t>
            </a:r>
            <a:r>
              <a:rPr lang="es-VE" sz="2000" dirty="0" err="1" smtClean="0"/>
              <a:t>the</a:t>
            </a:r>
            <a:r>
              <a:rPr lang="es-VE" sz="2000" dirty="0" smtClean="0"/>
              <a:t> </a:t>
            </a:r>
            <a:r>
              <a:rPr lang="es-VE" sz="2000" dirty="0" err="1" smtClean="0"/>
              <a:t>equinox</a:t>
            </a:r>
            <a:r>
              <a:rPr lang="es-VE" sz="2000" dirty="0" smtClean="0"/>
              <a:t> East 92nd Street has </a:t>
            </a:r>
            <a:r>
              <a:rPr lang="es-VE" sz="2000" dirty="0" err="1" smtClean="0"/>
              <a:t>the</a:t>
            </a:r>
            <a:r>
              <a:rPr lang="es-VE" sz="2000" dirty="0" smtClean="0"/>
              <a:t> </a:t>
            </a:r>
            <a:r>
              <a:rPr lang="es-VE" sz="2000" dirty="0" err="1" smtClean="0"/>
              <a:t>highest</a:t>
            </a:r>
            <a:r>
              <a:rPr lang="es-VE" sz="2000" dirty="0" smtClean="0"/>
              <a:t> rating </a:t>
            </a:r>
            <a:endParaRPr lang="en-US" sz="2000" dirty="0" smtClean="0"/>
          </a:p>
          <a:p>
            <a:endParaRPr lang="en-US" dirty="0"/>
          </a:p>
        </p:txBody>
      </p:sp>
    </p:spTree>
    <p:extLst>
      <p:ext uri="{BB962C8B-B14F-4D97-AF65-F5344CB8AC3E}">
        <p14:creationId xmlns:p14="http://schemas.microsoft.com/office/powerpoint/2010/main" val="168059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VE" dirty="0" smtClean="0"/>
              <a:t>Top ten rating per </a:t>
            </a:r>
            <a:r>
              <a:rPr lang="es-VE" dirty="0" err="1" smtClean="0"/>
              <a:t>Neighborhood</a:t>
            </a:r>
            <a:r>
              <a:rPr lang="es-VE" dirty="0" smtClean="0"/>
              <a:t> and </a:t>
            </a:r>
            <a:r>
              <a:rPr lang="es-VE" dirty="0" err="1" smtClean="0"/>
              <a:t>Borough</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3096344" cy="349952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870082" y="2348880"/>
            <a:ext cx="3312368" cy="2083571"/>
          </a:xfrm>
          <a:prstGeom prst="rect">
            <a:avLst/>
          </a:prstGeom>
        </p:spPr>
      </p:pic>
    </p:spTree>
    <p:extLst>
      <p:ext uri="{BB962C8B-B14F-4D97-AF65-F5344CB8AC3E}">
        <p14:creationId xmlns:p14="http://schemas.microsoft.com/office/powerpoint/2010/main" val="270608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s-VE" dirty="0" err="1" smtClean="0"/>
              <a:t>Gyms</a:t>
            </a:r>
            <a:r>
              <a:rPr lang="es-VE" dirty="0" smtClean="0"/>
              <a:t> </a:t>
            </a:r>
            <a:r>
              <a:rPr lang="es-VE" dirty="0" err="1" smtClean="0"/>
              <a:t>with</a:t>
            </a:r>
            <a:r>
              <a:rPr lang="es-VE" dirty="0" smtClean="0"/>
              <a:t> a rating </a:t>
            </a:r>
            <a:r>
              <a:rPr lang="es-VE" dirty="0" err="1" smtClean="0"/>
              <a:t>higher</a:t>
            </a:r>
            <a:r>
              <a:rPr lang="es-VE" dirty="0" smtClean="0"/>
              <a:t> </a:t>
            </a:r>
            <a:r>
              <a:rPr lang="es-VE" dirty="0" err="1" smtClean="0"/>
              <a:t>than</a:t>
            </a:r>
            <a:r>
              <a:rPr lang="es-VE" dirty="0" smtClean="0"/>
              <a:t> 7.0</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9552" y="1124744"/>
            <a:ext cx="7992590" cy="4305901"/>
          </a:xfrm>
          <a:prstGeom prst="rect">
            <a:avLst/>
          </a:prstGeom>
        </p:spPr>
      </p:pic>
      <p:sp>
        <p:nvSpPr>
          <p:cNvPr id="5" name="TextBox 4"/>
          <p:cNvSpPr txBox="1"/>
          <p:nvPr/>
        </p:nvSpPr>
        <p:spPr>
          <a:xfrm>
            <a:off x="4033161" y="5661247"/>
            <a:ext cx="4968552" cy="646331"/>
          </a:xfrm>
          <a:prstGeom prst="rect">
            <a:avLst/>
          </a:prstGeom>
          <a:noFill/>
        </p:spPr>
        <p:txBody>
          <a:bodyPr wrap="square" rtlCol="0">
            <a:spAutoFit/>
          </a:bodyPr>
          <a:lstStyle/>
          <a:p>
            <a:r>
              <a:rPr lang="es-VE" b="1" dirty="0" smtClean="0">
                <a:solidFill>
                  <a:schemeClr val="accent1"/>
                </a:solidFill>
              </a:rPr>
              <a:t>Manhattan                    </a:t>
            </a:r>
            <a:r>
              <a:rPr lang="es-VE" b="1" dirty="0" smtClean="0">
                <a:solidFill>
                  <a:srgbClr val="00B050"/>
                </a:solidFill>
              </a:rPr>
              <a:t>Queens</a:t>
            </a:r>
          </a:p>
          <a:p>
            <a:r>
              <a:rPr lang="es-VE" b="1" dirty="0" smtClean="0">
                <a:solidFill>
                  <a:srgbClr val="FF0000"/>
                </a:solidFill>
              </a:rPr>
              <a:t>Brooklyn	           </a:t>
            </a:r>
            <a:r>
              <a:rPr lang="es-VE" b="1" dirty="0" smtClean="0">
                <a:solidFill>
                  <a:srgbClr val="FFFF00"/>
                </a:solidFill>
              </a:rPr>
              <a:t>Bronx</a:t>
            </a:r>
            <a:endParaRPr lang="en-US" b="1" dirty="0">
              <a:solidFill>
                <a:srgbClr val="FFFF00"/>
              </a:solidFill>
            </a:endParaRPr>
          </a:p>
        </p:txBody>
      </p:sp>
    </p:spTree>
    <p:extLst>
      <p:ext uri="{BB962C8B-B14F-4D97-AF65-F5344CB8AC3E}">
        <p14:creationId xmlns:p14="http://schemas.microsoft.com/office/powerpoint/2010/main" val="3437769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677</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Best places to open a gym in New York City  Based on Foursquare Data </vt:lpstr>
      <vt:lpstr>Introduction</vt:lpstr>
      <vt:lpstr>Data acquisition and cleaning</vt:lpstr>
      <vt:lpstr>Exploratory Data Analysis</vt:lpstr>
      <vt:lpstr>Most Gyms are in the Manhattan Borough</vt:lpstr>
      <vt:lpstr>Using the Foursquare API we collect detailed information of our gyms  </vt:lpstr>
      <vt:lpstr>PowerPoint Presentation</vt:lpstr>
      <vt:lpstr>Top ten rating per Neighborhood and Borough</vt:lpstr>
      <vt:lpstr>Gyms with a rating higher than 7.0</vt:lpstr>
      <vt:lpstr>Conclusions</vt:lpstr>
      <vt:lpstr>Future directions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places to open a gym in New York City  Based on Foursquare Data</dc:title>
  <dc:creator>Ricardo Bermudez</dc:creator>
  <cp:lastModifiedBy>Ricardo Bermudez</cp:lastModifiedBy>
  <cp:revision>4</cp:revision>
  <dcterms:created xsi:type="dcterms:W3CDTF">2021-05-22T19:53:02Z</dcterms:created>
  <dcterms:modified xsi:type="dcterms:W3CDTF">2021-05-22T20:29:44Z</dcterms:modified>
</cp:coreProperties>
</file>