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98" r:id="rId5"/>
    <p:sldId id="309" r:id="rId6"/>
    <p:sldId id="301" r:id="rId7"/>
    <p:sldId id="304" r:id="rId8"/>
    <p:sldId id="305" r:id="rId9"/>
    <p:sldId id="306" r:id="rId10"/>
    <p:sldId id="307" r:id="rId11"/>
    <p:sldId id="311" r:id="rId12"/>
    <p:sldId id="313" r:id="rId13"/>
    <p:sldId id="308"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DB5A-DCC6-405C-9F51-8136A32A5BBA}"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7BA82-8181-45BD-9C48-CD72CAC6E001}" type="slidenum">
              <a:rPr lang="en-US" smtClean="0"/>
              <a:t>‹#›</a:t>
            </a:fld>
            <a:endParaRPr lang="en-US"/>
          </a:p>
        </p:txBody>
      </p:sp>
    </p:spTree>
    <p:extLst>
      <p:ext uri="{BB962C8B-B14F-4D97-AF65-F5344CB8AC3E}">
        <p14:creationId xmlns:p14="http://schemas.microsoft.com/office/powerpoint/2010/main" val="190448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Rida Fathima</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Data </a:t>
            </a:r>
            <a:r>
              <a:rPr lang="en-US" sz="1600" dirty="0" err="1"/>
              <a:t>AnaLYST</a:t>
            </a:r>
            <a:endParaRPr lang="en-US" sz="1600" dirty="0"/>
          </a:p>
          <a:p>
            <a:pPr>
              <a:lnSpc>
                <a:spcPct val="100000"/>
              </a:lnSpc>
            </a:pPr>
            <a:r>
              <a:rPr lang="en-US" sz="1600" dirty="0"/>
              <a:t>Gas South case study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885CA-1953-0C9D-32FC-90AA7DF89D6C}"/>
              </a:ext>
            </a:extLst>
          </p:cNvPr>
          <p:cNvSpPr txBox="1">
            <a:spLocks/>
          </p:cNvSpPr>
          <p:nvPr/>
        </p:nvSpPr>
        <p:spPr>
          <a:xfrm>
            <a:off x="638175" y="258028"/>
            <a:ext cx="10517505" cy="837347"/>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l"/>
            <a:r>
              <a:rPr lang="en-US" sz="2000" b="1" i="0" dirty="0">
                <a:solidFill>
                  <a:srgbClr val="000000"/>
                </a:solidFill>
                <a:effectLst/>
                <a:latin typeface="Calibri" panose="020F0502020204030204" pitchFamily="34" charset="0"/>
                <a:cs typeface="Calibri" panose="020F0502020204030204" pitchFamily="34" charset="0"/>
              </a:rPr>
              <a:t>5. Show the distribution of when during a customer’s lifecycle a customer leaves Gas South. (The </a:t>
            </a:r>
            <a:r>
              <a:rPr lang="en-US" sz="2000" b="1" i="0" dirty="0" err="1">
                <a:solidFill>
                  <a:srgbClr val="000000"/>
                </a:solidFill>
                <a:effectLst/>
                <a:latin typeface="Calibri" panose="020F0502020204030204" pitchFamily="34" charset="0"/>
                <a:cs typeface="Calibri" panose="020F0502020204030204" pitchFamily="34" charset="0"/>
              </a:rPr>
              <a:t>xaxis</a:t>
            </a:r>
            <a:r>
              <a:rPr lang="en-US" sz="2000" b="1" i="0" dirty="0">
                <a:solidFill>
                  <a:srgbClr val="000000"/>
                </a:solidFill>
                <a:effectLst/>
                <a:latin typeface="Calibri" panose="020F0502020204030204" pitchFamily="34" charset="0"/>
                <a:cs typeface="Calibri" panose="020F0502020204030204" pitchFamily="34" charset="0"/>
              </a:rPr>
              <a:t> should be the number of months the customer was with Gas South).</a:t>
            </a:r>
          </a:p>
        </p:txBody>
      </p:sp>
      <p:pic>
        <p:nvPicPr>
          <p:cNvPr id="4" name="Picture 3">
            <a:extLst>
              <a:ext uri="{FF2B5EF4-FFF2-40B4-BE49-F238E27FC236}">
                <a16:creationId xmlns:a16="http://schemas.microsoft.com/office/drawing/2014/main" id="{C538A42E-0E5E-92AA-8DDC-7196482BC93E}"/>
              </a:ext>
            </a:extLst>
          </p:cNvPr>
          <p:cNvPicPr>
            <a:picLocks noChangeAspect="1"/>
          </p:cNvPicPr>
          <p:nvPr/>
        </p:nvPicPr>
        <p:blipFill>
          <a:blip r:embed="rId2"/>
          <a:stretch>
            <a:fillRect/>
          </a:stretch>
        </p:blipFill>
        <p:spPr>
          <a:xfrm>
            <a:off x="1023938" y="1314450"/>
            <a:ext cx="7105990" cy="4019550"/>
          </a:xfrm>
          <a:prstGeom prst="rect">
            <a:avLst/>
          </a:prstGeom>
        </p:spPr>
      </p:pic>
    </p:spTree>
    <p:extLst>
      <p:ext uri="{BB962C8B-B14F-4D97-AF65-F5344CB8AC3E}">
        <p14:creationId xmlns:p14="http://schemas.microsoft.com/office/powerpoint/2010/main" val="137907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B874A7-0300-4202-5456-015EE030D1EE}"/>
              </a:ext>
            </a:extLst>
          </p:cNvPr>
          <p:cNvSpPr txBox="1"/>
          <p:nvPr/>
        </p:nvSpPr>
        <p:spPr>
          <a:xfrm>
            <a:off x="4448175" y="2428875"/>
            <a:ext cx="4143375"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THANK YOU</a:t>
            </a:r>
          </a:p>
        </p:txBody>
      </p:sp>
      <p:pic>
        <p:nvPicPr>
          <p:cNvPr id="6" name="Picture 5">
            <a:extLst>
              <a:ext uri="{FF2B5EF4-FFF2-40B4-BE49-F238E27FC236}">
                <a16:creationId xmlns:a16="http://schemas.microsoft.com/office/drawing/2014/main" id="{67FA73C5-52CD-3B85-9AB2-0C98757FCD95}"/>
              </a:ext>
            </a:extLst>
          </p:cNvPr>
          <p:cNvPicPr>
            <a:picLocks noChangeAspect="1"/>
          </p:cNvPicPr>
          <p:nvPr/>
        </p:nvPicPr>
        <p:blipFill>
          <a:blip r:embed="rId2"/>
          <a:stretch>
            <a:fillRect/>
          </a:stretch>
        </p:blipFill>
        <p:spPr>
          <a:xfrm>
            <a:off x="7053262" y="2004804"/>
            <a:ext cx="790575" cy="1095375"/>
          </a:xfrm>
          <a:prstGeom prst="rect">
            <a:avLst/>
          </a:prstGeom>
        </p:spPr>
      </p:pic>
    </p:spTree>
    <p:extLst>
      <p:ext uri="{BB962C8B-B14F-4D97-AF65-F5344CB8AC3E}">
        <p14:creationId xmlns:p14="http://schemas.microsoft.com/office/powerpoint/2010/main" val="377153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885CA-1953-0C9D-32FC-90AA7DF89D6C}"/>
              </a:ext>
            </a:extLst>
          </p:cNvPr>
          <p:cNvSpPr txBox="1">
            <a:spLocks/>
          </p:cNvSpPr>
          <p:nvPr/>
        </p:nvSpPr>
        <p:spPr>
          <a:xfrm>
            <a:off x="638175" y="258028"/>
            <a:ext cx="10517505" cy="837347"/>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l"/>
            <a:r>
              <a:rPr lang="en-US" sz="2000" b="1" i="0" dirty="0">
                <a:solidFill>
                  <a:srgbClr val="000000"/>
                </a:solidFill>
                <a:effectLst/>
                <a:latin typeface="Calibri" panose="020F0502020204030204" pitchFamily="34" charset="0"/>
                <a:cs typeface="Calibri" panose="020F0502020204030204" pitchFamily="34" charset="0"/>
              </a:rPr>
              <a:t>Data Description</a:t>
            </a:r>
          </a:p>
        </p:txBody>
      </p:sp>
      <p:cxnSp>
        <p:nvCxnSpPr>
          <p:cNvPr id="5" name="Straight Connector 4">
            <a:extLst>
              <a:ext uri="{FF2B5EF4-FFF2-40B4-BE49-F238E27FC236}">
                <a16:creationId xmlns:a16="http://schemas.microsoft.com/office/drawing/2014/main" id="{A931DA73-8F00-4F5A-72DF-B500209B51E0}"/>
              </a:ext>
            </a:extLst>
          </p:cNvPr>
          <p:cNvCxnSpPr>
            <a:cxnSpLocks/>
          </p:cNvCxnSpPr>
          <p:nvPr/>
        </p:nvCxnSpPr>
        <p:spPr>
          <a:xfrm>
            <a:off x="5857875" y="1412240"/>
            <a:ext cx="0" cy="237529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B67EC0-4976-CBD8-418E-1F9716A3EB4F}"/>
              </a:ext>
            </a:extLst>
          </p:cNvPr>
          <p:cNvSpPr txBox="1"/>
          <p:nvPr/>
        </p:nvSpPr>
        <p:spPr>
          <a:xfrm>
            <a:off x="1724029" y="1208405"/>
            <a:ext cx="2692240" cy="369332"/>
          </a:xfrm>
          <a:prstGeom prst="rect">
            <a:avLst/>
          </a:prstGeom>
          <a:noFill/>
        </p:spPr>
        <p:txBody>
          <a:bodyPr wrap="square" rtlCol="0">
            <a:spAutoFit/>
          </a:bodyPr>
          <a:lstStyle/>
          <a:p>
            <a:r>
              <a:rPr lang="en-US" dirty="0"/>
              <a:t>Customer Table</a:t>
            </a:r>
          </a:p>
        </p:txBody>
      </p:sp>
      <p:sp>
        <p:nvSpPr>
          <p:cNvPr id="13" name="TextBox 12">
            <a:extLst>
              <a:ext uri="{FF2B5EF4-FFF2-40B4-BE49-F238E27FC236}">
                <a16:creationId xmlns:a16="http://schemas.microsoft.com/office/drawing/2014/main" id="{9350B039-5E57-747B-C28E-5E284978121C}"/>
              </a:ext>
            </a:extLst>
          </p:cNvPr>
          <p:cNvSpPr txBox="1"/>
          <p:nvPr/>
        </p:nvSpPr>
        <p:spPr>
          <a:xfrm>
            <a:off x="8545829" y="1208405"/>
            <a:ext cx="1922143" cy="369332"/>
          </a:xfrm>
          <a:prstGeom prst="rect">
            <a:avLst/>
          </a:prstGeom>
          <a:noFill/>
        </p:spPr>
        <p:txBody>
          <a:bodyPr wrap="square" rtlCol="0">
            <a:spAutoFit/>
          </a:bodyPr>
          <a:lstStyle/>
          <a:p>
            <a:r>
              <a:rPr lang="en-US" dirty="0"/>
              <a:t>Product Table</a:t>
            </a:r>
          </a:p>
        </p:txBody>
      </p:sp>
      <p:pic>
        <p:nvPicPr>
          <p:cNvPr id="14" name="Content Placeholder 4">
            <a:extLst>
              <a:ext uri="{FF2B5EF4-FFF2-40B4-BE49-F238E27FC236}">
                <a16:creationId xmlns:a16="http://schemas.microsoft.com/office/drawing/2014/main" id="{9E035BCF-8316-7BBC-30F7-7F94ADF3BD91}"/>
              </a:ext>
            </a:extLst>
          </p:cNvPr>
          <p:cNvPicPr>
            <a:picLocks noChangeAspect="1"/>
          </p:cNvPicPr>
          <p:nvPr/>
        </p:nvPicPr>
        <p:blipFill>
          <a:blip r:embed="rId2"/>
          <a:stretch>
            <a:fillRect/>
          </a:stretch>
        </p:blipFill>
        <p:spPr>
          <a:xfrm>
            <a:off x="1579784" y="1622981"/>
            <a:ext cx="2471201" cy="2164556"/>
          </a:xfrm>
          <a:prstGeom prst="rect">
            <a:avLst/>
          </a:prstGeom>
        </p:spPr>
      </p:pic>
      <p:pic>
        <p:nvPicPr>
          <p:cNvPr id="15" name="Picture 14">
            <a:extLst>
              <a:ext uri="{FF2B5EF4-FFF2-40B4-BE49-F238E27FC236}">
                <a16:creationId xmlns:a16="http://schemas.microsoft.com/office/drawing/2014/main" id="{A0CCE782-17E9-8183-D328-60527DD8BE99}"/>
              </a:ext>
            </a:extLst>
          </p:cNvPr>
          <p:cNvPicPr>
            <a:picLocks noChangeAspect="1"/>
          </p:cNvPicPr>
          <p:nvPr/>
        </p:nvPicPr>
        <p:blipFill>
          <a:blip r:embed="rId3"/>
          <a:stretch>
            <a:fillRect/>
          </a:stretch>
        </p:blipFill>
        <p:spPr>
          <a:xfrm>
            <a:off x="6623588" y="1577737"/>
            <a:ext cx="5467350" cy="2209800"/>
          </a:xfrm>
          <a:prstGeom prst="rect">
            <a:avLst/>
          </a:prstGeom>
        </p:spPr>
      </p:pic>
      <p:sp>
        <p:nvSpPr>
          <p:cNvPr id="16" name="TextBox 15">
            <a:extLst>
              <a:ext uri="{FF2B5EF4-FFF2-40B4-BE49-F238E27FC236}">
                <a16:creationId xmlns:a16="http://schemas.microsoft.com/office/drawing/2014/main" id="{CA74E4D9-D272-594E-F957-5EBDD56DE23B}"/>
              </a:ext>
            </a:extLst>
          </p:cNvPr>
          <p:cNvSpPr txBox="1"/>
          <p:nvPr/>
        </p:nvSpPr>
        <p:spPr>
          <a:xfrm>
            <a:off x="1097280" y="4924425"/>
            <a:ext cx="6560820" cy="646331"/>
          </a:xfrm>
          <a:prstGeom prst="rect">
            <a:avLst/>
          </a:prstGeom>
          <a:noFill/>
        </p:spPr>
        <p:txBody>
          <a:bodyPr wrap="square" rtlCol="0">
            <a:spAutoFit/>
          </a:bodyPr>
          <a:lstStyle/>
          <a:p>
            <a:pPr marL="342900" indent="-342900">
              <a:buAutoNum type="arabicPeriod"/>
            </a:pPr>
            <a:r>
              <a:rPr lang="en-US" dirty="0"/>
              <a:t>Checked for nulls, duplicates, outliers</a:t>
            </a:r>
          </a:p>
          <a:p>
            <a:pPr marL="342900" indent="-342900">
              <a:buAutoNum type="arabicPeriod"/>
            </a:pPr>
            <a:r>
              <a:rPr lang="en-US" dirty="0"/>
              <a:t>Converted the Date columns into datetime</a:t>
            </a:r>
          </a:p>
        </p:txBody>
      </p:sp>
    </p:spTree>
    <p:extLst>
      <p:ext uri="{BB962C8B-B14F-4D97-AF65-F5344CB8AC3E}">
        <p14:creationId xmlns:p14="http://schemas.microsoft.com/office/powerpoint/2010/main" val="385259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A940-DDFF-8A78-3144-2013DD36AA0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D353CF7C-AA55-05E0-1DCD-60921AFC9FC6}"/>
              </a:ext>
            </a:extLst>
          </p:cNvPr>
          <p:cNvPicPr>
            <a:picLocks noGrp="1" noChangeAspect="1"/>
          </p:cNvPicPr>
          <p:nvPr>
            <p:ph idx="1"/>
          </p:nvPr>
        </p:nvPicPr>
        <p:blipFill>
          <a:blip r:embed="rId2"/>
          <a:stretch>
            <a:fillRect/>
          </a:stretch>
        </p:blipFill>
        <p:spPr>
          <a:xfrm>
            <a:off x="1239838" y="2346722"/>
            <a:ext cx="2471201" cy="2164556"/>
          </a:xfrm>
        </p:spPr>
      </p:pic>
      <p:pic>
        <p:nvPicPr>
          <p:cNvPr id="7" name="Picture 6">
            <a:extLst>
              <a:ext uri="{FF2B5EF4-FFF2-40B4-BE49-F238E27FC236}">
                <a16:creationId xmlns:a16="http://schemas.microsoft.com/office/drawing/2014/main" id="{10D652E7-D631-1A93-C5A0-CC29254D7DA2}"/>
              </a:ext>
            </a:extLst>
          </p:cNvPr>
          <p:cNvPicPr>
            <a:picLocks noChangeAspect="1"/>
          </p:cNvPicPr>
          <p:nvPr/>
        </p:nvPicPr>
        <p:blipFill>
          <a:blip r:embed="rId3"/>
          <a:stretch>
            <a:fillRect/>
          </a:stretch>
        </p:blipFill>
        <p:spPr>
          <a:xfrm>
            <a:off x="5747288" y="2346722"/>
            <a:ext cx="5467350" cy="2209800"/>
          </a:xfrm>
          <a:prstGeom prst="rect">
            <a:avLst/>
          </a:prstGeom>
        </p:spPr>
      </p:pic>
    </p:spTree>
    <p:extLst>
      <p:ext uri="{BB962C8B-B14F-4D97-AF65-F5344CB8AC3E}">
        <p14:creationId xmlns:p14="http://schemas.microsoft.com/office/powerpoint/2010/main" val="305108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0916-F9A0-1898-BF8C-4BD7BD9A9EF4}"/>
              </a:ext>
            </a:extLst>
          </p:cNvPr>
          <p:cNvSpPr txBox="1">
            <a:spLocks/>
          </p:cNvSpPr>
          <p:nvPr/>
        </p:nvSpPr>
        <p:spPr>
          <a:xfrm>
            <a:off x="1097280" y="296128"/>
            <a:ext cx="10058400" cy="837347"/>
          </a:xfrm>
          <a:prstGeom prst="rect">
            <a:avLst/>
          </a:prstGeom>
        </p:spPr>
        <p:txBody>
          <a:bodyP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b="1" dirty="0">
                <a:solidFill>
                  <a:srgbClr val="000000"/>
                </a:solidFill>
                <a:latin typeface="Calibri" panose="020F0502020204030204" pitchFamily="34" charset="0"/>
                <a:cs typeface="Calibri" panose="020F0502020204030204" pitchFamily="34" charset="0"/>
              </a:rPr>
              <a:t> 1. Has Gas South’s customer count over time increased or decreased since 2018? How many customers do we have as of January 1st, 2021?</a:t>
            </a:r>
            <a:br>
              <a:rPr lang="en-US" sz="2000" b="1" dirty="0">
                <a:solidFill>
                  <a:srgbClr val="000000"/>
                </a:solidFill>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pic>
        <p:nvPicPr>
          <p:cNvPr id="3" name="Content Placeholder 4">
            <a:extLst>
              <a:ext uri="{FF2B5EF4-FFF2-40B4-BE49-F238E27FC236}">
                <a16:creationId xmlns:a16="http://schemas.microsoft.com/office/drawing/2014/main" id="{103046E5-F4FA-EFD3-7407-CD875A837F1B}"/>
              </a:ext>
            </a:extLst>
          </p:cNvPr>
          <p:cNvPicPr>
            <a:picLocks noChangeAspect="1"/>
          </p:cNvPicPr>
          <p:nvPr/>
        </p:nvPicPr>
        <p:blipFill>
          <a:blip r:embed="rId2"/>
          <a:stretch>
            <a:fillRect/>
          </a:stretch>
        </p:blipFill>
        <p:spPr>
          <a:xfrm>
            <a:off x="6602730" y="1133475"/>
            <a:ext cx="2653640" cy="3760788"/>
          </a:xfrm>
          <a:prstGeom prst="rect">
            <a:avLst/>
          </a:prstGeom>
        </p:spPr>
      </p:pic>
      <p:pic>
        <p:nvPicPr>
          <p:cNvPr id="5" name="Picture 4">
            <a:extLst>
              <a:ext uri="{FF2B5EF4-FFF2-40B4-BE49-F238E27FC236}">
                <a16:creationId xmlns:a16="http://schemas.microsoft.com/office/drawing/2014/main" id="{D9F886CC-443F-AFFF-8870-030C7B0FAA85}"/>
              </a:ext>
            </a:extLst>
          </p:cNvPr>
          <p:cNvPicPr>
            <a:picLocks noChangeAspect="1"/>
          </p:cNvPicPr>
          <p:nvPr/>
        </p:nvPicPr>
        <p:blipFill>
          <a:blip r:embed="rId3"/>
          <a:stretch>
            <a:fillRect/>
          </a:stretch>
        </p:blipFill>
        <p:spPr>
          <a:xfrm>
            <a:off x="895350" y="1133475"/>
            <a:ext cx="5505450" cy="3867150"/>
          </a:xfrm>
          <a:prstGeom prst="rect">
            <a:avLst/>
          </a:prstGeom>
        </p:spPr>
      </p:pic>
      <p:pic>
        <p:nvPicPr>
          <p:cNvPr id="9" name="Picture 8">
            <a:extLst>
              <a:ext uri="{FF2B5EF4-FFF2-40B4-BE49-F238E27FC236}">
                <a16:creationId xmlns:a16="http://schemas.microsoft.com/office/drawing/2014/main" id="{E150110B-A825-1108-5FD2-31723FFE8C40}"/>
              </a:ext>
            </a:extLst>
          </p:cNvPr>
          <p:cNvPicPr>
            <a:picLocks noChangeAspect="1"/>
          </p:cNvPicPr>
          <p:nvPr/>
        </p:nvPicPr>
        <p:blipFill>
          <a:blip r:embed="rId4"/>
          <a:stretch>
            <a:fillRect/>
          </a:stretch>
        </p:blipFill>
        <p:spPr>
          <a:xfrm>
            <a:off x="6599885" y="5295900"/>
            <a:ext cx="2781300" cy="857250"/>
          </a:xfrm>
          <a:prstGeom prst="rect">
            <a:avLst/>
          </a:prstGeom>
        </p:spPr>
      </p:pic>
    </p:spTree>
    <p:extLst>
      <p:ext uri="{BB962C8B-B14F-4D97-AF65-F5344CB8AC3E}">
        <p14:creationId xmlns:p14="http://schemas.microsoft.com/office/powerpoint/2010/main" val="26873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885CA-1953-0C9D-32FC-90AA7DF89D6C}"/>
              </a:ext>
            </a:extLst>
          </p:cNvPr>
          <p:cNvSpPr txBox="1">
            <a:spLocks/>
          </p:cNvSpPr>
          <p:nvPr/>
        </p:nvSpPr>
        <p:spPr>
          <a:xfrm>
            <a:off x="1097280" y="258028"/>
            <a:ext cx="10058400" cy="83734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b="1" i="0" dirty="0">
                <a:solidFill>
                  <a:srgbClr val="000000"/>
                </a:solidFill>
                <a:effectLst/>
                <a:latin typeface="Calibri" panose="020F0502020204030204" pitchFamily="34" charset="0"/>
                <a:cs typeface="Calibri" panose="020F0502020204030204" pitchFamily="34" charset="0"/>
              </a:rPr>
              <a:t>2. How has our customer portfolio mix changed over time? Please show a graph of our customers’ product distribution over time.</a:t>
            </a:r>
          </a:p>
          <a:p>
            <a:endParaRPr 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C2C5350-4E03-8DEF-587E-76554FAAEDE7}"/>
              </a:ext>
            </a:extLst>
          </p:cNvPr>
          <p:cNvPicPr>
            <a:picLocks noChangeAspect="1"/>
          </p:cNvPicPr>
          <p:nvPr/>
        </p:nvPicPr>
        <p:blipFill>
          <a:blip r:embed="rId2"/>
          <a:stretch>
            <a:fillRect/>
          </a:stretch>
        </p:blipFill>
        <p:spPr>
          <a:xfrm>
            <a:off x="934620" y="1021556"/>
            <a:ext cx="10322760" cy="4814888"/>
          </a:xfrm>
          <a:prstGeom prst="rect">
            <a:avLst/>
          </a:prstGeom>
        </p:spPr>
      </p:pic>
    </p:spTree>
    <p:extLst>
      <p:ext uri="{BB962C8B-B14F-4D97-AF65-F5344CB8AC3E}">
        <p14:creationId xmlns:p14="http://schemas.microsoft.com/office/powerpoint/2010/main" val="205023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885CA-1953-0C9D-32FC-90AA7DF89D6C}"/>
              </a:ext>
            </a:extLst>
          </p:cNvPr>
          <p:cNvSpPr txBox="1">
            <a:spLocks/>
          </p:cNvSpPr>
          <p:nvPr/>
        </p:nvSpPr>
        <p:spPr>
          <a:xfrm>
            <a:off x="1097280" y="258028"/>
            <a:ext cx="10058400" cy="83734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l"/>
            <a:r>
              <a:rPr lang="en-US" sz="2000" b="1" i="0">
                <a:solidFill>
                  <a:srgbClr val="000000"/>
                </a:solidFill>
                <a:effectLst/>
                <a:latin typeface="Calibri" panose="020F0502020204030204" pitchFamily="34" charset="0"/>
                <a:cs typeface="Calibri" panose="020F0502020204030204" pitchFamily="34" charset="0"/>
              </a:rPr>
              <a:t>3. How many new customers (enrollments) do we have every month?</a:t>
            </a:r>
          </a:p>
        </p:txBody>
      </p:sp>
      <p:pic>
        <p:nvPicPr>
          <p:cNvPr id="7" name="Picture 6">
            <a:extLst>
              <a:ext uri="{FF2B5EF4-FFF2-40B4-BE49-F238E27FC236}">
                <a16:creationId xmlns:a16="http://schemas.microsoft.com/office/drawing/2014/main" id="{0B107BE8-8634-A868-9706-5FC71D6A128C}"/>
              </a:ext>
            </a:extLst>
          </p:cNvPr>
          <p:cNvPicPr>
            <a:picLocks noChangeAspect="1"/>
          </p:cNvPicPr>
          <p:nvPr/>
        </p:nvPicPr>
        <p:blipFill>
          <a:blip r:embed="rId2"/>
          <a:stretch>
            <a:fillRect/>
          </a:stretch>
        </p:blipFill>
        <p:spPr>
          <a:xfrm>
            <a:off x="378986" y="885825"/>
            <a:ext cx="1846739" cy="4650795"/>
          </a:xfrm>
          <a:prstGeom prst="rect">
            <a:avLst/>
          </a:prstGeom>
        </p:spPr>
      </p:pic>
      <p:pic>
        <p:nvPicPr>
          <p:cNvPr id="9" name="Picture 8">
            <a:extLst>
              <a:ext uri="{FF2B5EF4-FFF2-40B4-BE49-F238E27FC236}">
                <a16:creationId xmlns:a16="http://schemas.microsoft.com/office/drawing/2014/main" id="{132ED4A1-1A84-5023-7AD0-4ECEE333FB79}"/>
              </a:ext>
            </a:extLst>
          </p:cNvPr>
          <p:cNvPicPr>
            <a:picLocks noChangeAspect="1"/>
          </p:cNvPicPr>
          <p:nvPr/>
        </p:nvPicPr>
        <p:blipFill>
          <a:blip r:embed="rId3"/>
          <a:stretch>
            <a:fillRect/>
          </a:stretch>
        </p:blipFill>
        <p:spPr>
          <a:xfrm>
            <a:off x="2225725" y="2361329"/>
            <a:ext cx="1532792" cy="3155370"/>
          </a:xfrm>
          <a:prstGeom prst="rect">
            <a:avLst/>
          </a:prstGeom>
        </p:spPr>
      </p:pic>
      <p:pic>
        <p:nvPicPr>
          <p:cNvPr id="13" name="Picture 12">
            <a:extLst>
              <a:ext uri="{FF2B5EF4-FFF2-40B4-BE49-F238E27FC236}">
                <a16:creationId xmlns:a16="http://schemas.microsoft.com/office/drawing/2014/main" id="{39A33DA0-AE2E-CA13-3815-E9E2DDE06BC8}"/>
              </a:ext>
            </a:extLst>
          </p:cNvPr>
          <p:cNvPicPr>
            <a:picLocks noChangeAspect="1"/>
          </p:cNvPicPr>
          <p:nvPr/>
        </p:nvPicPr>
        <p:blipFill>
          <a:blip r:embed="rId4"/>
          <a:stretch>
            <a:fillRect/>
          </a:stretch>
        </p:blipFill>
        <p:spPr>
          <a:xfrm>
            <a:off x="3880536" y="768504"/>
            <a:ext cx="8149540" cy="4240345"/>
          </a:xfrm>
          <a:prstGeom prst="rect">
            <a:avLst/>
          </a:prstGeom>
        </p:spPr>
      </p:pic>
    </p:spTree>
    <p:extLst>
      <p:ext uri="{BB962C8B-B14F-4D97-AF65-F5344CB8AC3E}">
        <p14:creationId xmlns:p14="http://schemas.microsoft.com/office/powerpoint/2010/main" val="72665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885CA-1953-0C9D-32FC-90AA7DF89D6C}"/>
              </a:ext>
            </a:extLst>
          </p:cNvPr>
          <p:cNvSpPr txBox="1">
            <a:spLocks/>
          </p:cNvSpPr>
          <p:nvPr/>
        </p:nvSpPr>
        <p:spPr>
          <a:xfrm>
            <a:off x="638175" y="258028"/>
            <a:ext cx="10517505" cy="837347"/>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l"/>
            <a:r>
              <a:rPr lang="en-US" sz="2000" b="1" i="0" dirty="0">
                <a:solidFill>
                  <a:srgbClr val="000000"/>
                </a:solidFill>
                <a:effectLst/>
                <a:latin typeface="Calibri" panose="020F0502020204030204" pitchFamily="34" charset="0"/>
                <a:cs typeface="Calibri" panose="020F0502020204030204" pitchFamily="34" charset="0"/>
              </a:rPr>
              <a:t>4. Please forecast the number of enrollments that we anticipate for the remainder of 2021. Show the forecast broken out by month and graphically display how this compares with historical numbers. Please explain the methodology (at high level) and why you chose the method for the forecast</a:t>
            </a:r>
          </a:p>
        </p:txBody>
      </p:sp>
      <p:sp>
        <p:nvSpPr>
          <p:cNvPr id="5" name="TextBox 4">
            <a:extLst>
              <a:ext uri="{FF2B5EF4-FFF2-40B4-BE49-F238E27FC236}">
                <a16:creationId xmlns:a16="http://schemas.microsoft.com/office/drawing/2014/main" id="{9AC61AF3-1673-CD0F-D8C2-E37BB9753C75}"/>
              </a:ext>
            </a:extLst>
          </p:cNvPr>
          <p:cNvSpPr txBox="1"/>
          <p:nvPr/>
        </p:nvSpPr>
        <p:spPr>
          <a:xfrm>
            <a:off x="742950" y="5286375"/>
            <a:ext cx="1428750" cy="323165"/>
          </a:xfrm>
          <a:prstGeom prst="rect">
            <a:avLst/>
          </a:prstGeom>
          <a:noFill/>
        </p:spPr>
        <p:txBody>
          <a:bodyPr wrap="square" rtlCol="0">
            <a:spAutoFit/>
          </a:bodyPr>
          <a:lstStyle/>
          <a:p>
            <a:r>
              <a:rPr lang="en-US" sz="1500" b="1" dirty="0">
                <a:latin typeface="Calibri" panose="020F0502020204030204" pitchFamily="34" charset="0"/>
                <a:cs typeface="Calibri" panose="020F0502020204030204" pitchFamily="34" charset="0"/>
              </a:rPr>
              <a:t>RMSE: 4.23</a:t>
            </a:r>
          </a:p>
        </p:txBody>
      </p:sp>
      <p:pic>
        <p:nvPicPr>
          <p:cNvPr id="12" name="Picture 11">
            <a:extLst>
              <a:ext uri="{FF2B5EF4-FFF2-40B4-BE49-F238E27FC236}">
                <a16:creationId xmlns:a16="http://schemas.microsoft.com/office/drawing/2014/main" id="{79DDE47C-31DF-6A06-BA09-E3647F4D9E40}"/>
              </a:ext>
            </a:extLst>
          </p:cNvPr>
          <p:cNvPicPr>
            <a:picLocks noChangeAspect="1"/>
          </p:cNvPicPr>
          <p:nvPr/>
        </p:nvPicPr>
        <p:blipFill>
          <a:blip r:embed="rId2"/>
          <a:stretch>
            <a:fillRect/>
          </a:stretch>
        </p:blipFill>
        <p:spPr>
          <a:xfrm>
            <a:off x="276068" y="1573768"/>
            <a:ext cx="5482129" cy="3531632"/>
          </a:xfrm>
          <a:prstGeom prst="rect">
            <a:avLst/>
          </a:prstGeom>
        </p:spPr>
      </p:pic>
      <p:sp>
        <p:nvSpPr>
          <p:cNvPr id="14" name="TextBox 13">
            <a:extLst>
              <a:ext uri="{FF2B5EF4-FFF2-40B4-BE49-F238E27FC236}">
                <a16:creationId xmlns:a16="http://schemas.microsoft.com/office/drawing/2014/main" id="{9DF5F374-15A7-5F69-2BC3-3E157B05679C}"/>
              </a:ext>
            </a:extLst>
          </p:cNvPr>
          <p:cNvSpPr txBox="1"/>
          <p:nvPr/>
        </p:nvSpPr>
        <p:spPr>
          <a:xfrm>
            <a:off x="742950" y="5486400"/>
            <a:ext cx="1428750" cy="784830"/>
          </a:xfrm>
          <a:prstGeom prst="rect">
            <a:avLst/>
          </a:prstGeom>
          <a:noFill/>
        </p:spPr>
        <p:txBody>
          <a:bodyPr wrap="square" rtlCol="0">
            <a:spAutoFit/>
          </a:bodyPr>
          <a:lstStyle/>
          <a:p>
            <a:r>
              <a:rPr lang="en-US" sz="1500" b="1" dirty="0">
                <a:latin typeface="Calibri" panose="020F0502020204030204" pitchFamily="34" charset="0"/>
                <a:cs typeface="Calibri" panose="020F0502020204030204" pitchFamily="34" charset="0"/>
              </a:rPr>
              <a:t>Mean: 62.5</a:t>
            </a:r>
          </a:p>
          <a:p>
            <a:r>
              <a:rPr lang="en-US" sz="1500" b="1" dirty="0">
                <a:latin typeface="Calibri" panose="020F0502020204030204" pitchFamily="34" charset="0"/>
                <a:cs typeface="Calibri" panose="020F0502020204030204" pitchFamily="34" charset="0"/>
              </a:rPr>
              <a:t>Std: 13.5</a:t>
            </a:r>
          </a:p>
          <a:p>
            <a:endParaRPr lang="en-US" sz="1500" b="1"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49CFA575-3595-8A58-B632-65672B6F2B07}"/>
              </a:ext>
            </a:extLst>
          </p:cNvPr>
          <p:cNvPicPr>
            <a:picLocks noChangeAspect="1"/>
          </p:cNvPicPr>
          <p:nvPr/>
        </p:nvPicPr>
        <p:blipFill>
          <a:blip r:embed="rId3"/>
          <a:stretch>
            <a:fillRect/>
          </a:stretch>
        </p:blipFill>
        <p:spPr>
          <a:xfrm>
            <a:off x="5942624" y="1395115"/>
            <a:ext cx="6025596" cy="3700760"/>
          </a:xfrm>
          <a:prstGeom prst="rect">
            <a:avLst/>
          </a:prstGeom>
        </p:spPr>
      </p:pic>
    </p:spTree>
    <p:extLst>
      <p:ext uri="{BB962C8B-B14F-4D97-AF65-F5344CB8AC3E}">
        <p14:creationId xmlns:p14="http://schemas.microsoft.com/office/powerpoint/2010/main" val="111941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885CA-1953-0C9D-32FC-90AA7DF89D6C}"/>
              </a:ext>
            </a:extLst>
          </p:cNvPr>
          <p:cNvSpPr txBox="1">
            <a:spLocks/>
          </p:cNvSpPr>
          <p:nvPr/>
        </p:nvSpPr>
        <p:spPr>
          <a:xfrm>
            <a:off x="638175" y="258028"/>
            <a:ext cx="10517505" cy="837347"/>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l"/>
            <a:r>
              <a:rPr lang="en-US" sz="2000" b="1" i="0" dirty="0">
                <a:solidFill>
                  <a:srgbClr val="000000"/>
                </a:solidFill>
                <a:effectLst/>
                <a:latin typeface="Calibri" panose="020F0502020204030204" pitchFamily="34" charset="0"/>
                <a:cs typeface="Calibri" panose="020F0502020204030204" pitchFamily="34" charset="0"/>
              </a:rPr>
              <a:t>4. Please forecast the number of enrollments that we anticipate for the remainder of 2021. Show the forecast broken out by month and graphically display how this compares with historical numbers. Please explain the methodology (at high level) and why you chose the method for the forecast</a:t>
            </a:r>
          </a:p>
        </p:txBody>
      </p:sp>
      <p:sp>
        <p:nvSpPr>
          <p:cNvPr id="5" name="TextBox 4">
            <a:extLst>
              <a:ext uri="{FF2B5EF4-FFF2-40B4-BE49-F238E27FC236}">
                <a16:creationId xmlns:a16="http://schemas.microsoft.com/office/drawing/2014/main" id="{9AC61AF3-1673-CD0F-D8C2-E37BB9753C75}"/>
              </a:ext>
            </a:extLst>
          </p:cNvPr>
          <p:cNvSpPr txBox="1"/>
          <p:nvPr/>
        </p:nvSpPr>
        <p:spPr>
          <a:xfrm>
            <a:off x="742950" y="5286375"/>
            <a:ext cx="1428750" cy="323165"/>
          </a:xfrm>
          <a:prstGeom prst="rect">
            <a:avLst/>
          </a:prstGeom>
          <a:noFill/>
        </p:spPr>
        <p:txBody>
          <a:bodyPr wrap="square" rtlCol="0">
            <a:spAutoFit/>
          </a:bodyPr>
          <a:lstStyle/>
          <a:p>
            <a:r>
              <a:rPr lang="en-US" sz="1500" b="1" dirty="0">
                <a:latin typeface="Calibri" panose="020F0502020204030204" pitchFamily="34" charset="0"/>
                <a:cs typeface="Calibri" panose="020F0502020204030204" pitchFamily="34" charset="0"/>
              </a:rPr>
              <a:t>RMSE: 6.41</a:t>
            </a:r>
          </a:p>
        </p:txBody>
      </p:sp>
      <p:sp>
        <p:nvSpPr>
          <p:cNvPr id="14" name="TextBox 13">
            <a:extLst>
              <a:ext uri="{FF2B5EF4-FFF2-40B4-BE49-F238E27FC236}">
                <a16:creationId xmlns:a16="http://schemas.microsoft.com/office/drawing/2014/main" id="{9DF5F374-15A7-5F69-2BC3-3E157B05679C}"/>
              </a:ext>
            </a:extLst>
          </p:cNvPr>
          <p:cNvSpPr txBox="1"/>
          <p:nvPr/>
        </p:nvSpPr>
        <p:spPr>
          <a:xfrm>
            <a:off x="742950" y="5486400"/>
            <a:ext cx="1428750" cy="784830"/>
          </a:xfrm>
          <a:prstGeom prst="rect">
            <a:avLst/>
          </a:prstGeom>
          <a:noFill/>
        </p:spPr>
        <p:txBody>
          <a:bodyPr wrap="square" rtlCol="0">
            <a:spAutoFit/>
          </a:bodyPr>
          <a:lstStyle/>
          <a:p>
            <a:r>
              <a:rPr lang="en-US" sz="1500" b="1" dirty="0">
                <a:latin typeface="Calibri" panose="020F0502020204030204" pitchFamily="34" charset="0"/>
                <a:cs typeface="Calibri" panose="020F0502020204030204" pitchFamily="34" charset="0"/>
              </a:rPr>
              <a:t>Mean: 62.5</a:t>
            </a:r>
          </a:p>
          <a:p>
            <a:r>
              <a:rPr lang="en-US" sz="1500" b="1" dirty="0">
                <a:latin typeface="Calibri" panose="020F0502020204030204" pitchFamily="34" charset="0"/>
                <a:cs typeface="Calibri" panose="020F0502020204030204" pitchFamily="34" charset="0"/>
              </a:rPr>
              <a:t>Std: 12.33</a:t>
            </a:r>
          </a:p>
          <a:p>
            <a:endParaRPr lang="en-US" sz="1500"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0AF37F8F-FB0D-2802-ADAD-99181742A1D0}"/>
              </a:ext>
            </a:extLst>
          </p:cNvPr>
          <p:cNvPicPr>
            <a:picLocks noChangeAspect="1"/>
          </p:cNvPicPr>
          <p:nvPr/>
        </p:nvPicPr>
        <p:blipFill>
          <a:blip r:embed="rId2"/>
          <a:stretch>
            <a:fillRect/>
          </a:stretch>
        </p:blipFill>
        <p:spPr>
          <a:xfrm>
            <a:off x="667964" y="1160503"/>
            <a:ext cx="5737599" cy="4060743"/>
          </a:xfrm>
          <a:prstGeom prst="rect">
            <a:avLst/>
          </a:prstGeom>
        </p:spPr>
      </p:pic>
      <p:pic>
        <p:nvPicPr>
          <p:cNvPr id="10" name="Picture 9">
            <a:extLst>
              <a:ext uri="{FF2B5EF4-FFF2-40B4-BE49-F238E27FC236}">
                <a16:creationId xmlns:a16="http://schemas.microsoft.com/office/drawing/2014/main" id="{0D022519-DC42-5215-0367-A90A20CE93B4}"/>
              </a:ext>
            </a:extLst>
          </p:cNvPr>
          <p:cNvPicPr>
            <a:picLocks noChangeAspect="1"/>
          </p:cNvPicPr>
          <p:nvPr/>
        </p:nvPicPr>
        <p:blipFill>
          <a:blip r:embed="rId3"/>
          <a:stretch>
            <a:fillRect/>
          </a:stretch>
        </p:blipFill>
        <p:spPr>
          <a:xfrm>
            <a:off x="6405563" y="1160503"/>
            <a:ext cx="5453310" cy="3871913"/>
          </a:xfrm>
          <a:prstGeom prst="rect">
            <a:avLst/>
          </a:prstGeom>
        </p:spPr>
      </p:pic>
    </p:spTree>
    <p:extLst>
      <p:ext uri="{BB962C8B-B14F-4D97-AF65-F5344CB8AC3E}">
        <p14:creationId xmlns:p14="http://schemas.microsoft.com/office/powerpoint/2010/main" val="240768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885CA-1953-0C9D-32FC-90AA7DF89D6C}"/>
              </a:ext>
            </a:extLst>
          </p:cNvPr>
          <p:cNvSpPr txBox="1">
            <a:spLocks/>
          </p:cNvSpPr>
          <p:nvPr/>
        </p:nvSpPr>
        <p:spPr>
          <a:xfrm>
            <a:off x="638175" y="258028"/>
            <a:ext cx="10517505" cy="837347"/>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l"/>
            <a:r>
              <a:rPr lang="en-US" sz="2000" b="1" i="0" dirty="0">
                <a:solidFill>
                  <a:srgbClr val="000000"/>
                </a:solidFill>
                <a:effectLst/>
                <a:latin typeface="Calibri" panose="020F0502020204030204" pitchFamily="34" charset="0"/>
                <a:cs typeface="Calibri" panose="020F0502020204030204" pitchFamily="34" charset="0"/>
              </a:rPr>
              <a:t>4. Please forecast the number of enrollments that we anticipate for the remainder of 2021. Show the forecast broken out by month and graphically display how this compares with historical numbers. Please explain the methodology (at high level) and why you chose the method for the forecast</a:t>
            </a:r>
          </a:p>
        </p:txBody>
      </p:sp>
      <p:cxnSp>
        <p:nvCxnSpPr>
          <p:cNvPr id="5" name="Straight Connector 4">
            <a:extLst>
              <a:ext uri="{FF2B5EF4-FFF2-40B4-BE49-F238E27FC236}">
                <a16:creationId xmlns:a16="http://schemas.microsoft.com/office/drawing/2014/main" id="{A931DA73-8F00-4F5A-72DF-B500209B51E0}"/>
              </a:ext>
            </a:extLst>
          </p:cNvPr>
          <p:cNvCxnSpPr>
            <a:cxnSpLocks/>
          </p:cNvCxnSpPr>
          <p:nvPr/>
        </p:nvCxnSpPr>
        <p:spPr>
          <a:xfrm>
            <a:off x="5857875" y="1412240"/>
            <a:ext cx="0" cy="4274185"/>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1CE497B-65C8-E0AB-4DB3-B35FFB98378F}"/>
              </a:ext>
            </a:extLst>
          </p:cNvPr>
          <p:cNvPicPr>
            <a:picLocks noChangeAspect="1"/>
          </p:cNvPicPr>
          <p:nvPr/>
        </p:nvPicPr>
        <p:blipFill>
          <a:blip r:embed="rId2"/>
          <a:stretch>
            <a:fillRect/>
          </a:stretch>
        </p:blipFill>
        <p:spPr>
          <a:xfrm>
            <a:off x="1633222" y="1302534"/>
            <a:ext cx="2897504" cy="4925757"/>
          </a:xfrm>
          <a:prstGeom prst="rect">
            <a:avLst/>
          </a:prstGeom>
        </p:spPr>
      </p:pic>
      <p:pic>
        <p:nvPicPr>
          <p:cNvPr id="11" name="Picture 10">
            <a:extLst>
              <a:ext uri="{FF2B5EF4-FFF2-40B4-BE49-F238E27FC236}">
                <a16:creationId xmlns:a16="http://schemas.microsoft.com/office/drawing/2014/main" id="{C77933D2-6486-8D7C-7823-2DE43CDAF636}"/>
              </a:ext>
            </a:extLst>
          </p:cNvPr>
          <p:cNvPicPr>
            <a:picLocks noChangeAspect="1"/>
          </p:cNvPicPr>
          <p:nvPr/>
        </p:nvPicPr>
        <p:blipFill>
          <a:blip r:embed="rId3"/>
          <a:stretch>
            <a:fillRect/>
          </a:stretch>
        </p:blipFill>
        <p:spPr>
          <a:xfrm>
            <a:off x="7494903" y="1329638"/>
            <a:ext cx="2897501" cy="4898653"/>
          </a:xfrm>
          <a:prstGeom prst="rect">
            <a:avLst/>
          </a:prstGeom>
        </p:spPr>
      </p:pic>
      <p:sp>
        <p:nvSpPr>
          <p:cNvPr id="12" name="TextBox 11">
            <a:extLst>
              <a:ext uri="{FF2B5EF4-FFF2-40B4-BE49-F238E27FC236}">
                <a16:creationId xmlns:a16="http://schemas.microsoft.com/office/drawing/2014/main" id="{37B67EC0-4976-CBD8-418E-1F9716A3EB4F}"/>
              </a:ext>
            </a:extLst>
          </p:cNvPr>
          <p:cNvSpPr txBox="1"/>
          <p:nvPr/>
        </p:nvSpPr>
        <p:spPr>
          <a:xfrm>
            <a:off x="304800" y="2336800"/>
            <a:ext cx="1328422" cy="923330"/>
          </a:xfrm>
          <a:prstGeom prst="rect">
            <a:avLst/>
          </a:prstGeom>
          <a:noFill/>
        </p:spPr>
        <p:txBody>
          <a:bodyPr wrap="square" rtlCol="0">
            <a:spAutoFit/>
          </a:bodyPr>
          <a:lstStyle/>
          <a:p>
            <a:r>
              <a:rPr lang="en-US" dirty="0"/>
              <a:t>HOLT WINTER’S ES</a:t>
            </a:r>
          </a:p>
        </p:txBody>
      </p:sp>
      <p:sp>
        <p:nvSpPr>
          <p:cNvPr id="13" name="TextBox 12">
            <a:extLst>
              <a:ext uri="{FF2B5EF4-FFF2-40B4-BE49-F238E27FC236}">
                <a16:creationId xmlns:a16="http://schemas.microsoft.com/office/drawing/2014/main" id="{9350B039-5E57-747B-C28E-5E284978121C}"/>
              </a:ext>
            </a:extLst>
          </p:cNvPr>
          <p:cNvSpPr txBox="1"/>
          <p:nvPr/>
        </p:nvSpPr>
        <p:spPr>
          <a:xfrm>
            <a:off x="6126480" y="2418080"/>
            <a:ext cx="1328422" cy="369332"/>
          </a:xfrm>
          <a:prstGeom prst="rect">
            <a:avLst/>
          </a:prstGeom>
          <a:noFill/>
        </p:spPr>
        <p:txBody>
          <a:bodyPr wrap="square" rtlCol="0">
            <a:spAutoFit/>
          </a:bodyPr>
          <a:lstStyle/>
          <a:p>
            <a:r>
              <a:rPr lang="en-US" dirty="0"/>
              <a:t>SARIMAX</a:t>
            </a:r>
          </a:p>
        </p:txBody>
      </p:sp>
    </p:spTree>
    <p:extLst>
      <p:ext uri="{BB962C8B-B14F-4D97-AF65-F5344CB8AC3E}">
        <p14:creationId xmlns:p14="http://schemas.microsoft.com/office/powerpoint/2010/main" val="350990269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{4E123EB9-B0E3-4189-876C-92E3F6DC4F01}tf22712842_win32</Template>
  <TotalTime>599</TotalTime>
  <Words>310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Custom</vt:lpstr>
      <vt:lpstr>Rida Fathima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Rida Fathima</dc:title>
  <dc:creator>Rida F</dc:creator>
  <cp:lastModifiedBy>Rida F</cp:lastModifiedBy>
  <cp:revision>2</cp:revision>
  <dcterms:created xsi:type="dcterms:W3CDTF">2023-08-21T20:28:09Z</dcterms:created>
  <dcterms:modified xsi:type="dcterms:W3CDTF">2023-08-22T06:28:08Z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