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434" y="-10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610696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b="1">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00200" y="635000"/>
            <a:ext cx="9779000" cy="59182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762000"/>
            <a:ext cx="5334000" cy="82423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762000"/>
            <a:ext cx="5334000" cy="40005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762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762884"/>
            <a:ext cx="5334000" cy="822960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eat-wave Predicting and Monitoring System"/>
          <p:cNvSpPr txBox="1">
            <a:spLocks noGrp="1"/>
          </p:cNvSpPr>
          <p:nvPr>
            <p:ph type="ctrTitle"/>
          </p:nvPr>
        </p:nvSpPr>
        <p:spPr>
          <a:prstGeom prst="rect">
            <a:avLst/>
          </a:prstGeom>
        </p:spPr>
        <p:txBody>
          <a:bodyPr/>
          <a:lstStyle>
            <a:lvl1pPr defTabSz="578358">
              <a:defRPr sz="7919"/>
            </a:lvl1pPr>
          </a:lstStyle>
          <a:p>
            <a:r>
              <a:t>Heat-wave Predicting and Monitoring System</a:t>
            </a:r>
          </a:p>
        </p:txBody>
      </p:sp>
      <p:sp>
        <p:nvSpPr>
          <p:cNvPr id="120" name="By:…"/>
          <p:cNvSpPr txBox="1">
            <a:spLocks noGrp="1"/>
          </p:cNvSpPr>
          <p:nvPr>
            <p:ph type="subTitle" idx="1"/>
          </p:nvPr>
        </p:nvSpPr>
        <p:spPr>
          <a:xfrm>
            <a:off x="507999" y="5543550"/>
            <a:ext cx="11305631" cy="4765973"/>
          </a:xfrm>
          <a:prstGeom prst="rect">
            <a:avLst/>
          </a:prstGeom>
        </p:spPr>
        <p:txBody>
          <a:bodyPr lIns="63500" tIns="63500" rIns="63500" bIns="63500">
            <a:noAutofit/>
          </a:bodyPr>
          <a:lstStyle/>
          <a:p>
            <a:pPr marL="0" lvl="8" indent="1828800" algn="ctr">
              <a:spcBef>
                <a:spcPts val="0"/>
              </a:spcBef>
              <a:buSzTx/>
              <a:buNone/>
              <a:defRPr sz="2700"/>
            </a:pPr>
            <a:r>
              <a:t>                 By:</a:t>
            </a:r>
          </a:p>
          <a:p>
            <a:pPr algn="r">
              <a:defRPr sz="2700"/>
            </a:pPr>
            <a:r>
              <a:t>Mohammed Abdul Kamran</a:t>
            </a:r>
          </a:p>
          <a:p>
            <a:pPr algn="r">
              <a:defRPr sz="2700"/>
            </a:pPr>
            <a:r>
              <a:t>Syed Mujtaba</a:t>
            </a:r>
          </a:p>
          <a:p>
            <a:pPr algn="r">
              <a:defRPr sz="2700"/>
            </a:pPr>
            <a:r>
              <a:t>Farhan Ahme</a:t>
            </a:r>
            <a:r>
              <a:rPr sz="3000"/>
              <a:t>d</a:t>
            </a:r>
          </a:p>
          <a:p>
            <a:pPr algn="r">
              <a:defRPr sz="2700"/>
            </a:pPr>
            <a:r>
              <a:t>Ridah Fatima</a:t>
            </a:r>
          </a:p>
          <a:p>
            <a:pPr algn="r">
              <a:defRPr sz="2700"/>
            </a:pPr>
            <a:r>
              <a:t>Ayesha Humaera</a:t>
            </a:r>
          </a:p>
          <a:p>
            <a:pPr algn="r">
              <a:defRPr sz="2700"/>
            </a:pPr>
            <a:r>
              <a:t>Khizir Rizvi</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ROBLEM STATEMENT"/>
          <p:cNvSpPr txBox="1">
            <a:spLocks noGrp="1"/>
          </p:cNvSpPr>
          <p:nvPr>
            <p:ph type="title"/>
          </p:nvPr>
        </p:nvSpPr>
        <p:spPr>
          <a:prstGeom prst="rect">
            <a:avLst/>
          </a:prstGeom>
        </p:spPr>
        <p:txBody>
          <a:bodyPr>
            <a:normAutofit fontScale="90000"/>
          </a:bodyPr>
          <a:lstStyle/>
          <a:p>
            <a:r>
              <a:t>PROBLEM STATEMENT</a:t>
            </a:r>
          </a:p>
        </p:txBody>
      </p:sp>
      <p:sp>
        <p:nvSpPr>
          <p:cNvPr id="123" name="PREDICTING AND ANALYSING HEAT WAVE TO HELP GOVERNMENT TAKE APPROPRIATE MEASURES"/>
          <p:cNvSpPr txBox="1"/>
          <p:nvPr/>
        </p:nvSpPr>
        <p:spPr>
          <a:xfrm>
            <a:off x="597744" y="3412456"/>
            <a:ext cx="11920670" cy="244169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spcBef>
                <a:spcPts val="4200"/>
              </a:spcBef>
            </a:lvl1pPr>
          </a:lstStyle>
          <a:p>
            <a:r>
              <a:rPr lang="en-IN" dirty="0"/>
              <a:t>ANALYSING </a:t>
            </a:r>
            <a:r>
              <a:rPr dirty="0" smtClean="0"/>
              <a:t>AND </a:t>
            </a:r>
            <a:r>
              <a:rPr lang="en-IN" dirty="0"/>
              <a:t>PREDICTING </a:t>
            </a:r>
            <a:r>
              <a:rPr dirty="0" smtClean="0"/>
              <a:t>HEAT </a:t>
            </a:r>
            <a:r>
              <a:rPr dirty="0"/>
              <a:t>WAVE </a:t>
            </a:r>
            <a:r>
              <a:rPr lang="en-IN" dirty="0"/>
              <a:t>USING SOLAR CELL, MACHINE LEARNING </a:t>
            </a:r>
            <a:r>
              <a:rPr lang="en-IN" dirty="0" smtClean="0"/>
              <a:t>AND NODEMCU </a:t>
            </a:r>
            <a:r>
              <a:rPr dirty="0" smtClean="0"/>
              <a:t>TO</a:t>
            </a:r>
            <a:r>
              <a:rPr lang="en-IN" dirty="0" smtClean="0"/>
              <a:t> </a:t>
            </a:r>
            <a:r>
              <a:rPr dirty="0" smtClean="0"/>
              <a:t>HELP </a:t>
            </a:r>
            <a:r>
              <a:rPr dirty="0"/>
              <a:t>GOVERNMENT TAKE APPROPRIATE </a:t>
            </a:r>
            <a:r>
              <a:rPr dirty="0" smtClean="0"/>
              <a:t>MEASURES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bstract"/>
          <p:cNvSpPr txBox="1">
            <a:spLocks noGrp="1"/>
          </p:cNvSpPr>
          <p:nvPr>
            <p:ph type="title"/>
          </p:nvPr>
        </p:nvSpPr>
        <p:spPr>
          <a:prstGeom prst="rect">
            <a:avLst/>
          </a:prstGeom>
        </p:spPr>
        <p:txBody>
          <a:bodyPr/>
          <a:lstStyle/>
          <a:p>
            <a:r>
              <a:t>Abstract</a:t>
            </a:r>
          </a:p>
        </p:txBody>
      </p:sp>
      <p:sp>
        <p:nvSpPr>
          <p:cNvPr id="126" name="High temperatures can not only cause serious health problems, it can also cause major problems in data centres, restaurants, greenhouses, and more.…"/>
          <p:cNvSpPr txBox="1">
            <a:spLocks noGrp="1"/>
          </p:cNvSpPr>
          <p:nvPr>
            <p:ph type="body" idx="1"/>
          </p:nvPr>
        </p:nvSpPr>
        <p:spPr>
          <a:prstGeom prst="rect">
            <a:avLst/>
          </a:prstGeom>
        </p:spPr>
        <p:txBody>
          <a:bodyPr/>
          <a:lstStyle/>
          <a:p>
            <a:pPr marL="425195" indent="-425195" algn="just" defTabSz="543305">
              <a:spcBef>
                <a:spcPts val="3900"/>
              </a:spcBef>
              <a:defRPr sz="3534"/>
            </a:pPr>
            <a:r>
              <a:rPr dirty="0"/>
              <a:t>High temperatures can not only cause serious health problems, it can also cause major problems in data </a:t>
            </a:r>
            <a:r>
              <a:rPr dirty="0" err="1"/>
              <a:t>centres</a:t>
            </a:r>
            <a:r>
              <a:rPr dirty="0"/>
              <a:t>, restaurants, greenhouses, and more.</a:t>
            </a:r>
          </a:p>
          <a:p>
            <a:pPr marL="425195" indent="-425195" algn="just" defTabSz="543305">
              <a:spcBef>
                <a:spcPts val="3900"/>
              </a:spcBef>
              <a:defRPr sz="3534"/>
            </a:pPr>
            <a:r>
              <a:rPr dirty="0"/>
              <a:t>By monitoring heat waves we can over come such problems.</a:t>
            </a:r>
          </a:p>
          <a:p>
            <a:pPr marL="425195" indent="-425195" algn="just" defTabSz="543305">
              <a:spcBef>
                <a:spcPts val="3900"/>
              </a:spcBef>
              <a:defRPr sz="3534"/>
            </a:pPr>
            <a:r>
              <a:rPr dirty="0"/>
              <a:t>The Solar cells placed will measure the degree of temperature in that area, the readings obtained are the data values which will be used to predict the heat waves in the area.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hese predictions will help in knowing the power consumption in advance which would keep the demand on expected lines so that power utilities are prepared to take maximum load without considerable load shedding.…"/>
          <p:cNvSpPr txBox="1">
            <a:spLocks noGrp="1"/>
          </p:cNvSpPr>
          <p:nvPr>
            <p:ph type="body" idx="1"/>
          </p:nvPr>
        </p:nvSpPr>
        <p:spPr>
          <a:prstGeom prst="rect">
            <a:avLst/>
          </a:prstGeom>
        </p:spPr>
        <p:txBody>
          <a:bodyPr>
            <a:normAutofit fontScale="77500" lnSpcReduction="20000"/>
          </a:bodyPr>
          <a:lstStyle/>
          <a:p>
            <a:pPr algn="just"/>
            <a:r>
              <a:rPr lang="en-IN" dirty="0" smtClean="0"/>
              <a:t>It </a:t>
            </a:r>
            <a:r>
              <a:rPr lang="en-IN" dirty="0"/>
              <a:t>may seem counter-intuitive, but solar panel efficiency is affected negatively by temperature increases. Photovoltaic modules are tested at a temperature of 25 degrees C </a:t>
            </a:r>
            <a:r>
              <a:rPr lang="en-IN" dirty="0" smtClean="0"/>
              <a:t>or </a:t>
            </a:r>
            <a:r>
              <a:rPr lang="en-IN" dirty="0"/>
              <a:t>about 77 degrees F., and depending on their installed location, heat can reduce output efficiency by 10-25%. As the temperature of the solar panel increases, its output current increases exponentially, while the voltage output is reduced linearly. In fact, the voltage reduction is so predictable, that it can be used to accurately measure temperature.  As a result, heat can severely reduce the solar panel’s production of power</a:t>
            </a:r>
            <a:r>
              <a:rPr lang="en-IN" dirty="0" smtClean="0"/>
              <a:t>.</a:t>
            </a:r>
          </a:p>
          <a:p>
            <a:pPr algn="just"/>
            <a:r>
              <a:rPr dirty="0" smtClean="0"/>
              <a:t>These </a:t>
            </a:r>
            <a:r>
              <a:rPr dirty="0"/>
              <a:t>predictions will help in knowing the power consumption in advance which would keep the demand on expected lines so that power utilities are prepared to take maximum load without considerable load shedding.</a:t>
            </a:r>
          </a:p>
          <a:p>
            <a:pPr algn="just"/>
            <a:r>
              <a:rPr dirty="0"/>
              <a:t>Not only this, but it would give a heads up on the level of </a:t>
            </a:r>
            <a:r>
              <a:rPr dirty="0" smtClean="0"/>
              <a:t>water</a:t>
            </a:r>
            <a:r>
              <a:rPr lang="en-IN" dirty="0" smtClean="0"/>
              <a:t> and electricity</a:t>
            </a:r>
            <a:r>
              <a:rPr dirty="0" smtClean="0"/>
              <a:t> </a:t>
            </a:r>
            <a:r>
              <a:rPr dirty="0"/>
              <a:t>consumption.</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adings from Solar Cell"/>
          <p:cNvSpPr/>
          <p:nvPr/>
        </p:nvSpPr>
        <p:spPr>
          <a:xfrm>
            <a:off x="5206256" y="730250"/>
            <a:ext cx="2592288" cy="1659881"/>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effectLst>
                  <a:outerShdw blurRad="25400" dist="23998" dir="2700000" rotWithShape="0">
                    <a:srgbClr val="000000">
                      <a:alpha val="31034"/>
                    </a:srgbClr>
                  </a:outerShdw>
                </a:effectLst>
              </a:defRPr>
            </a:lvl1pPr>
          </a:lstStyle>
          <a:p>
            <a:r>
              <a:rPr dirty="0"/>
              <a:t>Readings from Solar Cell</a:t>
            </a:r>
          </a:p>
        </p:txBody>
      </p:sp>
      <p:sp>
        <p:nvSpPr>
          <p:cNvPr id="131" name="NodeMCU"/>
          <p:cNvSpPr/>
          <p:nvPr/>
        </p:nvSpPr>
        <p:spPr>
          <a:xfrm>
            <a:off x="5206256" y="2546349"/>
            <a:ext cx="2592288" cy="1659881"/>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effectLst>
                  <a:outerShdw blurRad="25400" dist="23998" dir="2700000" rotWithShape="0">
                    <a:srgbClr val="000000">
                      <a:alpha val="31034"/>
                    </a:srgbClr>
                  </a:outerShdw>
                </a:effectLst>
              </a:defRPr>
            </a:lvl1pPr>
          </a:lstStyle>
          <a:p>
            <a:r>
              <a:t>NodeMCU</a:t>
            </a:r>
          </a:p>
        </p:txBody>
      </p:sp>
      <p:sp>
        <p:nvSpPr>
          <p:cNvPr id="132" name="ThingSpeak"/>
          <p:cNvSpPr/>
          <p:nvPr/>
        </p:nvSpPr>
        <p:spPr>
          <a:xfrm>
            <a:off x="5206256" y="4362450"/>
            <a:ext cx="2592287" cy="1659881"/>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effectLst>
                  <a:outerShdw blurRad="25400" dist="23998" dir="2700000" rotWithShape="0">
                    <a:srgbClr val="000000">
                      <a:alpha val="31034"/>
                    </a:srgbClr>
                  </a:outerShdw>
                </a:effectLst>
              </a:defRPr>
            </a:lvl1pPr>
          </a:lstStyle>
          <a:p>
            <a:r>
              <a:rPr dirty="0" err="1"/>
              <a:t>ThingSpeak</a:t>
            </a:r>
            <a:endParaRPr dirty="0"/>
          </a:p>
        </p:txBody>
      </p:sp>
      <p:sp>
        <p:nvSpPr>
          <p:cNvPr id="133" name="MATLAB ML Algorithm"/>
          <p:cNvSpPr/>
          <p:nvPr/>
        </p:nvSpPr>
        <p:spPr>
          <a:xfrm>
            <a:off x="5206256" y="6178550"/>
            <a:ext cx="2592287" cy="1659881"/>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effectLst>
                  <a:outerShdw blurRad="25400" dist="23998" dir="2700000" rotWithShape="0">
                    <a:srgbClr val="000000">
                      <a:alpha val="31034"/>
                    </a:srgbClr>
                  </a:outerShdw>
                </a:effectLst>
              </a:defRPr>
            </a:lvl1pPr>
          </a:lstStyle>
          <a:p>
            <a:r>
              <a:rPr dirty="0"/>
              <a:t>MATLAB ML Algorithm</a:t>
            </a:r>
          </a:p>
        </p:txBody>
      </p:sp>
      <p:sp>
        <p:nvSpPr>
          <p:cNvPr id="134" name="Predicting and displaying"/>
          <p:cNvSpPr/>
          <p:nvPr/>
        </p:nvSpPr>
        <p:spPr>
          <a:xfrm>
            <a:off x="5206256" y="7994650"/>
            <a:ext cx="2592287" cy="1774131"/>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2400">
                <a:effectLst>
                  <a:outerShdw blurRad="25400" dist="23998" dir="2700000" rotWithShape="0">
                    <a:srgbClr val="000000">
                      <a:alpha val="31034"/>
                    </a:srgbClr>
                  </a:outerShdw>
                </a:effectLst>
              </a:defRPr>
            </a:lvl1pPr>
          </a:lstStyle>
          <a:p>
            <a:r>
              <a:t>Predicting and displaying</a:t>
            </a:r>
          </a:p>
        </p:txBody>
      </p:sp>
      <p:cxnSp>
        <p:nvCxnSpPr>
          <p:cNvPr id="135" name="Connection Line"/>
          <p:cNvCxnSpPr>
            <a:endCxn id="130" idx="2"/>
          </p:cNvCxnSpPr>
          <p:nvPr/>
        </p:nvCxnSpPr>
        <p:spPr>
          <a:xfrm flipV="1">
            <a:off x="4000627" y="1560191"/>
            <a:ext cx="1205629" cy="986160"/>
          </a:xfrm>
          <a:prstGeom prst="straightConnector1">
            <a:avLst/>
          </a:prstGeom>
          <a:ln w="25400">
            <a:solidFill>
              <a:srgbClr val="FFFFFF"/>
            </a:solidFill>
            <a:miter lim="400000"/>
          </a:ln>
        </p:spPr>
      </p:cxnSp>
      <p:sp>
        <p:nvSpPr>
          <p:cNvPr id="136" name="Sending Readings to NodeMCU"/>
          <p:cNvSpPr txBox="1"/>
          <p:nvPr/>
        </p:nvSpPr>
        <p:spPr>
          <a:xfrm>
            <a:off x="223265" y="2393950"/>
            <a:ext cx="3769869"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Sending Readings to NodeMCU</a:t>
            </a:r>
          </a:p>
        </p:txBody>
      </p:sp>
      <p:cxnSp>
        <p:nvCxnSpPr>
          <p:cNvPr id="137" name="Connection Line"/>
          <p:cNvCxnSpPr>
            <a:stCxn id="136" idx="3"/>
            <a:endCxn id="131" idx="2"/>
          </p:cNvCxnSpPr>
          <p:nvPr/>
        </p:nvCxnSpPr>
        <p:spPr>
          <a:xfrm>
            <a:off x="3993134" y="2597151"/>
            <a:ext cx="1213122" cy="779139"/>
          </a:xfrm>
          <a:prstGeom prst="straightConnector1">
            <a:avLst/>
          </a:prstGeom>
          <a:ln w="25400">
            <a:solidFill>
              <a:srgbClr val="FFFFFF"/>
            </a:solidFill>
            <a:miter lim="400000"/>
          </a:ln>
        </p:spPr>
      </p:cxnSp>
      <p:sp>
        <p:nvSpPr>
          <p:cNvPr id="138" name="Storing data on cloud/server"/>
          <p:cNvSpPr txBox="1"/>
          <p:nvPr/>
        </p:nvSpPr>
        <p:spPr>
          <a:xfrm>
            <a:off x="9395332" y="4121150"/>
            <a:ext cx="3332735" cy="40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000"/>
            </a:lvl1pPr>
          </a:lstStyle>
          <a:p>
            <a:r>
              <a:t>Storing data on cloud/server</a:t>
            </a:r>
          </a:p>
        </p:txBody>
      </p:sp>
      <p:cxnSp>
        <p:nvCxnSpPr>
          <p:cNvPr id="139" name="Connection Line"/>
          <p:cNvCxnSpPr>
            <a:stCxn id="132" idx="6"/>
            <a:endCxn id="138" idx="1"/>
          </p:cNvCxnSpPr>
          <p:nvPr/>
        </p:nvCxnSpPr>
        <p:spPr>
          <a:xfrm flipV="1">
            <a:off x="7798543" y="4324351"/>
            <a:ext cx="1596789" cy="868040"/>
          </a:xfrm>
          <a:prstGeom prst="straightConnector1">
            <a:avLst/>
          </a:prstGeom>
          <a:ln w="25400">
            <a:solidFill>
              <a:srgbClr val="FFFFFF"/>
            </a:solidFill>
            <a:miter lim="400000"/>
          </a:ln>
        </p:spPr>
      </p:cxnSp>
      <p:cxnSp>
        <p:nvCxnSpPr>
          <p:cNvPr id="140" name="Connection Line"/>
          <p:cNvCxnSpPr>
            <a:stCxn id="131" idx="6"/>
            <a:endCxn id="138" idx="1"/>
          </p:cNvCxnSpPr>
          <p:nvPr/>
        </p:nvCxnSpPr>
        <p:spPr>
          <a:xfrm>
            <a:off x="7798544" y="3376290"/>
            <a:ext cx="1596788" cy="948061"/>
          </a:xfrm>
          <a:prstGeom prst="straightConnector1">
            <a:avLst/>
          </a:prstGeom>
          <a:ln w="25400">
            <a:solidFill>
              <a:srgbClr val="FFFFFF"/>
            </a:solidFill>
            <a:miter lim="400000"/>
          </a:ln>
        </p:spPr>
      </p:cxnSp>
      <p:sp>
        <p:nvSpPr>
          <p:cNvPr id="141" name="Retrieving the data and feeding it…"/>
          <p:cNvSpPr txBox="1"/>
          <p:nvPr/>
        </p:nvSpPr>
        <p:spPr>
          <a:xfrm>
            <a:off x="-38228" y="5755630"/>
            <a:ext cx="4038855"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t>Retrieving the data and feeding it </a:t>
            </a:r>
          </a:p>
          <a:p>
            <a:pPr>
              <a:defRPr sz="2000"/>
            </a:pPr>
            <a:r>
              <a:t>to the algorithm</a:t>
            </a:r>
          </a:p>
        </p:txBody>
      </p:sp>
      <p:sp>
        <p:nvSpPr>
          <p:cNvPr id="142" name="Analysing the data and predicting…"/>
          <p:cNvSpPr txBox="1"/>
          <p:nvPr/>
        </p:nvSpPr>
        <p:spPr>
          <a:xfrm>
            <a:off x="9208897" y="7524750"/>
            <a:ext cx="3705607"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1800"/>
            </a:pPr>
            <a:r>
              <a:t>Analysing the data and predicting </a:t>
            </a:r>
          </a:p>
          <a:p>
            <a:pPr>
              <a:defRPr sz="1800"/>
            </a:pPr>
            <a:r>
              <a:t>the outcome based on pattern</a:t>
            </a:r>
          </a:p>
        </p:txBody>
      </p:sp>
      <p:cxnSp>
        <p:nvCxnSpPr>
          <p:cNvPr id="24" name="Connection Line"/>
          <p:cNvCxnSpPr>
            <a:stCxn id="134" idx="6"/>
            <a:endCxn id="142" idx="1"/>
          </p:cNvCxnSpPr>
          <p:nvPr/>
        </p:nvCxnSpPr>
        <p:spPr>
          <a:xfrm flipV="1">
            <a:off x="7798543" y="7854951"/>
            <a:ext cx="1410354" cy="1026765"/>
          </a:xfrm>
          <a:prstGeom prst="straightConnector1">
            <a:avLst/>
          </a:prstGeom>
          <a:ln w="25400">
            <a:solidFill>
              <a:srgbClr val="FFFFFF"/>
            </a:solidFill>
            <a:miter lim="400000"/>
          </a:ln>
        </p:spPr>
      </p:cxnSp>
      <p:cxnSp>
        <p:nvCxnSpPr>
          <p:cNvPr id="25" name="Connection Line"/>
          <p:cNvCxnSpPr>
            <a:stCxn id="133" idx="6"/>
            <a:endCxn id="142" idx="1"/>
          </p:cNvCxnSpPr>
          <p:nvPr/>
        </p:nvCxnSpPr>
        <p:spPr>
          <a:xfrm>
            <a:off x="7798543" y="7008491"/>
            <a:ext cx="1410354" cy="846460"/>
          </a:xfrm>
          <a:prstGeom prst="straightConnector1">
            <a:avLst/>
          </a:prstGeom>
          <a:ln w="25400">
            <a:solidFill>
              <a:srgbClr val="FFFFFF"/>
            </a:solidFill>
            <a:miter lim="400000"/>
          </a:ln>
        </p:spPr>
      </p:cxnSp>
      <p:cxnSp>
        <p:nvCxnSpPr>
          <p:cNvPr id="28" name="Connection Line"/>
          <p:cNvCxnSpPr>
            <a:endCxn id="132" idx="2"/>
          </p:cNvCxnSpPr>
          <p:nvPr/>
        </p:nvCxnSpPr>
        <p:spPr>
          <a:xfrm flipV="1">
            <a:off x="4031409" y="5192391"/>
            <a:ext cx="1174847" cy="822303"/>
          </a:xfrm>
          <a:prstGeom prst="straightConnector1">
            <a:avLst/>
          </a:prstGeom>
          <a:ln w="25400">
            <a:solidFill>
              <a:srgbClr val="FFFFFF"/>
            </a:solidFill>
            <a:miter lim="400000"/>
          </a:ln>
        </p:spPr>
      </p:cxnSp>
      <p:cxnSp>
        <p:nvCxnSpPr>
          <p:cNvPr id="29" name="Connection Line"/>
          <p:cNvCxnSpPr>
            <a:endCxn id="133" idx="2"/>
          </p:cNvCxnSpPr>
          <p:nvPr/>
        </p:nvCxnSpPr>
        <p:spPr>
          <a:xfrm>
            <a:off x="4023916" y="6065494"/>
            <a:ext cx="1182340" cy="942997"/>
          </a:xfrm>
          <a:prstGeom prst="straightConnector1">
            <a:avLst/>
          </a:prstGeom>
          <a:ln w="25400">
            <a:solidFill>
              <a:srgbClr val="FFFFFF"/>
            </a:solidFill>
            <a:miter lim="400000"/>
          </a:ln>
        </p:spPr>
      </p:cxn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chnology Stack"/>
          <p:cNvSpPr txBox="1">
            <a:spLocks noGrp="1"/>
          </p:cNvSpPr>
          <p:nvPr>
            <p:ph type="title"/>
          </p:nvPr>
        </p:nvSpPr>
        <p:spPr>
          <a:prstGeom prst="rect">
            <a:avLst/>
          </a:prstGeom>
        </p:spPr>
        <p:txBody>
          <a:bodyPr/>
          <a:lstStyle/>
          <a:p>
            <a:r>
              <a:t>Technology Stack</a:t>
            </a:r>
          </a:p>
        </p:txBody>
      </p:sp>
      <p:graphicFrame>
        <p:nvGraphicFramePr>
          <p:cNvPr id="146" name="Table"/>
          <p:cNvGraphicFramePr/>
          <p:nvPr>
            <p:extLst>
              <p:ext uri="{D42A27DB-BD31-4B8C-83A1-F6EECF244321}">
                <p14:modId xmlns:p14="http://schemas.microsoft.com/office/powerpoint/2010/main" val="2871125870"/>
              </p:ext>
            </p:extLst>
          </p:nvPr>
        </p:nvGraphicFramePr>
        <p:xfrm>
          <a:off x="3241327" y="2212505"/>
          <a:ext cx="6522143" cy="6912770"/>
        </p:xfrm>
        <a:graphic>
          <a:graphicData uri="http://schemas.openxmlformats.org/drawingml/2006/table">
            <a:tbl>
              <a:tblPr firstRow="1">
                <a:tableStyleId>{C7B018BB-80A7-4F77-B60F-C8B233D01FF8}</a:tableStyleId>
              </a:tblPr>
              <a:tblGrid>
                <a:gridCol w="3275111"/>
                <a:gridCol w="3247032"/>
              </a:tblGrid>
              <a:tr h="1382554">
                <a:tc>
                  <a:txBody>
                    <a:bodyPr/>
                    <a:lstStyle/>
                    <a:p>
                      <a:pPr defTabSz="914400">
                        <a:defRPr>
                          <a:solidFill>
                            <a:srgbClr val="000000"/>
                          </a:solidFill>
                        </a:defRPr>
                      </a:pPr>
                      <a:r>
                        <a:rPr sz="2800" dirty="0">
                          <a:solidFill>
                            <a:srgbClr val="FFFFFF"/>
                          </a:solidFill>
                        </a:rPr>
                        <a:t>SOFTWARE</a:t>
                      </a:r>
                    </a:p>
                  </a:txBody>
                  <a:tcPr marL="50800" marR="50800" marT="50800" marB="50800" anchor="ctr" horzOverflow="overflow"/>
                </a:tc>
                <a:tc>
                  <a:txBody>
                    <a:bodyPr/>
                    <a:lstStyle/>
                    <a:p>
                      <a:pPr defTabSz="914400">
                        <a:defRPr>
                          <a:solidFill>
                            <a:srgbClr val="000000"/>
                          </a:solidFill>
                        </a:defRPr>
                      </a:pPr>
                      <a:r>
                        <a:rPr sz="2800">
                          <a:solidFill>
                            <a:srgbClr val="FFFFFF"/>
                          </a:solidFill>
                        </a:rPr>
                        <a:t>HARDWARE</a:t>
                      </a:r>
                    </a:p>
                  </a:txBody>
                  <a:tcPr marL="50800" marR="50800" marT="50800" marB="50800" anchor="ctr" horzOverflow="overflow"/>
                </a:tc>
              </a:tr>
              <a:tr h="1382554">
                <a:tc>
                  <a:txBody>
                    <a:bodyPr/>
                    <a:lstStyle/>
                    <a:p>
                      <a:pPr defTabSz="914400">
                        <a:defRPr>
                          <a:solidFill>
                            <a:srgbClr val="000000"/>
                          </a:solidFill>
                        </a:defRPr>
                      </a:pPr>
                      <a:r>
                        <a:rPr sz="2800">
                          <a:solidFill>
                            <a:srgbClr val="FFFFFF"/>
                          </a:solidFill>
                        </a:rPr>
                        <a:t>Machine Learning</a:t>
                      </a:r>
                    </a:p>
                  </a:txBody>
                  <a:tcPr marL="50800" marR="50800" marT="50800" marB="50800" anchor="ctr" horzOverflow="overflow"/>
                </a:tc>
                <a:tc>
                  <a:txBody>
                    <a:bodyPr/>
                    <a:lstStyle/>
                    <a:p>
                      <a:pPr defTabSz="914400">
                        <a:defRPr>
                          <a:solidFill>
                            <a:srgbClr val="000000"/>
                          </a:solidFill>
                        </a:defRPr>
                      </a:pPr>
                      <a:r>
                        <a:rPr sz="2800" dirty="0">
                          <a:solidFill>
                            <a:srgbClr val="FFFFFF"/>
                          </a:solidFill>
                        </a:rPr>
                        <a:t>Solar Cell</a:t>
                      </a:r>
                    </a:p>
                  </a:txBody>
                  <a:tcPr marL="50800" marR="50800" marT="50800" marB="50800" anchor="ctr" horzOverflow="overflow"/>
                </a:tc>
              </a:tr>
              <a:tr h="1382554">
                <a:tc>
                  <a:txBody>
                    <a:bodyPr/>
                    <a:lstStyle/>
                    <a:p>
                      <a:pPr defTabSz="914400">
                        <a:defRPr>
                          <a:solidFill>
                            <a:srgbClr val="000000"/>
                          </a:solidFill>
                        </a:defRPr>
                      </a:pPr>
                      <a:r>
                        <a:rPr sz="2800">
                          <a:solidFill>
                            <a:srgbClr val="FFFFFF"/>
                          </a:solidFill>
                        </a:rPr>
                        <a:t>MATLAB</a:t>
                      </a:r>
                    </a:p>
                  </a:txBody>
                  <a:tcPr marL="50800" marR="50800" marT="50800" marB="50800" anchor="ctr" horzOverflow="overflow"/>
                </a:tc>
                <a:tc>
                  <a:txBody>
                    <a:bodyPr/>
                    <a:lstStyle/>
                    <a:p>
                      <a:pPr defTabSz="914400">
                        <a:defRPr>
                          <a:solidFill>
                            <a:srgbClr val="000000"/>
                          </a:solidFill>
                        </a:defRPr>
                      </a:pPr>
                      <a:r>
                        <a:rPr sz="2800">
                          <a:solidFill>
                            <a:srgbClr val="FFFFFF"/>
                          </a:solidFill>
                        </a:rPr>
                        <a:t>NodeMCU</a:t>
                      </a:r>
                    </a:p>
                  </a:txBody>
                  <a:tcPr marL="50800" marR="50800" marT="50800" marB="50800" anchor="ctr" horzOverflow="overflow"/>
                </a:tc>
              </a:tr>
              <a:tr h="1382554">
                <a:tc>
                  <a:txBody>
                    <a:bodyPr/>
                    <a:lstStyle/>
                    <a:p>
                      <a:pPr defTabSz="914400">
                        <a:defRPr>
                          <a:solidFill>
                            <a:srgbClr val="000000"/>
                          </a:solidFill>
                        </a:defRPr>
                      </a:pPr>
                      <a:r>
                        <a:rPr sz="2800">
                          <a:solidFill>
                            <a:srgbClr val="FFFFFF"/>
                          </a:solidFill>
                        </a:rPr>
                        <a:t>JSON</a:t>
                      </a:r>
                    </a:p>
                  </a:txBody>
                  <a:tcPr marL="50800" marR="50800" marT="50800" marB="50800" anchor="ctr" horzOverflow="overflow"/>
                </a:tc>
                <a:tc>
                  <a:txBody>
                    <a:bodyPr/>
                    <a:lstStyle/>
                    <a:p>
                      <a:pPr defTabSz="914400">
                        <a:defRPr>
                          <a:solidFill>
                            <a:srgbClr val="000000"/>
                          </a:solidFill>
                        </a:defRPr>
                      </a:pPr>
                      <a:r>
                        <a:rPr sz="2800" dirty="0" smtClean="0">
                          <a:solidFill>
                            <a:srgbClr val="FFFFFF"/>
                          </a:solidFill>
                        </a:rPr>
                        <a:t>INA219</a:t>
                      </a:r>
                      <a:endParaRPr sz="2800" dirty="0">
                        <a:solidFill>
                          <a:srgbClr val="FFFFFF"/>
                        </a:solidFill>
                      </a:endParaRPr>
                    </a:p>
                  </a:txBody>
                  <a:tcPr marL="50800" marR="50800" marT="50800" marB="50800" anchor="ctr" horzOverflow="overflow"/>
                </a:tc>
              </a:tr>
              <a:tr h="1382554">
                <a:tc>
                  <a:txBody>
                    <a:bodyPr/>
                    <a:lstStyle/>
                    <a:p>
                      <a:pPr defTabSz="914400">
                        <a:defRPr>
                          <a:solidFill>
                            <a:srgbClr val="000000"/>
                          </a:solidFill>
                        </a:defRPr>
                      </a:pPr>
                      <a:r>
                        <a:rPr lang="en-IN" sz="2800" dirty="0" err="1" smtClean="0">
                          <a:solidFill>
                            <a:srgbClr val="FFFFFF"/>
                          </a:solidFill>
                        </a:rPr>
                        <a:t>Arduino</a:t>
                      </a:r>
                      <a:r>
                        <a:rPr lang="en-IN" sz="2800" baseline="0" dirty="0" smtClean="0">
                          <a:solidFill>
                            <a:srgbClr val="FFFFFF"/>
                          </a:solidFill>
                        </a:rPr>
                        <a:t> IDE</a:t>
                      </a:r>
                      <a:endParaRPr sz="2800" dirty="0">
                        <a:solidFill>
                          <a:srgbClr val="FFFFFF"/>
                        </a:solidFill>
                      </a:endParaRPr>
                    </a:p>
                  </a:txBody>
                  <a:tcPr marL="50800" marR="50800" marT="50800" marB="50800" anchor="ctr" horzOverflow="overflow"/>
                </a:tc>
                <a:tc>
                  <a:txBody>
                    <a:bodyPr/>
                    <a:lstStyle/>
                    <a:p>
                      <a:pPr defTabSz="914400">
                        <a:defRPr>
                          <a:solidFill>
                            <a:srgbClr val="000000"/>
                          </a:solidFill>
                        </a:defRPr>
                      </a:pPr>
                      <a:r>
                        <a:rPr lang="en-IN" sz="2800" dirty="0" err="1" smtClean="0">
                          <a:solidFill>
                            <a:srgbClr val="FFFFFF"/>
                          </a:solidFill>
                        </a:rPr>
                        <a:t>Multimeter</a:t>
                      </a:r>
                      <a:endParaRPr sz="2800" dirty="0">
                        <a:solidFill>
                          <a:srgbClr val="FFFFFF"/>
                        </a:solidFill>
                      </a:endParaRPr>
                    </a:p>
                  </a:txBody>
                  <a:tcPr marL="50800" marR="50800" marT="50800" marB="50800" anchor="ctr" horzOverflow="overflow"/>
                </a:tc>
              </a:tr>
            </a:tbl>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Advantages"/>
          <p:cNvSpPr txBox="1">
            <a:spLocks noGrp="1"/>
          </p:cNvSpPr>
          <p:nvPr>
            <p:ph type="title"/>
          </p:nvPr>
        </p:nvSpPr>
        <p:spPr>
          <a:prstGeom prst="rect">
            <a:avLst/>
          </a:prstGeom>
        </p:spPr>
        <p:txBody>
          <a:bodyPr/>
          <a:lstStyle/>
          <a:p>
            <a:r>
              <a:t>Advantages </a:t>
            </a:r>
          </a:p>
        </p:txBody>
      </p:sp>
      <p:sp>
        <p:nvSpPr>
          <p:cNvPr id="149" name="Cost-efficient…"/>
          <p:cNvSpPr txBox="1">
            <a:spLocks noGrp="1"/>
          </p:cNvSpPr>
          <p:nvPr>
            <p:ph type="body" idx="1"/>
          </p:nvPr>
        </p:nvSpPr>
        <p:spPr>
          <a:prstGeom prst="rect">
            <a:avLst/>
          </a:prstGeom>
        </p:spPr>
        <p:txBody>
          <a:bodyPr/>
          <a:lstStyle/>
          <a:p>
            <a:pPr marL="448055" indent="-448055" defTabSz="572516">
              <a:spcBef>
                <a:spcPts val="4100"/>
              </a:spcBef>
              <a:defRPr sz="3724"/>
            </a:pPr>
            <a:r>
              <a:t>Cost-efficient</a:t>
            </a:r>
          </a:p>
          <a:p>
            <a:pPr marL="448055" indent="-448055" defTabSz="572516">
              <a:spcBef>
                <a:spcPts val="4100"/>
              </a:spcBef>
              <a:defRPr sz="3724"/>
            </a:pPr>
            <a:r>
              <a:t>Power-efficient</a:t>
            </a:r>
          </a:p>
          <a:p>
            <a:pPr marL="448055" indent="-448055" defTabSz="572516">
              <a:spcBef>
                <a:spcPts val="4100"/>
              </a:spcBef>
              <a:defRPr sz="3724"/>
            </a:pPr>
            <a:r>
              <a:t>Accurate prediction of heat-waves at ground level</a:t>
            </a:r>
          </a:p>
          <a:p>
            <a:pPr marL="448055" indent="-448055" defTabSz="572516">
              <a:spcBef>
                <a:spcPts val="4100"/>
              </a:spcBef>
              <a:defRPr sz="3724"/>
            </a:pPr>
            <a:r>
              <a:t>Useful in planning measures to tackle heat waves</a:t>
            </a:r>
          </a:p>
          <a:p>
            <a:pPr marL="448055" indent="-448055" defTabSz="572516">
              <a:spcBef>
                <a:spcPts val="4100"/>
              </a:spcBef>
              <a:defRPr sz="3724"/>
            </a:pPr>
            <a:r>
              <a:t>Helps in efficient usage of resources at peak times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uture Enhancements"/>
          <p:cNvSpPr txBox="1">
            <a:spLocks noGrp="1"/>
          </p:cNvSpPr>
          <p:nvPr>
            <p:ph type="title"/>
          </p:nvPr>
        </p:nvSpPr>
        <p:spPr>
          <a:prstGeom prst="rect">
            <a:avLst/>
          </a:prstGeom>
        </p:spPr>
        <p:txBody>
          <a:bodyPr/>
          <a:lstStyle/>
          <a:p>
            <a:r>
              <a:t>Future Enhancements</a:t>
            </a:r>
          </a:p>
        </p:txBody>
      </p:sp>
      <p:sp>
        <p:nvSpPr>
          <p:cNvPr id="152" name="Increasing the scale of implementation…"/>
          <p:cNvSpPr txBox="1">
            <a:spLocks noGrp="1"/>
          </p:cNvSpPr>
          <p:nvPr>
            <p:ph type="body" idx="1"/>
          </p:nvPr>
        </p:nvSpPr>
        <p:spPr>
          <a:prstGeom prst="rect">
            <a:avLst/>
          </a:prstGeom>
        </p:spPr>
        <p:txBody>
          <a:bodyPr/>
          <a:lstStyle/>
          <a:p>
            <a:r>
              <a:t>Increasing the scale of implementation </a:t>
            </a:r>
          </a:p>
          <a:p>
            <a:r>
              <a:t>Increasing the range of prediction </a:t>
            </a:r>
          </a:p>
          <a:p>
            <a:r>
              <a:t>Alerting the public in real time</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374</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Gradient</vt:lpstr>
      <vt:lpstr>Heat-wave Predicting and Monitoring System</vt:lpstr>
      <vt:lpstr>PROBLEM STATEMENT</vt:lpstr>
      <vt:lpstr>Abstract</vt:lpstr>
      <vt:lpstr>PowerPoint Presentation</vt:lpstr>
      <vt:lpstr>PowerPoint Presentation</vt:lpstr>
      <vt:lpstr>Technology Stack</vt:lpstr>
      <vt:lpstr>Advantages </vt:lpstr>
      <vt:lpstr>Future Enhancements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Heat-wave Predicting and Monitoring System</dc:title>
  <dc:creator>Ayesha</dc:creator>
  <cp:lastModifiedBy>Ayesha</cp:lastModifiedBy>
  <cp:revision>3</cp:revision>
  <dcterms:modified xsi:type="dcterms:W3CDTF">2018-03-13T11:06:08Z</dcterms:modified>
</cp:coreProperties>
</file>