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</p:sldMasterIdLst>
  <p:notesMasterIdLst>
    <p:notesMasterId r:id="rId3"/>
  </p:notesMasterIdLst>
  <p:sldIdLst>
    <p:sldId id="258" r:id="rId2"/>
  </p:sldIdLst>
  <p:sldSz cx="14211300" cy="20104100"/>
  <p:notesSz cx="14211300" cy="20104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60" d="100"/>
          <a:sy n="60" d="100"/>
        </p:scale>
        <p:origin x="-1332" y="43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2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2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2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2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617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Holder 2"/>
          <p:cNvSpPr>
            <a:spLocks noGrp="1"/>
          </p:cNvSpPr>
          <p:nvPr>
            <p:ph type="ctrTitle"/>
          </p:nvPr>
        </p:nvSpPr>
        <p:spPr>
          <a:xfrm>
            <a:off x="1066323" y="6232271"/>
            <a:ext cx="12085003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02" name="Holder 3"/>
          <p:cNvSpPr>
            <a:spLocks noGrp="1"/>
          </p:cNvSpPr>
          <p:nvPr>
            <p:ph type="subTitle" idx="4"/>
          </p:nvPr>
        </p:nvSpPr>
        <p:spPr>
          <a:xfrm>
            <a:off x="2132647" y="11258296"/>
            <a:ext cx="9952355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0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104860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9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1048610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12" name="Holder 3"/>
          <p:cNvSpPr>
            <a:spLocks noGrp="1"/>
          </p:cNvSpPr>
          <p:nvPr>
            <p:ph sz="half" idx="2"/>
          </p:nvPr>
        </p:nvSpPr>
        <p:spPr>
          <a:xfrm>
            <a:off x="710882" y="4623943"/>
            <a:ext cx="6184678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13" name="Holder 4"/>
          <p:cNvSpPr>
            <a:spLocks noGrp="1"/>
          </p:cNvSpPr>
          <p:nvPr>
            <p:ph sz="half" idx="3"/>
          </p:nvPr>
        </p:nvSpPr>
        <p:spPr>
          <a:xfrm>
            <a:off x="7322089" y="4623943"/>
            <a:ext cx="6184678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14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15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1048616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18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19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1048620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1048588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bg object 16"/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0" y="2082123"/>
            <a:ext cx="14212566" cy="78088"/>
          </a:xfrm>
          <a:prstGeom prst="rect">
            <a:avLst/>
          </a:prstGeom>
        </p:spPr>
      </p:pic>
      <p:sp>
        <p:nvSpPr>
          <p:cNvPr id="1048576" name="bg object 17"/>
          <p:cNvSpPr/>
          <p:nvPr/>
        </p:nvSpPr>
        <p:spPr>
          <a:xfrm>
            <a:off x="0" y="2083294"/>
            <a:ext cx="14212569" cy="42545"/>
          </a:xfrm>
          <a:custGeom>
            <a:avLst/>
            <a:gdLst/>
            <a:ahLst/>
            <a:cxnLst/>
            <a:rect l="l" t="t" r="r" b="b"/>
            <a:pathLst>
              <a:path w="14212569" h="42544">
                <a:moveTo>
                  <a:pt x="14212144" y="0"/>
                </a:moveTo>
                <a:lnTo>
                  <a:pt x="0" y="0"/>
                </a:lnTo>
                <a:lnTo>
                  <a:pt x="0" y="42516"/>
                </a:lnTo>
                <a:lnTo>
                  <a:pt x="14212144" y="42516"/>
                </a:lnTo>
                <a:lnTo>
                  <a:pt x="14212144" y="0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3" name="bg object 18"/>
          <p:cNvPicPr>
            <a:picLocks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0" y="6843940"/>
            <a:ext cx="14157925" cy="78088"/>
          </a:xfrm>
          <a:prstGeom prst="rect">
            <a:avLst/>
          </a:prstGeom>
        </p:spPr>
      </p:pic>
      <p:sp>
        <p:nvSpPr>
          <p:cNvPr id="1048577" name="bg object 19"/>
          <p:cNvSpPr/>
          <p:nvPr/>
        </p:nvSpPr>
        <p:spPr>
          <a:xfrm>
            <a:off x="0" y="6845111"/>
            <a:ext cx="14212569" cy="42545"/>
          </a:xfrm>
          <a:custGeom>
            <a:avLst/>
            <a:gdLst/>
            <a:ahLst/>
            <a:cxnLst/>
            <a:rect l="l" t="t" r="r" b="b"/>
            <a:pathLst>
              <a:path w="14212569" h="42545">
                <a:moveTo>
                  <a:pt x="14212144" y="0"/>
                </a:moveTo>
                <a:lnTo>
                  <a:pt x="0" y="0"/>
                </a:lnTo>
                <a:lnTo>
                  <a:pt x="0" y="42516"/>
                </a:lnTo>
                <a:lnTo>
                  <a:pt x="14212144" y="42516"/>
                </a:lnTo>
                <a:lnTo>
                  <a:pt x="14212144" y="0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4" name="bg object 20"/>
          <p:cNvPicPr>
            <a:picLocks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0" y="13394482"/>
            <a:ext cx="14157925" cy="78081"/>
          </a:xfrm>
          <a:prstGeom prst="rect">
            <a:avLst/>
          </a:prstGeom>
        </p:spPr>
      </p:pic>
      <p:sp>
        <p:nvSpPr>
          <p:cNvPr id="1048578" name="bg object 21"/>
          <p:cNvSpPr/>
          <p:nvPr/>
        </p:nvSpPr>
        <p:spPr>
          <a:xfrm>
            <a:off x="0" y="13395647"/>
            <a:ext cx="14212569" cy="42545"/>
          </a:xfrm>
          <a:custGeom>
            <a:avLst/>
            <a:gdLst/>
            <a:ahLst/>
            <a:cxnLst/>
            <a:rect l="l" t="t" r="r" b="b"/>
            <a:pathLst>
              <a:path w="14212569" h="42544">
                <a:moveTo>
                  <a:pt x="14212144" y="0"/>
                </a:moveTo>
                <a:lnTo>
                  <a:pt x="0" y="0"/>
                </a:lnTo>
                <a:lnTo>
                  <a:pt x="0" y="42516"/>
                </a:lnTo>
                <a:lnTo>
                  <a:pt x="14212144" y="42516"/>
                </a:lnTo>
                <a:lnTo>
                  <a:pt x="14212144" y="0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bg object 22"/>
          <p:cNvPicPr>
            <a:picLocks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0" y="19485054"/>
            <a:ext cx="14212566" cy="69672"/>
          </a:xfrm>
          <a:prstGeom prst="rect">
            <a:avLst/>
          </a:prstGeom>
        </p:spPr>
      </p:pic>
      <p:sp>
        <p:nvSpPr>
          <p:cNvPr id="1048579" name="bg object 23"/>
          <p:cNvSpPr/>
          <p:nvPr/>
        </p:nvSpPr>
        <p:spPr>
          <a:xfrm>
            <a:off x="506" y="19486601"/>
            <a:ext cx="14212569" cy="33655"/>
          </a:xfrm>
          <a:custGeom>
            <a:avLst/>
            <a:gdLst/>
            <a:ahLst/>
            <a:cxnLst/>
            <a:rect l="l" t="t" r="r" b="b"/>
            <a:pathLst>
              <a:path w="14212569" h="33655">
                <a:moveTo>
                  <a:pt x="0" y="33405"/>
                </a:moveTo>
                <a:lnTo>
                  <a:pt x="14212060" y="33405"/>
                </a:lnTo>
                <a:lnTo>
                  <a:pt x="14212060" y="0"/>
                </a:lnTo>
                <a:lnTo>
                  <a:pt x="0" y="0"/>
                </a:lnTo>
                <a:lnTo>
                  <a:pt x="0" y="33405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4"/>
          <p:cNvSpPr/>
          <p:nvPr/>
        </p:nvSpPr>
        <p:spPr>
          <a:xfrm>
            <a:off x="7106283" y="2104552"/>
            <a:ext cx="0" cy="17398365"/>
          </a:xfrm>
          <a:custGeom>
            <a:avLst/>
            <a:gdLst/>
            <a:ahLst/>
            <a:cxnLst/>
            <a:rect l="l" t="t" r="r" b="b"/>
            <a:pathLst>
              <a:path h="17398365">
                <a:moveTo>
                  <a:pt x="0" y="0"/>
                </a:moveTo>
                <a:lnTo>
                  <a:pt x="0" y="17398009"/>
                </a:lnTo>
              </a:path>
            </a:pathLst>
          </a:custGeom>
          <a:ln w="6073">
            <a:solidFill>
              <a:srgbClr val="548ED4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Holder 2"/>
          <p:cNvSpPr>
            <a:spLocks noGrp="1"/>
          </p:cNvSpPr>
          <p:nvPr>
            <p:ph type="title"/>
          </p:nvPr>
        </p:nvSpPr>
        <p:spPr>
          <a:xfrm>
            <a:off x="710882" y="804164"/>
            <a:ext cx="12795885" cy="3216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2" name="Holder 3"/>
          <p:cNvSpPr>
            <a:spLocks noGrp="1"/>
          </p:cNvSpPr>
          <p:nvPr>
            <p:ph type="body" idx="1"/>
          </p:nvPr>
        </p:nvSpPr>
        <p:spPr>
          <a:xfrm>
            <a:off x="710882" y="4623943"/>
            <a:ext cx="12795885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3" name="Holder 4"/>
          <p:cNvSpPr>
            <a:spLocks noGrp="1"/>
          </p:cNvSpPr>
          <p:nvPr>
            <p:ph type="ftr" sz="quarter" idx="5"/>
          </p:nvPr>
        </p:nvSpPr>
        <p:spPr>
          <a:xfrm>
            <a:off x="4834001" y="18696814"/>
            <a:ext cx="4549648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4" name="Holder 5"/>
          <p:cNvSpPr>
            <a:spLocks noGrp="1"/>
          </p:cNvSpPr>
          <p:nvPr>
            <p:ph type="dt" sz="half" idx="6"/>
          </p:nvPr>
        </p:nvSpPr>
        <p:spPr>
          <a:xfrm>
            <a:off x="710882" y="18696814"/>
            <a:ext cx="3270059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1048585" name="Holder 6"/>
          <p:cNvSpPr>
            <a:spLocks noGrp="1"/>
          </p:cNvSpPr>
          <p:nvPr>
            <p:ph type="sldNum" sz="quarter" idx="7"/>
          </p:nvPr>
        </p:nvSpPr>
        <p:spPr>
          <a:xfrm>
            <a:off x="10236708" y="18696814"/>
            <a:ext cx="3270059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10" Type="http://schemas.openxmlformats.org/officeDocument/2006/relationships/image" Target="../media/image12.png"/><Relationship Id="rId4" Type="http://schemas.openxmlformats.org/officeDocument/2006/relationships/image" Target="../media/image6.jp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object 2"/>
          <p:cNvSpPr txBox="1"/>
          <p:nvPr/>
        </p:nvSpPr>
        <p:spPr>
          <a:xfrm>
            <a:off x="2285032" y="159017"/>
            <a:ext cx="9639935" cy="1982851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779905" marR="5080" indent="-1767839">
              <a:lnSpc>
                <a:spcPct val="101600"/>
              </a:lnSpc>
              <a:spcBef>
                <a:spcPts val="35"/>
              </a:spcBef>
            </a:pPr>
            <a:r>
              <a:rPr lang="en-US" sz="2800" spc="-20" dirty="0">
                <a:solidFill>
                  <a:srgbClr val="943735"/>
                </a:solidFill>
                <a:latin typeface="Calibri"/>
                <a:cs typeface="Calibri"/>
              </a:rPr>
              <a:t>	</a:t>
            </a:r>
            <a:r>
              <a:rPr lang="en-US" sz="2800" spc="-20" dirty="0" smtClean="0">
                <a:solidFill>
                  <a:srgbClr val="943735"/>
                </a:solidFill>
                <a:latin typeface="Calibri"/>
                <a:cs typeface="Calibri"/>
              </a:rPr>
              <a:t>Car damage severity detection using YOLO-V8</a:t>
            </a:r>
            <a:endParaRPr sz="2750" dirty="0">
              <a:latin typeface="Calibri"/>
              <a:cs typeface="Calibri"/>
            </a:endParaRPr>
          </a:p>
          <a:p>
            <a:pPr marL="443230" algn="ctr">
              <a:spcBef>
                <a:spcPts val="1030"/>
              </a:spcBef>
            </a:pPr>
            <a:r>
              <a:rPr lang="en-US" sz="2500" i="1" spc="20" dirty="0" err="1" smtClean="0">
                <a:latin typeface="Times New Roman"/>
                <a:cs typeface="Times New Roman"/>
              </a:rPr>
              <a:t>Rida</a:t>
            </a:r>
            <a:r>
              <a:rPr lang="en-US" sz="2500" i="1" spc="20" dirty="0" smtClean="0">
                <a:latin typeface="Times New Roman"/>
                <a:cs typeface="Times New Roman"/>
              </a:rPr>
              <a:t> </a:t>
            </a:r>
            <a:r>
              <a:rPr lang="en-US" sz="2500" i="1" spc="20" dirty="0" err="1" smtClean="0">
                <a:latin typeface="Times New Roman"/>
                <a:cs typeface="Times New Roman"/>
              </a:rPr>
              <a:t>Jabbar</a:t>
            </a:r>
            <a:endParaRPr lang="en-US" sz="2500" i="1" spc="20" dirty="0">
              <a:latin typeface="Times New Roman"/>
              <a:cs typeface="Times New Roman"/>
            </a:endParaRPr>
          </a:p>
          <a:p>
            <a:pPr marL="443230" algn="ctr">
              <a:spcBef>
                <a:spcPts val="1030"/>
              </a:spcBef>
            </a:pPr>
            <a:r>
              <a:rPr lang="en-US" sz="2500" i="1" spc="20" dirty="0">
                <a:latin typeface="Times New Roman"/>
                <a:cs typeface="Times New Roman"/>
              </a:rPr>
              <a:t> </a:t>
            </a:r>
            <a:r>
              <a:rPr lang="en-US" sz="2500" i="1" dirty="0">
                <a:latin typeface="Times New Roman"/>
                <a:cs typeface="Times New Roman"/>
              </a:rPr>
              <a:t>Data Science</a:t>
            </a:r>
          </a:p>
          <a:p>
            <a:pPr marL="443230" algn="ctr">
              <a:spcBef>
                <a:spcPts val="1030"/>
              </a:spcBef>
            </a:pPr>
            <a:r>
              <a:rPr lang="en-US" sz="2500" i="1" dirty="0">
                <a:latin typeface="Times New Roman"/>
                <a:cs typeface="Times New Roman"/>
              </a:rPr>
              <a:t>Knowledge Streams</a:t>
            </a: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1048590" name="object 7"/>
          <p:cNvSpPr txBox="1"/>
          <p:nvPr/>
        </p:nvSpPr>
        <p:spPr>
          <a:xfrm>
            <a:off x="320141" y="6974773"/>
            <a:ext cx="2746909" cy="3545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00" b="1" spc="5" dirty="0">
                <a:solidFill>
                  <a:srgbClr val="E36C09"/>
                </a:solidFill>
                <a:latin typeface="Calibri"/>
                <a:cs typeface="Calibri"/>
              </a:rPr>
              <a:t>3.</a:t>
            </a:r>
            <a:r>
              <a:rPr sz="2200" b="1" spc="-6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lang="en-US" sz="2200" b="1" spc="5" dirty="0">
                <a:solidFill>
                  <a:srgbClr val="E36C09"/>
                </a:solidFill>
                <a:latin typeface="Calibri"/>
                <a:cs typeface="Calibri"/>
              </a:rPr>
              <a:t>Proposed Solution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1048591" name="object 8"/>
          <p:cNvSpPr txBox="1"/>
          <p:nvPr/>
        </p:nvSpPr>
        <p:spPr>
          <a:xfrm>
            <a:off x="7333496" y="6974773"/>
            <a:ext cx="4105910" cy="3333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00" b="1" spc="5" dirty="0">
                <a:solidFill>
                  <a:srgbClr val="E36C09"/>
                </a:solidFill>
                <a:latin typeface="Calibri"/>
                <a:cs typeface="Calibri"/>
              </a:rPr>
              <a:t>4. </a:t>
            </a:r>
            <a:r>
              <a:rPr lang="en-US" sz="2200" b="1" spc="5" dirty="0">
                <a:solidFill>
                  <a:srgbClr val="E36C09"/>
                </a:solidFill>
                <a:latin typeface="Calibri"/>
                <a:cs typeface="Calibri"/>
              </a:rPr>
              <a:t>Methodology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1048592" name="object 9"/>
          <p:cNvSpPr txBox="1"/>
          <p:nvPr/>
        </p:nvSpPr>
        <p:spPr>
          <a:xfrm>
            <a:off x="5713611" y="13431959"/>
            <a:ext cx="3676650" cy="3327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00" b="1" spc="5" dirty="0">
                <a:solidFill>
                  <a:srgbClr val="E36C09"/>
                </a:solidFill>
                <a:latin typeface="Calibri"/>
                <a:cs typeface="Calibri"/>
              </a:rPr>
              <a:t>5</a:t>
            </a:r>
            <a:r>
              <a:rPr lang="en-US" sz="2200" b="1" spc="5" dirty="0">
                <a:solidFill>
                  <a:srgbClr val="E36C09"/>
                </a:solidFill>
                <a:latin typeface="Calibri"/>
                <a:cs typeface="Calibri"/>
              </a:rPr>
              <a:t>.</a:t>
            </a:r>
            <a:r>
              <a:rPr sz="2200" b="1" spc="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lang="en-US" sz="2200" b="1" spc="5" dirty="0">
                <a:solidFill>
                  <a:srgbClr val="E36C09"/>
                </a:solidFill>
                <a:latin typeface="Calibri"/>
                <a:cs typeface="Calibri"/>
              </a:rPr>
              <a:t>Detection Results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1048593" name="object 10"/>
          <p:cNvSpPr txBox="1"/>
          <p:nvPr/>
        </p:nvSpPr>
        <p:spPr>
          <a:xfrm>
            <a:off x="7333496" y="2217798"/>
            <a:ext cx="3051137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b="1" spc="-5" dirty="0">
                <a:solidFill>
                  <a:srgbClr val="E36C09"/>
                </a:solidFill>
                <a:latin typeface="Calibri"/>
                <a:cs typeface="Calibri"/>
              </a:rPr>
              <a:t>2. </a:t>
            </a:r>
            <a:r>
              <a:rPr lang="en-US" altLang="en" sz="2250" b="1" spc="-5" dirty="0">
                <a:solidFill>
                  <a:srgbClr val="E36C09"/>
                </a:solidFill>
                <a:latin typeface="Calibri"/>
                <a:cs typeface="Calibri"/>
              </a:rPr>
              <a:t>Problem </a:t>
            </a:r>
            <a:r>
              <a:rPr sz="2250" b="1" spc="-15" dirty="0">
                <a:solidFill>
                  <a:srgbClr val="E36C09"/>
                </a:solidFill>
                <a:latin typeface="Calibri"/>
                <a:cs typeface="Calibri"/>
              </a:rPr>
              <a:t>Statement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1048594" name="object 12"/>
          <p:cNvSpPr txBox="1"/>
          <p:nvPr/>
        </p:nvSpPr>
        <p:spPr>
          <a:xfrm>
            <a:off x="226200" y="2129674"/>
            <a:ext cx="1726564" cy="725806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800"/>
              </a:spcBef>
            </a:pPr>
            <a:r>
              <a:rPr sz="2250" b="1" dirty="0">
                <a:solidFill>
                  <a:srgbClr val="E36C09"/>
                </a:solidFill>
                <a:latin typeface="Calibri"/>
                <a:cs typeface="Calibri"/>
              </a:rPr>
              <a:t>1.</a:t>
            </a:r>
            <a:r>
              <a:rPr sz="2250" b="1" spc="-5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250" b="1" spc="-10" dirty="0">
                <a:solidFill>
                  <a:srgbClr val="E36C09"/>
                </a:solidFill>
                <a:latin typeface="Calibri"/>
                <a:cs typeface="Calibri"/>
              </a:rPr>
              <a:t>Motivation</a:t>
            </a:r>
            <a:endParaRPr sz="22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endParaRPr sz="1650" dirty="0">
              <a:latin typeface="Calibri"/>
              <a:cs typeface="Calibri"/>
            </a:endParaRPr>
          </a:p>
        </p:txBody>
      </p:sp>
      <p:sp>
        <p:nvSpPr>
          <p:cNvPr id="1048595" name="object 42"/>
          <p:cNvSpPr txBox="1"/>
          <p:nvPr/>
        </p:nvSpPr>
        <p:spPr>
          <a:xfrm>
            <a:off x="7306333" y="5735619"/>
            <a:ext cx="2807970" cy="373179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930"/>
              </a:spcBef>
            </a:pPr>
            <a:endParaRPr sz="1650" dirty="0">
              <a:latin typeface="Calibri"/>
              <a:cs typeface="Calibri"/>
            </a:endParaRPr>
          </a:p>
        </p:txBody>
      </p:sp>
      <p:pic>
        <p:nvPicPr>
          <p:cNvPr id="2097156" name="Picture 2" descr="C:\Users\Muhammad Masood\Desktop\project posters images\knowledge_streams_tech_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861" y="90238"/>
            <a:ext cx="1905000" cy="1905000"/>
          </a:xfrm>
          <a:prstGeom prst="rect">
            <a:avLst/>
          </a:prstGeom>
          <a:noFill/>
        </p:spPr>
      </p:pic>
      <p:sp>
        <p:nvSpPr>
          <p:cNvPr id="1048596" name="TextBox 2"/>
          <p:cNvSpPr txBox="1"/>
          <p:nvPr/>
        </p:nvSpPr>
        <p:spPr>
          <a:xfrm>
            <a:off x="476250" y="2587119"/>
            <a:ext cx="64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a fervent drive to innovate insurance and automobile industries, this project implements deep learning and machine learning for automated car damage severity detection. The purpose:</a:t>
            </a:r>
          </a:p>
          <a:p>
            <a:r>
              <a:rPr lang="en-US" dirty="0"/>
              <a:t>• Eliminate manual inspection, streamlining processes.</a:t>
            </a:r>
          </a:p>
          <a:p>
            <a:r>
              <a:rPr lang="en-US" dirty="0"/>
              <a:t>• Enhance accuracy in damage assessment for fair claim settlements.</a:t>
            </a:r>
          </a:p>
          <a:p>
            <a:r>
              <a:rPr lang="en-US" dirty="0"/>
              <a:t>• Simplify claims for car owners with image or video documentation.</a:t>
            </a:r>
          </a:p>
          <a:p>
            <a:r>
              <a:rPr lang="en-US" dirty="0"/>
              <a:t>• Optimize manufacturing decisions based on detected damage severity.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48597" name="TextBox 3"/>
          <p:cNvSpPr txBox="1"/>
          <p:nvPr/>
        </p:nvSpPr>
        <p:spPr>
          <a:xfrm>
            <a:off x="7306333" y="2596298"/>
            <a:ext cx="64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realm of insurance and automotive industries, the manual inspection process for assessing car damage can be laborious and error-prone. It often leads to delays in claim settlements and inefficiencies in the manufacturing process. </a:t>
            </a:r>
            <a:endParaRPr lang="en-US" dirty="0">
              <a:latin typeface="Söhne"/>
            </a:endParaRPr>
          </a:p>
          <a:p>
            <a:r>
              <a:rPr lang="en-US" b="1" dirty="0">
                <a:latin typeface="Söhne"/>
              </a:rPr>
              <a:t>Challenges</a:t>
            </a:r>
            <a:r>
              <a:rPr lang="en-US" dirty="0">
                <a:latin typeface="Söhne"/>
              </a:rPr>
              <a:t> :</a:t>
            </a:r>
          </a:p>
          <a:p>
            <a:endParaRPr lang="en-US" dirty="0">
              <a:latin typeface="Söhne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Ensuring accuracy in detecting and assessing damage severity from images or videos.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Establishing robustness in data extraction to streamline processes and minimize errors.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Addressing complexities in implementing deep learning and machine learning algorithms for precise damage analysis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048598" name="TextBox 4"/>
          <p:cNvSpPr txBox="1"/>
          <p:nvPr/>
        </p:nvSpPr>
        <p:spPr>
          <a:xfrm>
            <a:off x="476250" y="761365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proposed solution involves implementing the YOLOv8 model, trained on a dataset of 4000 car damage images, annotated using </a:t>
            </a:r>
            <a:r>
              <a:rPr lang="en-US" dirty="0" err="1"/>
              <a:t>Roboflow</a:t>
            </a:r>
            <a:r>
              <a:rPr lang="en-US" dirty="0"/>
              <a:t>. The dataset divided into 8 classes representing different levels of damage severity. </a:t>
            </a:r>
          </a:p>
        </p:txBody>
      </p:sp>
      <p:sp>
        <p:nvSpPr>
          <p:cNvPr id="1048599" name="Rectangle 24"/>
          <p:cNvSpPr/>
          <p:nvPr/>
        </p:nvSpPr>
        <p:spPr>
          <a:xfrm>
            <a:off x="69861" y="13891013"/>
            <a:ext cx="14046189" cy="5533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00" name="TextBox 21"/>
          <p:cNvSpPr txBox="1"/>
          <p:nvPr/>
        </p:nvSpPr>
        <p:spPr>
          <a:xfrm>
            <a:off x="7357834" y="7582559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Frame Segmentation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Annotation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Object </a:t>
            </a:r>
            <a:r>
              <a:rPr lang="en-US" dirty="0"/>
              <a:t>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Vehicle </a:t>
            </a:r>
            <a:r>
              <a:rPr lang="en-US" dirty="0" smtClean="0"/>
              <a:t>Classification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813979"/>
            <a:ext cx="7092955" cy="4617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049" y="9899650"/>
            <a:ext cx="2639083" cy="31152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982" y="9899650"/>
            <a:ext cx="2591212" cy="3115222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10506733" y="11576050"/>
            <a:ext cx="56131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529174" y="8909050"/>
            <a:ext cx="948076" cy="4572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ea typeface="Calibri"/>
                <a:cs typeface="Times New Roman"/>
              </a:rPr>
              <a:t>Image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730681" y="8909049"/>
            <a:ext cx="1194369" cy="45720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ea typeface="Calibri"/>
                <a:cs typeface="Times New Roman"/>
              </a:rPr>
              <a:t>Preprocessing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114303" y="8920195"/>
            <a:ext cx="1194369" cy="44605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ea typeface="Calibri"/>
                <a:cs typeface="Times New Roman"/>
              </a:rPr>
              <a:t>Annotation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1439406" y="8896087"/>
            <a:ext cx="1194369" cy="47016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ea typeface="Calibri"/>
                <a:cs typeface="Times New Roman"/>
              </a:rPr>
              <a:t>Detection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2806648" y="8896841"/>
            <a:ext cx="1194369" cy="46940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ea typeface="Calibri"/>
                <a:cs typeface="Times New Roman"/>
              </a:rPr>
              <a:t>Deployment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cxnSp>
        <p:nvCxnSpPr>
          <p:cNvPr id="6" name="Elbow Connector 5"/>
          <p:cNvCxnSpPr>
            <a:stCxn id="22" idx="3"/>
            <a:endCxn id="23" idx="1"/>
          </p:cNvCxnSpPr>
          <p:nvPr/>
        </p:nvCxnSpPr>
        <p:spPr>
          <a:xfrm>
            <a:off x="8477250" y="9137650"/>
            <a:ext cx="253431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23" idx="3"/>
            <a:endCxn id="24" idx="1"/>
          </p:cNvCxnSpPr>
          <p:nvPr/>
        </p:nvCxnSpPr>
        <p:spPr>
          <a:xfrm>
            <a:off x="9925050" y="9137650"/>
            <a:ext cx="189253" cy="557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24" idx="3"/>
            <a:endCxn id="25" idx="1"/>
          </p:cNvCxnSpPr>
          <p:nvPr/>
        </p:nvCxnSpPr>
        <p:spPr>
          <a:xfrm flipV="1">
            <a:off x="11308672" y="9131169"/>
            <a:ext cx="130734" cy="1205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25" idx="3"/>
            <a:endCxn id="26" idx="1"/>
          </p:cNvCxnSpPr>
          <p:nvPr/>
        </p:nvCxnSpPr>
        <p:spPr>
          <a:xfrm>
            <a:off x="12633775" y="9131169"/>
            <a:ext cx="172873" cy="37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utoShape 2" descr="blob:https://web.whatsapp.com/d05c13bc-9f61-4d44-90d1-ae3c1e0c564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350" y="13887291"/>
            <a:ext cx="4810452" cy="36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AutoShape 5" descr="blob:https://web.whatsapp.com/38e5b06a-01a7-4a85-be7d-9f163fe3f183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148066"/>
            <a:ext cx="5512350" cy="246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9" y="13891013"/>
            <a:ext cx="5447591" cy="3247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2804" y="13764699"/>
            <a:ext cx="3793246" cy="5659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350" y="17515929"/>
            <a:ext cx="4913173" cy="1908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F487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216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it world</cp:lastModifiedBy>
  <cp:revision>9</cp:revision>
  <dcterms:created xsi:type="dcterms:W3CDTF">2024-01-17T02:41:49Z</dcterms:created>
  <dcterms:modified xsi:type="dcterms:W3CDTF">2024-04-22T11:17:58Z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2019-12-10T00:00:00Z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2024-01-17T00:00:00Z</vt:filetime>
  </property>
  <property fmtid="{D5CDD505-2E9C-101B-9397-08002B2CF9AE}" pid="5" name="ICV">
    <vt:lpwstr>12f2816e02df480cb092331e3abfba45</vt:lpwstr>
  </property>
</Properties>
</file>