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7" r:id="rId3"/>
    <p:sldId id="257" r:id="rId4"/>
    <p:sldId id="260" r:id="rId5"/>
    <p:sldId id="271" r:id="rId6"/>
    <p:sldId id="262" r:id="rId7"/>
    <p:sldId id="272" r:id="rId8"/>
    <p:sldId id="263" r:id="rId9"/>
    <p:sldId id="270" r:id="rId10"/>
    <p:sldId id="26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>
      <p:cViewPr varScale="1">
        <p:scale>
          <a:sx n="106" d="100"/>
          <a:sy n="106" d="100"/>
        </p:scale>
        <p:origin x="80" y="2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1/16/2025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1/16/2025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9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6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0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26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0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7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2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8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39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38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474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651" y="3212976"/>
            <a:ext cx="7375557" cy="1516682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listo MT" panose="02040603050505030304" pitchFamily="18" charset="0"/>
              </a:rPr>
              <a:t>HR Zone </a:t>
            </a:r>
            <a:r>
              <a:rPr lang="en-US" sz="4400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Calculator for Workouts</a:t>
            </a:r>
            <a:endParaRPr lang="en-US" sz="4400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5400" y="4941168"/>
            <a:ext cx="4098175" cy="11431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Presented by: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sto MT" panose="02040603050505030304" pitchFamily="18" charset="0"/>
              </a:rPr>
              <a:t>Rida Rauf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sto MT" panose="02040603050505030304" pitchFamily="18" charset="0"/>
              </a:rPr>
              <a:t>Habiba Ejaz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31A2-4160-3E70-DF22-3A5DD630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sto MT" panose="02040603050505030304" pitchFamily="18" charset="0"/>
              </a:rPr>
              <a:t>Output</a:t>
            </a:r>
            <a:endParaRPr lang="en-PK" b="1" dirty="0">
              <a:latin typeface="Calisto MT" panose="02040603050505030304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sto MT" panose="02040603050505030304" pitchFamily="18" charset="0"/>
              </a:rPr>
              <a:t>Users information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Calisto MT" panose="02040603050505030304" pitchFamily="18" charset="0"/>
              </a:rPr>
              <a:t>Age = 20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Calisto MT" panose="02040603050505030304" pitchFamily="18" charset="0"/>
              </a:rPr>
              <a:t>Resting Heart Rate = 70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Calisto MT" panose="02040603050505030304" pitchFamily="18" charset="0"/>
              </a:rPr>
              <a:t>Current Heart Rate = 165</a:t>
            </a:r>
          </a:p>
          <a:p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5663952" y="2163356"/>
            <a:ext cx="568863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3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 smtClean="0">
                <a:latin typeface="Calisto MT" panose="02040603050505030304" pitchFamily="18" charset="0"/>
              </a:rPr>
              <a:t>THANK YOU!</a:t>
            </a:r>
            <a:endParaRPr lang="en-US" sz="7200" b="1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01F6-B4D0-0BA1-5A21-F4DCD3ED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sto MT" panose="02040603050505030304" pitchFamily="18" charset="0"/>
              </a:rPr>
              <a:t>TABLE OF CONTENT</a:t>
            </a:r>
            <a:endParaRPr lang="en-PK" b="1" dirty="0">
              <a:latin typeface="Calisto MT" panose="0204060305050503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C39B49-FC14-3B79-5182-A7BA44C85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288224"/>
              </p:ext>
            </p:extLst>
          </p:nvPr>
        </p:nvGraphicFramePr>
        <p:xfrm>
          <a:off x="1343472" y="2276872"/>
          <a:ext cx="10513167" cy="3960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4389">
                  <a:extLst>
                    <a:ext uri="{9D8B030D-6E8A-4147-A177-3AD203B41FA5}">
                      <a16:colId xmlns:a16="http://schemas.microsoft.com/office/drawing/2014/main" val="2471950075"/>
                    </a:ext>
                  </a:extLst>
                </a:gridCol>
                <a:gridCol w="3504389">
                  <a:extLst>
                    <a:ext uri="{9D8B030D-6E8A-4147-A177-3AD203B41FA5}">
                      <a16:colId xmlns:a16="http://schemas.microsoft.com/office/drawing/2014/main" val="3443380970"/>
                    </a:ext>
                  </a:extLst>
                </a:gridCol>
                <a:gridCol w="3504389">
                  <a:extLst>
                    <a:ext uri="{9D8B030D-6E8A-4147-A177-3AD203B41FA5}">
                      <a16:colId xmlns:a16="http://schemas.microsoft.com/office/drawing/2014/main" val="1728698745"/>
                    </a:ext>
                  </a:extLst>
                </a:gridCol>
              </a:tblGrid>
              <a:tr h="1905494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94B6D2"/>
                          </a:solidFill>
                          <a:latin typeface="Calisto MT" panose="02040603050505030304" pitchFamily="18" charset="0"/>
                        </a:rPr>
                        <a:t>01</a:t>
                      </a:r>
                      <a:endParaRPr lang="en-US" sz="2800" b="1" dirty="0">
                        <a:solidFill>
                          <a:srgbClr val="94B6D2"/>
                        </a:solidFill>
                        <a:latin typeface="Calisto MT" panose="02040603050505030304" pitchFamily="18" charset="0"/>
                      </a:endParaRPr>
                    </a:p>
                    <a:p>
                      <a:r>
                        <a:rPr lang="en-US" dirty="0">
                          <a:latin typeface="Calisto MT" panose="02040603050505030304" pitchFamily="18" charset="0"/>
                        </a:rPr>
                        <a:t>INTRODUCTION</a:t>
                      </a:r>
                      <a:endParaRPr lang="en-PK" dirty="0">
                        <a:latin typeface="Calisto MT" panose="02040603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Calisto MT" panose="02040603050505030304" pitchFamily="18" charset="0"/>
                        </a:rPr>
                        <a:t>04</a:t>
                      </a:r>
                      <a:endParaRPr lang="en-US" b="1" dirty="0">
                        <a:solidFill>
                          <a:schemeClr val="accent1"/>
                        </a:solidFill>
                        <a:latin typeface="Calisto MT" panose="02040603050505030304" pitchFamily="18" charset="0"/>
                      </a:endParaRPr>
                    </a:p>
                    <a:p>
                      <a:r>
                        <a:rPr lang="en-US" dirty="0">
                          <a:latin typeface="Calisto MT" panose="02040603050505030304" pitchFamily="18" charset="0"/>
                        </a:rPr>
                        <a:t>SOLUTION</a:t>
                      </a:r>
                      <a:endParaRPr lang="en-PK" dirty="0">
                        <a:latin typeface="Calisto MT" panose="02040603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Calisto MT" panose="02040603050505030304" pitchFamily="18" charset="0"/>
                        </a:rPr>
                        <a:t>05</a:t>
                      </a:r>
                      <a:endParaRPr lang="en-US" b="1" dirty="0">
                        <a:solidFill>
                          <a:schemeClr val="accent1"/>
                        </a:solidFill>
                        <a:latin typeface="Calisto MT" panose="02040603050505030304" pitchFamily="18" charset="0"/>
                      </a:endParaRPr>
                    </a:p>
                    <a:p>
                      <a:r>
                        <a:rPr lang="en-US" dirty="0">
                          <a:latin typeface="Calisto MT" panose="02040603050505030304" pitchFamily="18" charset="0"/>
                        </a:rPr>
                        <a:t>RESULTS</a:t>
                      </a:r>
                      <a:endParaRPr lang="en-PK" dirty="0">
                        <a:latin typeface="Calisto MT" panose="02040603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763024"/>
                  </a:ext>
                </a:extLst>
              </a:tr>
              <a:tr h="2054946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Calisto MT" panose="02040603050505030304" pitchFamily="18" charset="0"/>
                        </a:rPr>
                        <a:t>02</a:t>
                      </a:r>
                      <a:endParaRPr lang="en-US" b="1" dirty="0">
                        <a:solidFill>
                          <a:schemeClr val="accent1"/>
                        </a:solidFill>
                        <a:latin typeface="Calisto MT" panose="02040603050505030304" pitchFamily="18" charset="0"/>
                      </a:endParaRPr>
                    </a:p>
                    <a:p>
                      <a:r>
                        <a:rPr lang="en-US" dirty="0">
                          <a:latin typeface="Calisto MT" panose="02040603050505030304" pitchFamily="18" charset="0"/>
                        </a:rPr>
                        <a:t>PROBLEM SATEMENT</a:t>
                      </a:r>
                      <a:endParaRPr lang="en-PK" dirty="0">
                        <a:latin typeface="Calisto MT" panose="02040603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Calisto MT" panose="02040603050505030304" pitchFamily="18" charset="0"/>
                        </a:rPr>
                        <a:t>03 </a:t>
                      </a:r>
                    </a:p>
                    <a:p>
                      <a:r>
                        <a:rPr lang="en-US" dirty="0">
                          <a:latin typeface="Calisto MT" panose="02040603050505030304" pitchFamily="18" charset="0"/>
                        </a:rPr>
                        <a:t>FLOWCHART</a:t>
                      </a:r>
                      <a:endParaRPr lang="en-PK" dirty="0">
                        <a:latin typeface="Calisto MT" panose="02040603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Calisto MT" panose="02040603050505030304" pitchFamily="18" charset="0"/>
                        </a:rPr>
                        <a:t>06</a:t>
                      </a:r>
                      <a:endParaRPr lang="en-US" b="1" dirty="0">
                        <a:solidFill>
                          <a:schemeClr val="accent1"/>
                        </a:solidFill>
                        <a:latin typeface="Calisto MT" panose="02040603050505030304" pitchFamily="18" charset="0"/>
                      </a:endParaRPr>
                    </a:p>
                    <a:p>
                      <a:r>
                        <a:rPr lang="en-US" dirty="0">
                          <a:latin typeface="Calisto MT" panose="02040603050505030304" pitchFamily="18" charset="0"/>
                        </a:rPr>
                        <a:t>FEATURES</a:t>
                      </a:r>
                      <a:endParaRPr lang="en-PK" dirty="0">
                        <a:latin typeface="Calisto MT" panose="02040603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000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70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692696"/>
            <a:ext cx="11029616" cy="10138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listo MT" panose="0204060305050503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alisto MT" panose="02040603050505030304" pitchFamily="18" charset="0"/>
              </a:rPr>
              <a:t>About</a:t>
            </a:r>
          </a:p>
          <a:p>
            <a:pPr marL="228600" lvl="1" indent="0">
              <a:buNone/>
            </a:pPr>
            <a:r>
              <a:rPr lang="en-US" sz="1800" dirty="0">
                <a:latin typeface="Calisto MT" panose="02040603050505030304" pitchFamily="18" charset="0"/>
              </a:rPr>
              <a:t>A simple tool to calculate heart rate zone and guide </a:t>
            </a:r>
            <a:r>
              <a:rPr lang="en-US" sz="1800" dirty="0" smtClean="0">
                <a:latin typeface="Calisto MT" panose="02040603050505030304" pitchFamily="18" charset="0"/>
              </a:rPr>
              <a:t>workouts.</a:t>
            </a:r>
          </a:p>
          <a:p>
            <a:pPr marL="228600" lvl="1" indent="0">
              <a:buNone/>
            </a:pPr>
            <a:r>
              <a:rPr lang="en-US" sz="1800" dirty="0" smtClean="0">
                <a:latin typeface="Calisto MT" panose="02040603050505030304" pitchFamily="18" charset="0"/>
              </a:rPr>
              <a:t>It help </a:t>
            </a:r>
            <a:r>
              <a:rPr lang="en-US" sz="1800" dirty="0">
                <a:latin typeface="Calisto MT" panose="02040603050505030304" pitchFamily="18" charset="0"/>
              </a:rPr>
              <a:t>users in keeping track of workout intensity by computing heart rate zones based on the user's age, resting heart rate, and current heart rate. </a:t>
            </a:r>
            <a:endParaRPr lang="en-US" sz="1800" dirty="0" smtClean="0">
              <a:latin typeface="Calisto MT" panose="02040603050505030304" pitchFamily="18" charset="0"/>
            </a:endParaRPr>
          </a:p>
          <a:p>
            <a:pPr marL="228600" lvl="1" indent="0">
              <a:buNone/>
            </a:pPr>
            <a:r>
              <a:rPr lang="en-US" sz="1800" dirty="0" smtClean="0">
                <a:latin typeface="Calisto MT" panose="02040603050505030304" pitchFamily="18" charset="0"/>
              </a:rPr>
              <a:t>It </a:t>
            </a:r>
            <a:r>
              <a:rPr lang="en-US" sz="1800" dirty="0">
                <a:latin typeface="Calisto MT" panose="02040603050505030304" pitchFamily="18" charset="0"/>
              </a:rPr>
              <a:t>is important to exercise at the proper intensity to reach fitness goals like burning fat, improving endurance, or cardiovascular health.</a:t>
            </a:r>
            <a:endParaRPr lang="en-US" sz="1800" dirty="0" smtClean="0">
              <a:latin typeface="Calisto MT" panose="02040603050505030304" pitchFamily="18" charset="0"/>
            </a:endParaRPr>
          </a:p>
          <a:p>
            <a:pPr marL="228600" lvl="1" indent="0">
              <a:buNone/>
            </a:pPr>
            <a:endParaRPr lang="en-US" sz="1800" dirty="0">
              <a:latin typeface="Calisto MT" panose="0204060305050503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Calisto MT" panose="02040603050505030304" pitchFamily="18" charset="0"/>
              </a:rPr>
              <a:t>The Goal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Create a program to calculate heart rate zones.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Provide clear guidance on fitness intensity levels.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Make workouts more efficient for users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620688"/>
            <a:ext cx="11029616" cy="10138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listo MT" panose="02040603050505030304" pitchFamily="18" charset="0"/>
              </a:rPr>
              <a:t>Problem </a:t>
            </a:r>
            <a:r>
              <a:rPr lang="en-US" sz="3200" b="1" dirty="0" smtClean="0">
                <a:latin typeface="Calisto MT" panose="02040603050505030304" pitchFamily="18" charset="0"/>
              </a:rPr>
              <a:t>Statement</a:t>
            </a:r>
            <a:endParaRPr lang="en-US" sz="3200" b="1" dirty="0">
              <a:latin typeface="Calisto MT" panose="02040603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2132856"/>
            <a:ext cx="11029615" cy="2717831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cap="none" dirty="0" smtClean="0">
                <a:latin typeface="Calisto MT" panose="02040603050505030304" pitchFamily="18" charset="0"/>
              </a:rPr>
              <a:t>Most people don’t know their optimal heart rate zones.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cap="none" dirty="0" smtClean="0">
                <a:latin typeface="Calisto MT" panose="02040603050505030304" pitchFamily="18" charset="0"/>
              </a:rPr>
              <a:t>Exercising at the wrong intensity can be ineffective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cap="none" dirty="0" smtClean="0">
                <a:latin typeface="Calisto MT" panose="02040603050505030304" pitchFamily="18" charset="0"/>
              </a:rPr>
              <a:t>Exercising either too lightly or too intensely can impact results and safety.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cap="none" dirty="0" smtClean="0">
                <a:latin typeface="Calisto MT" panose="02040603050505030304" pitchFamily="18" charset="0"/>
              </a:rPr>
              <a:t>Overtraining can lead to fatigue, while undertraining may not provide desired fitness benefits.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cap="none" dirty="0" smtClean="0">
                <a:latin typeface="Calisto MT" panose="02040603050505030304" pitchFamily="18" charset="0"/>
              </a:rPr>
              <a:t>No easy, accessible tools for beginners.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cap="none" dirty="0" smtClean="0">
                <a:latin typeface="Calisto MT" panose="02040603050505030304" pitchFamily="18" charset="0"/>
              </a:rPr>
              <a:t>Fitness trackers have been costly and complicated for users. </a:t>
            </a:r>
            <a:endParaRPr lang="en-US" sz="1700" cap="none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692696"/>
            <a:ext cx="11029616" cy="98833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alisto MT" panose="02040603050505030304" pitchFamily="18" charset="0"/>
              </a:rPr>
              <a:t>Applications</a:t>
            </a:r>
            <a:endParaRPr lang="en-US" sz="3200" b="1" dirty="0">
              <a:latin typeface="Calisto MT" panose="020406030505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408" y="2060848"/>
            <a:ext cx="1014176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accent2"/>
              </a:buClr>
            </a:pPr>
            <a:r>
              <a:rPr lang="en-US" sz="2000" b="1" dirty="0">
                <a:solidFill>
                  <a:schemeClr val="accent1"/>
                </a:solidFill>
                <a:latin typeface="Calisto MT" panose="02040603050505030304" pitchFamily="18" charset="0"/>
              </a:rPr>
              <a:t>Cardiac and Health Monitoring:</a:t>
            </a:r>
            <a:endParaRPr lang="en-US" sz="2000" dirty="0">
              <a:solidFill>
                <a:schemeClr val="accent1"/>
              </a:solidFill>
              <a:latin typeface="Calisto MT" panose="02040603050505030304" pitchFamily="18" charset="0"/>
            </a:endParaRPr>
          </a:p>
          <a:p>
            <a:pPr marL="285750" lvl="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alisto MT" panose="02040603050505030304" pitchFamily="18" charset="0"/>
              </a:rPr>
              <a:t>Ideal for cardiac rehabilitation, therefore it can be used for heart rate-controlled exercise programs.</a:t>
            </a:r>
          </a:p>
          <a:p>
            <a:pPr marL="285750" lvl="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alisto MT" panose="02040603050505030304" pitchFamily="18" charset="0"/>
              </a:rPr>
              <a:t>Facilitates elderly people maintain safe workout intensity levels</a:t>
            </a:r>
            <a:r>
              <a:rPr lang="en-US" dirty="0" smtClean="0">
                <a:solidFill>
                  <a:schemeClr val="tx2"/>
                </a:solidFill>
                <a:latin typeface="Calisto MT" panose="02040603050505030304" pitchFamily="18" charset="0"/>
              </a:rPr>
              <a:t>.</a:t>
            </a:r>
          </a:p>
          <a:p>
            <a:pPr marL="285750" lvl="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Calisto MT" panose="02040603050505030304" pitchFamily="18" charset="0"/>
            </a:endParaRPr>
          </a:p>
          <a:p>
            <a:pPr lvl="0">
              <a:buClr>
                <a:schemeClr val="accent2"/>
              </a:buClr>
            </a:pPr>
            <a:r>
              <a:rPr lang="en-US" sz="2000" b="1" dirty="0">
                <a:solidFill>
                  <a:schemeClr val="accent1"/>
                </a:solidFill>
                <a:latin typeface="Calisto MT" panose="02040603050505030304" pitchFamily="18" charset="0"/>
              </a:rPr>
              <a:t>Wearable Technology Integration:</a:t>
            </a:r>
            <a:endParaRPr lang="en-US" sz="2000" dirty="0">
              <a:solidFill>
                <a:schemeClr val="accent1"/>
              </a:solidFill>
              <a:latin typeface="Calisto MT" panose="02040603050505030304" pitchFamily="18" charset="0"/>
            </a:endParaRPr>
          </a:p>
          <a:p>
            <a:pPr marL="285750" lvl="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alisto MT" panose="02040603050505030304" pitchFamily="18" charset="0"/>
              </a:rPr>
              <a:t>Logic can be added to wearables such as a fitness band or smart watch, which could allow for heart rate monitoring in real time</a:t>
            </a:r>
            <a:r>
              <a:rPr lang="en-US" dirty="0" smtClean="0">
                <a:solidFill>
                  <a:schemeClr val="tx2"/>
                </a:solidFill>
                <a:latin typeface="Calisto MT" panose="02040603050505030304" pitchFamily="18" charset="0"/>
              </a:rPr>
              <a:t>.</a:t>
            </a:r>
          </a:p>
          <a:p>
            <a:pPr marL="285750" lvl="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Calisto MT" panose="02040603050505030304" pitchFamily="18" charset="0"/>
            </a:endParaRPr>
          </a:p>
          <a:p>
            <a:pPr lvl="0">
              <a:buClr>
                <a:schemeClr val="accent2"/>
              </a:buClr>
            </a:pPr>
            <a:r>
              <a:rPr lang="en-US" sz="2000" b="1" dirty="0">
                <a:solidFill>
                  <a:schemeClr val="accent1"/>
                </a:solidFill>
                <a:latin typeface="Calisto MT" panose="02040603050505030304" pitchFamily="18" charset="0"/>
              </a:rPr>
              <a:t>Personal Fitness:</a:t>
            </a:r>
            <a:endParaRPr lang="en-US" sz="2000" dirty="0">
              <a:solidFill>
                <a:schemeClr val="accent1"/>
              </a:solidFill>
              <a:latin typeface="Calisto MT" panose="02040603050505030304" pitchFamily="18" charset="0"/>
            </a:endParaRPr>
          </a:p>
          <a:p>
            <a:pPr marL="285750" lvl="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alisto MT" panose="02040603050505030304" pitchFamily="18" charset="0"/>
              </a:rPr>
              <a:t>Aids individuals to design specific exercise routine according to heart rate zones.</a:t>
            </a:r>
          </a:p>
          <a:p>
            <a:pPr marL="285750" lvl="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alisto MT" panose="02040603050505030304" pitchFamily="18" charset="0"/>
              </a:rPr>
              <a:t>Help users track intensity to ensure efficient fat burning and cardiovascular </a:t>
            </a:r>
            <a:r>
              <a:rPr lang="en-US" dirty="0" smtClean="0">
                <a:solidFill>
                  <a:schemeClr val="tx2"/>
                </a:solidFill>
                <a:latin typeface="Calisto MT" panose="02040603050505030304" pitchFamily="18" charset="0"/>
              </a:rPr>
              <a:t>fitness.</a:t>
            </a:r>
            <a:endParaRPr lang="en-US" dirty="0">
              <a:solidFill>
                <a:schemeClr val="tx2"/>
              </a:solidFill>
              <a:latin typeface="Calisto MT" panose="02040603050505030304" pitchFamily="18" charset="0"/>
            </a:endParaRPr>
          </a:p>
          <a:p>
            <a:pPr>
              <a:buClr>
                <a:schemeClr val="accent2"/>
              </a:buClr>
            </a:pPr>
            <a:r>
              <a:rPr lang="en-US" dirty="0">
                <a:solidFill>
                  <a:schemeClr val="tx2"/>
                </a:solidFill>
                <a:latin typeface="Calisto MT" panose="02040603050505030304" pitchFamily="18" charset="0"/>
              </a:rPr>
              <a:t/>
            </a:r>
            <a:br>
              <a:rPr lang="en-US" dirty="0">
                <a:solidFill>
                  <a:schemeClr val="tx2"/>
                </a:solidFill>
                <a:latin typeface="Calisto MT" panose="02040603050505030304" pitchFamily="18" charset="0"/>
              </a:rPr>
            </a:br>
            <a:r>
              <a:rPr lang="en-US" dirty="0">
                <a:solidFill>
                  <a:schemeClr val="tx2"/>
                </a:solidFill>
              </a:rPr>
              <a:t> 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53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sto MT" panose="02040603050505030304" pitchFamily="18" charset="0"/>
              </a:rPr>
              <a:t>Flowchart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209799"/>
            <a:ext cx="4800600" cy="3810033"/>
          </a:xfrm>
        </p:spPr>
        <p:txBody>
          <a:bodyPr>
            <a:noAutofit/>
          </a:bodyPr>
          <a:lstStyle/>
          <a:p>
            <a:pPr lvl="0"/>
            <a:r>
              <a:rPr lang="en-US" sz="2000" b="1" dirty="0" smtClean="0">
                <a:latin typeface="Calisto MT" panose="02040603050505030304" pitchFamily="18" charset="0"/>
              </a:rPr>
              <a:t>Input:</a:t>
            </a:r>
            <a:r>
              <a:rPr lang="en-US" sz="2000" dirty="0" smtClean="0">
                <a:latin typeface="Calisto MT" panose="02040603050505030304" pitchFamily="18" charset="0"/>
              </a:rPr>
              <a:t> </a:t>
            </a:r>
            <a:r>
              <a:rPr lang="en-US" sz="1800" dirty="0" smtClean="0">
                <a:latin typeface="Calisto MT" panose="02040603050505030304" pitchFamily="18" charset="0"/>
              </a:rPr>
              <a:t/>
            </a:r>
            <a:br>
              <a:rPr lang="en-US" sz="1800" dirty="0" smtClean="0">
                <a:latin typeface="Calisto MT" panose="02040603050505030304" pitchFamily="18" charset="0"/>
              </a:rPr>
            </a:br>
            <a:r>
              <a:rPr lang="en-US" sz="1800" dirty="0" smtClean="0">
                <a:latin typeface="Calisto MT" panose="02040603050505030304" pitchFamily="18" charset="0"/>
              </a:rPr>
              <a:t>Age</a:t>
            </a:r>
            <a:r>
              <a:rPr lang="en-US" sz="1800" dirty="0">
                <a:latin typeface="Calisto MT" panose="02040603050505030304" pitchFamily="18" charset="0"/>
              </a:rPr>
              <a:t>, Resting Heart Rate, Current Heart Rate</a:t>
            </a:r>
          </a:p>
          <a:p>
            <a:pPr lvl="0"/>
            <a:r>
              <a:rPr lang="en-US" sz="2000" b="1" dirty="0" smtClean="0">
                <a:latin typeface="Calisto MT" panose="02040603050505030304" pitchFamily="18" charset="0"/>
              </a:rPr>
              <a:t>Calculations:</a:t>
            </a:r>
            <a:r>
              <a:rPr lang="en-US" sz="1800" b="1" dirty="0" smtClean="0">
                <a:latin typeface="Calisto MT" panose="02040603050505030304" pitchFamily="18" charset="0"/>
              </a:rPr>
              <a:t/>
            </a:r>
            <a:br>
              <a:rPr lang="en-US" sz="1800" b="1" dirty="0" smtClean="0">
                <a:latin typeface="Calisto MT" panose="02040603050505030304" pitchFamily="18" charset="0"/>
              </a:rPr>
            </a:br>
            <a:r>
              <a:rPr lang="en-US" sz="1800" b="1" dirty="0" smtClean="0">
                <a:solidFill>
                  <a:schemeClr val="accent1"/>
                </a:solidFill>
                <a:latin typeface="Calisto MT" panose="02040603050505030304" pitchFamily="18" charset="0"/>
              </a:rPr>
              <a:t>MaxHR</a:t>
            </a:r>
            <a:r>
              <a:rPr lang="en-US" sz="1800" dirty="0" smtClean="0">
                <a:latin typeface="Calisto MT" panose="02040603050505030304" pitchFamily="18" charset="0"/>
              </a:rPr>
              <a:t> </a:t>
            </a:r>
            <a:r>
              <a:rPr lang="en-US" sz="1800" dirty="0">
                <a:latin typeface="Calisto MT" panose="02040603050505030304" pitchFamily="18" charset="0"/>
              </a:rPr>
              <a:t>= 220 </a:t>
            </a:r>
            <a:r>
              <a:rPr lang="en-US" sz="1800" dirty="0" smtClean="0">
                <a:latin typeface="Calisto MT" panose="02040603050505030304" pitchFamily="18" charset="0"/>
              </a:rPr>
              <a:t>– Age</a:t>
            </a:r>
            <a:br>
              <a:rPr lang="en-US" sz="1800" dirty="0" smtClean="0">
                <a:latin typeface="Calisto MT" panose="02040603050505030304" pitchFamily="18" charset="0"/>
              </a:rPr>
            </a:br>
            <a:r>
              <a:rPr lang="en-US" sz="1800" b="1" dirty="0" smtClean="0">
                <a:solidFill>
                  <a:schemeClr val="accent1"/>
                </a:solidFill>
                <a:latin typeface="Calisto MT" panose="02040603050505030304" pitchFamily="18" charset="0"/>
              </a:rPr>
              <a:t>Warm-Up </a:t>
            </a:r>
            <a:r>
              <a:rPr lang="en-US" sz="1800" b="1" dirty="0">
                <a:solidFill>
                  <a:schemeClr val="accent1"/>
                </a:solidFill>
                <a:latin typeface="Calisto MT" panose="02040603050505030304" pitchFamily="18" charset="0"/>
              </a:rPr>
              <a:t>Zone: </a:t>
            </a:r>
            <a:r>
              <a:rPr lang="en-US" sz="1800" dirty="0">
                <a:latin typeface="Calisto MT" panose="02040603050505030304" pitchFamily="18" charset="0"/>
              </a:rPr>
              <a:t>50-60% of </a:t>
            </a:r>
            <a:r>
              <a:rPr lang="en-US" sz="1800" dirty="0" smtClean="0">
                <a:latin typeface="Calisto MT" panose="02040603050505030304" pitchFamily="18" charset="0"/>
              </a:rPr>
              <a:t>MaxHR</a:t>
            </a:r>
            <a:br>
              <a:rPr lang="en-US" sz="1800" dirty="0" smtClean="0">
                <a:latin typeface="Calisto MT" panose="02040603050505030304" pitchFamily="18" charset="0"/>
              </a:rPr>
            </a:br>
            <a:r>
              <a:rPr lang="en-US" sz="1800" b="1" dirty="0" smtClean="0">
                <a:solidFill>
                  <a:schemeClr val="accent1"/>
                </a:solidFill>
                <a:latin typeface="Calisto MT" panose="02040603050505030304" pitchFamily="18" charset="0"/>
              </a:rPr>
              <a:t>Fat </a:t>
            </a:r>
            <a:r>
              <a:rPr lang="en-US" sz="1800" b="1" dirty="0">
                <a:solidFill>
                  <a:schemeClr val="accent1"/>
                </a:solidFill>
                <a:latin typeface="Calisto MT" panose="02040603050505030304" pitchFamily="18" charset="0"/>
              </a:rPr>
              <a:t>Burn Zone: </a:t>
            </a:r>
            <a:r>
              <a:rPr lang="en-US" sz="1800" dirty="0">
                <a:latin typeface="Calisto MT" panose="02040603050505030304" pitchFamily="18" charset="0"/>
              </a:rPr>
              <a:t>60-70% of </a:t>
            </a:r>
            <a:r>
              <a:rPr lang="en-US" sz="1800" dirty="0" smtClean="0">
                <a:latin typeface="Calisto MT" panose="02040603050505030304" pitchFamily="18" charset="0"/>
              </a:rPr>
              <a:t>MaxHR</a:t>
            </a:r>
            <a:br>
              <a:rPr lang="en-US" sz="1800" dirty="0" smtClean="0">
                <a:latin typeface="Calisto MT" panose="02040603050505030304" pitchFamily="18" charset="0"/>
              </a:rPr>
            </a:br>
            <a:r>
              <a:rPr lang="en-US" sz="1800" b="1" dirty="0" smtClean="0">
                <a:solidFill>
                  <a:schemeClr val="accent1"/>
                </a:solidFill>
                <a:latin typeface="Calisto MT" panose="02040603050505030304" pitchFamily="18" charset="0"/>
              </a:rPr>
              <a:t>Cardio </a:t>
            </a:r>
            <a:r>
              <a:rPr lang="en-US" sz="1800" b="1" dirty="0">
                <a:solidFill>
                  <a:schemeClr val="accent1"/>
                </a:solidFill>
                <a:latin typeface="Calisto MT" panose="02040603050505030304" pitchFamily="18" charset="0"/>
              </a:rPr>
              <a:t>Zone: </a:t>
            </a:r>
            <a:r>
              <a:rPr lang="en-US" sz="1800" dirty="0">
                <a:latin typeface="Calisto MT" panose="02040603050505030304" pitchFamily="18" charset="0"/>
              </a:rPr>
              <a:t>70-85% of </a:t>
            </a:r>
            <a:r>
              <a:rPr lang="en-US" sz="1800" dirty="0" smtClean="0">
                <a:latin typeface="Calisto MT" panose="02040603050505030304" pitchFamily="18" charset="0"/>
              </a:rPr>
              <a:t>MaxHR</a:t>
            </a:r>
            <a:br>
              <a:rPr lang="en-US" sz="1800" dirty="0" smtClean="0">
                <a:latin typeface="Calisto MT" panose="02040603050505030304" pitchFamily="18" charset="0"/>
              </a:rPr>
            </a:br>
            <a:r>
              <a:rPr lang="en-US" sz="1800" b="1" dirty="0" smtClean="0">
                <a:solidFill>
                  <a:schemeClr val="accent1"/>
                </a:solidFill>
                <a:latin typeface="Calisto MT" panose="02040603050505030304" pitchFamily="18" charset="0"/>
              </a:rPr>
              <a:t>Peak </a:t>
            </a:r>
            <a:r>
              <a:rPr lang="en-US" sz="1800" b="1" dirty="0">
                <a:solidFill>
                  <a:schemeClr val="accent1"/>
                </a:solidFill>
                <a:latin typeface="Calisto MT" panose="02040603050505030304" pitchFamily="18" charset="0"/>
              </a:rPr>
              <a:t>Zone: </a:t>
            </a:r>
            <a:r>
              <a:rPr lang="en-US" sz="1800" dirty="0">
                <a:latin typeface="Calisto MT" panose="02040603050505030304" pitchFamily="18" charset="0"/>
              </a:rPr>
              <a:t>85-100% of MaxHR</a:t>
            </a:r>
          </a:p>
          <a:p>
            <a:r>
              <a:rPr lang="en-US" sz="2000" b="1" dirty="0">
                <a:latin typeface="Calisto MT" panose="02040603050505030304" pitchFamily="18" charset="0"/>
              </a:rPr>
              <a:t>Output: </a:t>
            </a:r>
            <a:r>
              <a:rPr lang="en-US" sz="1800" b="1" dirty="0" smtClean="0">
                <a:latin typeface="Calisto MT" panose="02040603050505030304" pitchFamily="18" charset="0"/>
              </a:rPr>
              <a:t/>
            </a:r>
            <a:br>
              <a:rPr lang="en-US" sz="1800" b="1" dirty="0" smtClean="0">
                <a:latin typeface="Calisto MT" panose="02040603050505030304" pitchFamily="18" charset="0"/>
              </a:rPr>
            </a:br>
            <a:r>
              <a:rPr lang="en-US" sz="1800" dirty="0" smtClean="0">
                <a:latin typeface="Calisto MT" panose="02040603050505030304" pitchFamily="18" charset="0"/>
              </a:rPr>
              <a:t>Zone </a:t>
            </a:r>
            <a:r>
              <a:rPr lang="en-US" sz="1800" dirty="0">
                <a:latin typeface="Calisto MT" panose="02040603050505030304" pitchFamily="18" charset="0"/>
              </a:rPr>
              <a:t>classification with a brief message on workout intensity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144" y="1916832"/>
            <a:ext cx="3888432" cy="484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692696"/>
            <a:ext cx="11029616" cy="1013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alisto MT" panose="02040603050505030304" pitchFamily="18" charset="0"/>
              </a:rPr>
              <a:t>Conclusion</a:t>
            </a:r>
            <a:endParaRPr lang="en-US" sz="3200" b="1" dirty="0">
              <a:latin typeface="Calisto MT" panose="02040603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The Heart Rate Zone Calculator project is an excellent example of the power of combining technology and health science to solve everyday problems</a:t>
            </a:r>
            <a:r>
              <a:rPr lang="en-US" sz="2000" dirty="0" smtClean="0">
                <a:latin typeface="Calisto MT" panose="02040603050505030304" pitchFamily="18" charset="0"/>
              </a:rPr>
              <a:t>.</a:t>
            </a:r>
          </a:p>
          <a:p>
            <a:r>
              <a:rPr lang="en-US" sz="2000" dirty="0" smtClean="0">
                <a:latin typeface="Calisto MT" panose="02040603050505030304" pitchFamily="18" charset="0"/>
              </a:rPr>
              <a:t>This </a:t>
            </a:r>
            <a:r>
              <a:rPr lang="en-US" sz="2000" dirty="0">
                <a:latin typeface="Calisto MT" panose="02040603050505030304" pitchFamily="18" charset="0"/>
              </a:rPr>
              <a:t>program was developed to make fitness monitoring simple and ensure that users make the most out of their workouts without the need for expensive gadgets or complicated processes. </a:t>
            </a:r>
            <a:endParaRPr lang="en-US" sz="2000" dirty="0" smtClean="0">
              <a:latin typeface="Calisto MT" panose="02040603050505030304" pitchFamily="18" charset="0"/>
            </a:endParaRPr>
          </a:p>
          <a:p>
            <a:r>
              <a:rPr lang="en-US" sz="2000" dirty="0" smtClean="0">
                <a:latin typeface="Calisto MT" panose="02040603050505030304" pitchFamily="18" charset="0"/>
              </a:rPr>
              <a:t>It </a:t>
            </a:r>
            <a:r>
              <a:rPr lang="en-US" sz="2000" dirty="0">
                <a:latin typeface="Calisto MT" panose="02040603050505030304" pitchFamily="18" charset="0"/>
              </a:rPr>
              <a:t>determines personally tailored heart rate zones, allowing a user to create a customized workout plan based on target goals, which could be weight loss, endurance, or even high-intensity training. </a:t>
            </a:r>
            <a:endParaRPr lang="en-US" sz="2000" dirty="0" smtClean="0">
              <a:latin typeface="Calisto MT" panose="02040603050505030304" pitchFamily="18" charset="0"/>
            </a:endParaRPr>
          </a:p>
          <a:p>
            <a:r>
              <a:rPr lang="en-US" sz="2000" dirty="0" smtClean="0">
                <a:latin typeface="Calisto MT" panose="02040603050505030304" pitchFamily="18" charset="0"/>
              </a:rPr>
              <a:t>The </a:t>
            </a:r>
            <a:r>
              <a:rPr lang="en-US" sz="2000" dirty="0">
                <a:latin typeface="Calisto MT" panose="02040603050505030304" pitchFamily="18" charset="0"/>
              </a:rPr>
              <a:t>simplicity of this tool ensures that it can be used with all fitness levels, while accuracy makes it a proper tool to achieve long-term health and wellness goals. </a:t>
            </a:r>
          </a:p>
        </p:txBody>
      </p:sp>
    </p:spTree>
    <p:extLst>
      <p:ext uri="{BB962C8B-B14F-4D97-AF65-F5344CB8AC3E}">
        <p14:creationId xmlns:p14="http://schemas.microsoft.com/office/powerpoint/2010/main" val="273462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alisto MT" panose="02040603050505030304" pitchFamily="18" charset="0"/>
              </a:rPr>
              <a:t>Code Demonstration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641" y="2060848"/>
            <a:ext cx="9112718" cy="421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836712"/>
            <a:ext cx="7488832" cy="552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184</TotalTime>
  <Words>421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Calisto MT</vt:lpstr>
      <vt:lpstr>Franklin Gothic Medium</vt:lpstr>
      <vt:lpstr>Gill Sans MT</vt:lpstr>
      <vt:lpstr>Wingdings 2</vt:lpstr>
      <vt:lpstr>Dividend</vt:lpstr>
      <vt:lpstr>HR Zone Calculator for Workouts</vt:lpstr>
      <vt:lpstr>TABLE OF CONTENT</vt:lpstr>
      <vt:lpstr>INTRODUCTION</vt:lpstr>
      <vt:lpstr>Problem Statement</vt:lpstr>
      <vt:lpstr>Applications</vt:lpstr>
      <vt:lpstr>Flowchart</vt:lpstr>
      <vt:lpstr>Conclusion</vt:lpstr>
      <vt:lpstr>Code Demonstration</vt:lpstr>
      <vt:lpstr>PowerPoint Presentation</vt:lpstr>
      <vt:lpstr>Output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Zone Calculator</dc:title>
  <dc:creator>Habiba Ejaz</dc:creator>
  <cp:lastModifiedBy>BCY243002-Rida Rauf</cp:lastModifiedBy>
  <cp:revision>12</cp:revision>
  <dcterms:created xsi:type="dcterms:W3CDTF">2025-01-14T07:50:03Z</dcterms:created>
  <dcterms:modified xsi:type="dcterms:W3CDTF">2025-01-16T09:38:29Z</dcterms:modified>
</cp:coreProperties>
</file>