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310" r:id="rId9"/>
    <p:sldId id="311" r:id="rId10"/>
    <p:sldId id="312" r:id="rId11"/>
    <p:sldId id="313" r:id="rId12"/>
    <p:sldId id="267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86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298" r:id="rId33"/>
    <p:sldId id="332" r:id="rId34"/>
    <p:sldId id="333" r:id="rId35"/>
    <p:sldId id="334" r:id="rId36"/>
    <p:sldId id="335" r:id="rId37"/>
    <p:sldId id="336" r:id="rId38"/>
    <p:sldId id="337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1CF0-6CCD-4D8C-BFAA-515EA842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CBD53-DB88-484F-B576-925F6E72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50AD-FC31-4126-BFF8-65D50BDE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F81E-DBF2-409C-A89E-1CC03895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57DC-AA30-467D-9120-B6F9F35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33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42B9-3215-4116-8A38-37FB1266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8361-D6AD-47FD-A83D-5E6AAE8D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7D9-036A-433D-A5EB-82B267E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7AA2-1BD2-41B7-B9BB-B23B6019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97CF-3C05-4C65-9B6A-0517492A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3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904F-A53E-4F5E-8C11-D735B97F5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70E1C-6135-42F1-A035-86D010C0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1A5D-D213-4BBA-A3DA-8558E0EE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10D0-0624-40C3-A743-4A75824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03DB-0D4C-4C4B-B13E-C6A45B13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3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EC41-FA78-42B5-A90A-D4D28642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B6F9-51ED-4EBC-BBB2-8E087760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3AA5-1023-4B25-B5EA-C4E57AD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897B-42AD-4C35-88FC-8F584594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FB31-DEB2-4E27-9C84-33FC9A2C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1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0FC-D22D-408B-BD97-D13E26A6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E930-88B3-4CF6-821D-5A162D2A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8D79-A520-456C-9A61-3EDF4D73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258C-DCB2-4E1B-BFF5-0ABC308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524B-0356-4F6B-A789-724718E5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54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9BF9-3D49-4830-BD4D-8E1E4B93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8313-DEA6-4233-A184-1CB46C23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D0B-ACC7-4858-8BBD-F5FAC108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99F2-0516-4E77-92CC-94FF5202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52AB-4619-4763-8D3F-2ABB799F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A4B5-31B4-40AB-924C-B9A5EE2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261-FCEB-42C6-ACC2-22884FDC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462E-6B29-474D-8380-C936174F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40C7A-B765-4FCD-9801-110BC9D0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800D8-991D-4867-896E-4DCA07764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A201-9BEA-44E9-8972-34E6363C6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1A3DE-FE43-45D4-8723-8B59451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7AA13-7D02-4E71-8DE0-6DEFCDF9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FB42D-C159-425D-8179-A331370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4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00C2-63E5-4E77-B6DE-2AEF2ADD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21CD7-608E-4C54-BB9B-DF1F2D9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8557-06B3-405D-96DB-E4E1D09F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B074F-91FC-42B6-BFD0-53D88563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5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4D62A-1BF7-49F2-9D62-C79463EE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4CB6A-ABD2-49F0-B7F5-5120EB72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BE3D-980E-4F55-B863-41F6434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5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0195-FCB3-4333-9B04-D4D9ECD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B53-E05B-4B9A-837F-25334A37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17C58-D4E8-46C1-B2C4-17945381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7CE9-A2A0-4E74-B0D3-75F7C9E2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1AB-5D78-4BF9-958B-579FE3F5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93C6-37DE-47FB-A7E1-09C47E5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2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6C05-2061-405E-8223-67928F25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640C3-9CD1-4C97-9CEF-5C5F7076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A0D2-49CB-4AC8-BDE5-3FD6E34C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F3CA-4306-4B90-B108-9B81082E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F7F3-8C13-488F-9D0F-E4734EFB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793B9-F40A-44FE-93A2-15E9C9CB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3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DC807-C74F-46C3-9431-8F2BDC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0E96-CCBE-4E00-818B-04AAA716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3CE-E19D-45F9-91A8-EAF72374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A6AF-C34C-401E-9963-55F54B65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FFCF-6F51-4FCA-93F4-D164B2E0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5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41DEE4-BAD9-4058-B1BB-A2F5AFA5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r="37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7C1F-71DB-466B-A678-7F5F12DA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498848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dirty="0"/>
              <a:t>Nonlinear Stochastic Models for</a:t>
            </a:r>
            <a:br>
              <a:rPr lang="en-US" sz="2500" dirty="0"/>
            </a:br>
            <a:r>
              <a:rPr lang="en-US" sz="2500" dirty="0"/>
              <a:t>Predicting the Exploitability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B2F0-7AE1-4863-8EC3-E9B4E266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26" y="4498848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Alwan Fadhil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Hary Teguh Gurun Gala Ridart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Muhammad Ilham Akbar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79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Filtering Data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93CD68-1846-4D28-932E-3BF096CAB6F9}"/>
              </a:ext>
            </a:extLst>
          </p:cNvPr>
          <p:cNvSpPr txBox="1"/>
          <p:nvPr/>
        </p:nvSpPr>
        <p:spPr>
          <a:xfrm>
            <a:off x="816935" y="2668065"/>
            <a:ext cx="896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some Values and Convert it to CSV. Here we used Microsoft Excel.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D8DDD7-D55B-4A2F-98AA-6656FA9D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5" y="3324090"/>
            <a:ext cx="10297962" cy="1552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9681FE-C4EC-42A8-B3DA-8FEC4038CD5E}"/>
              </a:ext>
            </a:extLst>
          </p:cNvPr>
          <p:cNvSpPr txBox="1"/>
          <p:nvPr/>
        </p:nvSpPr>
        <p:spPr>
          <a:xfrm>
            <a:off x="816935" y="507028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CVE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7F5E2-07EF-4FC2-8FFB-FC41B6B9284A}"/>
              </a:ext>
            </a:extLst>
          </p:cNvPr>
          <p:cNvSpPr txBox="1"/>
          <p:nvPr/>
        </p:nvSpPr>
        <p:spPr>
          <a:xfrm>
            <a:off x="2541438" y="507028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9B603-E9C8-4EB1-8CBE-A13218B6B732}"/>
              </a:ext>
            </a:extLst>
          </p:cNvPr>
          <p:cNvSpPr txBox="1"/>
          <p:nvPr/>
        </p:nvSpPr>
        <p:spPr>
          <a:xfrm>
            <a:off x="5310038" y="5070287"/>
            <a:ext cx="152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C9C30-1FD5-4660-9552-98727C21C344}"/>
              </a:ext>
            </a:extLst>
          </p:cNvPr>
          <p:cNvSpPr txBox="1"/>
          <p:nvPr/>
        </p:nvSpPr>
        <p:spPr>
          <a:xfrm>
            <a:off x="7056500" y="5070287"/>
            <a:ext cx="255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Exploitability Score</a:t>
            </a:r>
          </a:p>
        </p:txBody>
      </p:sp>
    </p:spTree>
    <p:extLst>
      <p:ext uri="{BB962C8B-B14F-4D97-AF65-F5344CB8AC3E}">
        <p14:creationId xmlns:p14="http://schemas.microsoft.com/office/powerpoint/2010/main" val="28152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Processing Data Process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0C0A5-5A23-45AD-84D0-489D1F1601E7}"/>
              </a:ext>
            </a:extLst>
          </p:cNvPr>
          <p:cNvSpPr txBox="1"/>
          <p:nvPr/>
        </p:nvSpPr>
        <p:spPr>
          <a:xfrm>
            <a:off x="838200" y="3428999"/>
            <a:ext cx="179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Analyze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33536-75A2-46D6-AED6-8D39DB8F21AC}"/>
              </a:ext>
            </a:extLst>
          </p:cNvPr>
          <p:cNvSpPr txBox="1"/>
          <p:nvPr/>
        </p:nvSpPr>
        <p:spPr>
          <a:xfrm>
            <a:off x="3254911" y="3428997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</a:t>
            </a:r>
            <a:r>
              <a:rPr lang="en-US" sz="2400" dirty="0" err="1"/>
              <a:t>lamda</a:t>
            </a:r>
            <a:r>
              <a:rPr lang="en-US" sz="2400" dirty="0"/>
              <a:t> 1 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EF63F-9A7B-4E23-8639-C9BAAB23D835}"/>
              </a:ext>
            </a:extLst>
          </p:cNvPr>
          <p:cNvSpPr txBox="1"/>
          <p:nvPr/>
        </p:nvSpPr>
        <p:spPr>
          <a:xfrm>
            <a:off x="6223183" y="3244330"/>
            <a:ext cx="310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Data for Each</a:t>
            </a:r>
          </a:p>
          <a:p>
            <a:r>
              <a:rPr lang="en-US" sz="2400" dirty="0"/>
              <a:t> Category of Each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343A8-67AC-4511-AEE3-8A6DBC78AF53}"/>
              </a:ext>
            </a:extLst>
          </p:cNvPr>
          <p:cNvSpPr txBox="1"/>
          <p:nvPr/>
        </p:nvSpPr>
        <p:spPr>
          <a:xfrm>
            <a:off x="10033185" y="3244329"/>
            <a:ext cx="1783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FC2907-505D-488B-8547-725F4FB8689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635359" y="3659830"/>
            <a:ext cx="61955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A43C3-2EFF-4B22-B3E8-21A3E671AE9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603631" y="3659829"/>
            <a:ext cx="61955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08947F-CAEB-4AB2-BC5E-A8821086B2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9326880" y="3659828"/>
            <a:ext cx="70630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0558-6F2D-45E5-9D31-785D2EA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Analyze Data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58668-D36F-4EF0-8658-92BB4ADAB25D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used PostgreSQL to determine data needed. Import it and then analyze later for both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3B02-E5F0-4C3D-BC81-40E49341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" y="3067312"/>
            <a:ext cx="5850045" cy="2413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06067-006D-4FCD-B1DC-047FF948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33" y="3067312"/>
            <a:ext cx="6186570" cy="22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3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Get </a:t>
            </a:r>
            <a:r>
              <a:rPr lang="en-US" sz="4000" dirty="0" err="1">
                <a:solidFill>
                  <a:schemeClr val="bg1"/>
                </a:solidFill>
              </a:rPr>
              <a:t>Lamda</a:t>
            </a:r>
            <a:r>
              <a:rPr lang="en-US" sz="4000" dirty="0">
                <a:solidFill>
                  <a:schemeClr val="bg1"/>
                </a:solidFill>
              </a:rPr>
              <a:t> 1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DBB1B7-7D5E-4583-A564-D211D5BCCB50}"/>
              </a:ext>
            </a:extLst>
          </p:cNvPr>
          <p:cNvSpPr txBox="1"/>
          <p:nvPr/>
        </p:nvSpPr>
        <p:spPr>
          <a:xfrm>
            <a:off x="806302" y="3328567"/>
            <a:ext cx="4222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Calculate cumulative number</a:t>
            </a:r>
          </a:p>
          <a:p>
            <a:r>
              <a:rPr lang="en-US" sz="2400" dirty="0"/>
              <a:t>Of vulnerabilities discovered for </a:t>
            </a:r>
          </a:p>
          <a:p>
            <a:r>
              <a:rPr lang="en-US" sz="2400" dirty="0"/>
              <a:t>each category of each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7C346-9713-4A7F-9A71-800634E2C9AE}"/>
              </a:ext>
            </a:extLst>
          </p:cNvPr>
          <p:cNvSpPr txBox="1"/>
          <p:nvPr/>
        </p:nvSpPr>
        <p:spPr>
          <a:xfrm>
            <a:off x="5792127" y="3697898"/>
            <a:ext cx="223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Proportion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6FA46-D8B0-4CB7-B700-BBE4A78CFD93}"/>
              </a:ext>
            </a:extLst>
          </p:cNvPr>
          <p:cNvSpPr txBox="1"/>
          <p:nvPr/>
        </p:nvSpPr>
        <p:spPr>
          <a:xfrm>
            <a:off x="8786253" y="3697897"/>
            <a:ext cx="18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56AD0-43AD-4B71-B613-67FE92419E65}"/>
              </a:ext>
            </a:extLst>
          </p:cNvPr>
          <p:cNvSpPr txBox="1"/>
          <p:nvPr/>
        </p:nvSpPr>
        <p:spPr>
          <a:xfrm>
            <a:off x="806302" y="2547695"/>
            <a:ext cx="184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Get 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9E4A3E-B28A-4BC0-AEDA-EC0773C451E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029253" y="3928731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EE87E5-B040-40F6-8CEF-E52AA06775A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023379" y="3928730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98EF4-1D63-44E1-9FED-C9AD22B3EE32}"/>
              </a:ext>
            </a:extLst>
          </p:cNvPr>
          <p:cNvSpPr txBox="1"/>
          <p:nvPr/>
        </p:nvSpPr>
        <p:spPr>
          <a:xfrm>
            <a:off x="5235837" y="4711664"/>
            <a:ext cx="33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Category Discovered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38134-309E-4571-B0A6-C54F624836BF}"/>
              </a:ext>
            </a:extLst>
          </p:cNvPr>
          <p:cNvCxnSpPr/>
          <p:nvPr/>
        </p:nvCxnSpPr>
        <p:spPr>
          <a:xfrm>
            <a:off x="5151242" y="5177797"/>
            <a:ext cx="35130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832B80-AAD4-40FC-A475-6503B8127668}"/>
              </a:ext>
            </a:extLst>
          </p:cNvPr>
          <p:cNvSpPr txBox="1"/>
          <p:nvPr/>
        </p:nvSpPr>
        <p:spPr>
          <a:xfrm>
            <a:off x="5410690" y="5205378"/>
            <a:ext cx="29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Data at that year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BB9D34-BCC3-4A60-8DEC-1542EBBB2339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907753" y="4159563"/>
            <a:ext cx="0" cy="55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1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Low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C7388-0F7C-4668-9BB9-07BE21566F0C}"/>
              </a:ext>
            </a:extLst>
          </p:cNvPr>
          <p:cNvSpPr txBox="1"/>
          <p:nvPr/>
        </p:nvSpPr>
        <p:spPr>
          <a:xfrm>
            <a:off x="4340333" y="2657813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	: 970/41511  = 0.215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8A31-DE33-4EE0-83F7-8E6CD51CE882}"/>
              </a:ext>
            </a:extLst>
          </p:cNvPr>
          <p:cNvSpPr txBox="1"/>
          <p:nvPr/>
        </p:nvSpPr>
        <p:spPr>
          <a:xfrm>
            <a:off x="4340333" y="3166484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	: 688/43127 = 0.016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8751C-6E26-437F-8E93-A1D86451AB75}"/>
              </a:ext>
            </a:extLst>
          </p:cNvPr>
          <p:cNvSpPr txBox="1"/>
          <p:nvPr/>
        </p:nvSpPr>
        <p:spPr>
          <a:xfrm>
            <a:off x="4340333" y="367515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	: 0.116</a:t>
            </a:r>
          </a:p>
        </p:txBody>
      </p:sp>
    </p:spTree>
    <p:extLst>
      <p:ext uri="{BB962C8B-B14F-4D97-AF65-F5344CB8AC3E}">
        <p14:creationId xmlns:p14="http://schemas.microsoft.com/office/powerpoint/2010/main" val="64709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671-A314-41A3-9385-A88CCB60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1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Medium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1298A-309F-4076-9223-EE7F96329EEE}"/>
              </a:ext>
            </a:extLst>
          </p:cNvPr>
          <p:cNvSpPr txBox="1"/>
          <p:nvPr/>
        </p:nvSpPr>
        <p:spPr>
          <a:xfrm>
            <a:off x="4230634" y="2572751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26100/41511   = 0.628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FF0-6857-44C0-9FBE-D377C4E231D6}"/>
              </a:ext>
            </a:extLst>
          </p:cNvPr>
          <p:cNvSpPr txBox="1"/>
          <p:nvPr/>
        </p:nvSpPr>
        <p:spPr>
          <a:xfrm>
            <a:off x="4230634" y="3081422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29086/43127  = 0.674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32FC7-9806-41E0-9F69-878218905189}"/>
              </a:ext>
            </a:extLst>
          </p:cNvPr>
          <p:cNvSpPr txBox="1"/>
          <p:nvPr/>
        </p:nvSpPr>
        <p:spPr>
          <a:xfrm>
            <a:off x="4230634" y="3590093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0.651</a:t>
            </a:r>
          </a:p>
        </p:txBody>
      </p:sp>
    </p:spTree>
    <p:extLst>
      <p:ext uri="{BB962C8B-B14F-4D97-AF65-F5344CB8AC3E}">
        <p14:creationId xmlns:p14="http://schemas.microsoft.com/office/powerpoint/2010/main" val="281264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671-A314-41A3-9385-A88CCB60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LAMDA 1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High Category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5B70C-81F9-4B1C-9739-CDA233A112FB}"/>
              </a:ext>
            </a:extLst>
          </p:cNvPr>
          <p:cNvSpPr txBox="1"/>
          <p:nvPr/>
        </p:nvSpPr>
        <p:spPr>
          <a:xfrm>
            <a:off x="4202025" y="2615282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14441/41511  = 0.348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1B0B2-E7CB-4A42-A380-B56911A98069}"/>
              </a:ext>
            </a:extLst>
          </p:cNvPr>
          <p:cNvSpPr txBox="1"/>
          <p:nvPr/>
        </p:nvSpPr>
        <p:spPr>
          <a:xfrm>
            <a:off x="4202025" y="3123953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13371/43127 = 0.31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1D051-1551-44D1-B0B8-77B72B01F652}"/>
              </a:ext>
            </a:extLst>
          </p:cNvPr>
          <p:cNvSpPr txBox="1"/>
          <p:nvPr/>
        </p:nvSpPr>
        <p:spPr>
          <a:xfrm>
            <a:off x="4202025" y="3632624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0.329</a:t>
            </a:r>
          </a:p>
        </p:txBody>
      </p:sp>
    </p:spTree>
    <p:extLst>
      <p:ext uri="{BB962C8B-B14F-4D97-AF65-F5344CB8AC3E}">
        <p14:creationId xmlns:p14="http://schemas.microsoft.com/office/powerpoint/2010/main" val="344927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Get </a:t>
            </a:r>
            <a:r>
              <a:rPr lang="en-US" sz="4000" dirty="0" err="1">
                <a:solidFill>
                  <a:schemeClr val="bg1"/>
                </a:solidFill>
              </a:rPr>
              <a:t>Lamda</a:t>
            </a:r>
            <a:r>
              <a:rPr lang="en-US" sz="4000" dirty="0">
                <a:solidFill>
                  <a:schemeClr val="bg1"/>
                </a:solidFill>
              </a:rPr>
              <a:t> 2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4FE8CF-8824-4DD7-ACF0-59097A1EAF1D}"/>
              </a:ext>
            </a:extLst>
          </p:cNvPr>
          <p:cNvSpPr txBox="1"/>
          <p:nvPr/>
        </p:nvSpPr>
        <p:spPr>
          <a:xfrm>
            <a:off x="816935" y="3509321"/>
            <a:ext cx="403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Calculate cumulative number</a:t>
            </a:r>
          </a:p>
          <a:p>
            <a:r>
              <a:rPr lang="en-US" sz="2400" dirty="0"/>
              <a:t>Of vulnerabilities exploited for </a:t>
            </a:r>
          </a:p>
          <a:p>
            <a:r>
              <a:rPr lang="en-US" sz="2400" dirty="0"/>
              <a:t>each category of each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09AAB-A5A1-48D8-A3FD-1E87CE18535B}"/>
              </a:ext>
            </a:extLst>
          </p:cNvPr>
          <p:cNvSpPr txBox="1"/>
          <p:nvPr/>
        </p:nvSpPr>
        <p:spPr>
          <a:xfrm>
            <a:off x="5802760" y="3878652"/>
            <a:ext cx="223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Proportion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8BC84-6CCB-44D4-956F-E134F6C1ADE8}"/>
              </a:ext>
            </a:extLst>
          </p:cNvPr>
          <p:cNvSpPr txBox="1"/>
          <p:nvPr/>
        </p:nvSpPr>
        <p:spPr>
          <a:xfrm>
            <a:off x="8796886" y="3878651"/>
            <a:ext cx="18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5F7D8-E7A9-4172-9FD9-1C799EE294BF}"/>
              </a:ext>
            </a:extLst>
          </p:cNvPr>
          <p:cNvSpPr txBox="1"/>
          <p:nvPr/>
        </p:nvSpPr>
        <p:spPr>
          <a:xfrm>
            <a:off x="816935" y="2728449"/>
            <a:ext cx="184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Get 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475742-0F14-44FD-BA6F-3B1C4434B4AE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852079" y="4109485"/>
            <a:ext cx="9506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A0AB59-F5A1-4DBD-8F69-47C69FFEF893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8034012" y="4109484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379341-F701-4EEB-9FDD-0DA4B66F20D4}"/>
              </a:ext>
            </a:extLst>
          </p:cNvPr>
          <p:cNvSpPr txBox="1"/>
          <p:nvPr/>
        </p:nvSpPr>
        <p:spPr>
          <a:xfrm>
            <a:off x="5246470" y="4892418"/>
            <a:ext cx="33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Category Exploited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D18EFE-8D3A-4C90-B59A-D932CF56A3CD}"/>
              </a:ext>
            </a:extLst>
          </p:cNvPr>
          <p:cNvCxnSpPr/>
          <p:nvPr/>
        </p:nvCxnSpPr>
        <p:spPr>
          <a:xfrm>
            <a:off x="5161875" y="5358551"/>
            <a:ext cx="35130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1538DA-A199-4978-9A40-0D6045262364}"/>
              </a:ext>
            </a:extLst>
          </p:cNvPr>
          <p:cNvSpPr txBox="1"/>
          <p:nvPr/>
        </p:nvSpPr>
        <p:spPr>
          <a:xfrm>
            <a:off x="4852079" y="5358548"/>
            <a:ext cx="439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Low Category at that year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32F63-633B-4D50-AA26-80D3AF15041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6918386" y="4340317"/>
            <a:ext cx="0" cy="55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7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Low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6958C-0193-43E0-AC27-2B6DB4926741}"/>
              </a:ext>
            </a:extLst>
          </p:cNvPr>
          <p:cNvSpPr txBox="1"/>
          <p:nvPr/>
        </p:nvSpPr>
        <p:spPr>
          <a:xfrm>
            <a:off x="4315047" y="266844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13/970  = 0.013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A4222-E03B-4967-A206-DC6D02B69DA1}"/>
              </a:ext>
            </a:extLst>
          </p:cNvPr>
          <p:cNvSpPr txBox="1"/>
          <p:nvPr/>
        </p:nvSpPr>
        <p:spPr>
          <a:xfrm>
            <a:off x="4315047" y="3177116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11/688  = 0.016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9A432-F908-4A94-9DE5-C263F40041EC}"/>
              </a:ext>
            </a:extLst>
          </p:cNvPr>
          <p:cNvSpPr txBox="1"/>
          <p:nvPr/>
        </p:nvSpPr>
        <p:spPr>
          <a:xfrm>
            <a:off x="4315047" y="3685787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0.0145</a:t>
            </a:r>
          </a:p>
        </p:txBody>
      </p:sp>
    </p:spTree>
    <p:extLst>
      <p:ext uri="{BB962C8B-B14F-4D97-AF65-F5344CB8AC3E}">
        <p14:creationId xmlns:p14="http://schemas.microsoft.com/office/powerpoint/2010/main" val="387347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Medium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528F4-4857-4472-9932-17929CBF1CCF}"/>
              </a:ext>
            </a:extLst>
          </p:cNvPr>
          <p:cNvSpPr txBox="1"/>
          <p:nvPr/>
        </p:nvSpPr>
        <p:spPr>
          <a:xfrm>
            <a:off x="4510454" y="2583384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740/26100   = 0.028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53047-7D5E-4D92-A9A0-8BF0A09B22C9}"/>
              </a:ext>
            </a:extLst>
          </p:cNvPr>
          <p:cNvSpPr txBox="1"/>
          <p:nvPr/>
        </p:nvSpPr>
        <p:spPr>
          <a:xfrm>
            <a:off x="4510454" y="309205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2143/29086 = 0.074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9D002-EA82-4F6D-AA51-C9F5537727BF}"/>
              </a:ext>
            </a:extLst>
          </p:cNvPr>
          <p:cNvSpPr txBox="1"/>
          <p:nvPr/>
        </p:nvSpPr>
        <p:spPr>
          <a:xfrm>
            <a:off x="4510454" y="3600726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0.005</a:t>
            </a:r>
          </a:p>
        </p:txBody>
      </p:sp>
    </p:spTree>
    <p:extLst>
      <p:ext uri="{BB962C8B-B14F-4D97-AF65-F5344CB8AC3E}">
        <p14:creationId xmlns:p14="http://schemas.microsoft.com/office/powerpoint/2010/main" val="30847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2D19-9D53-4E08-8246-DD2DF6167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967A7-E80D-48C2-B20E-AE38F8E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Problem</a:t>
            </a:r>
            <a:endParaRPr lang="en-ID" sz="5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82A4-BF42-413A-80C9-F51CE19E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vulnerability dan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diekspoiltasi</a:t>
            </a:r>
            <a:r>
              <a:rPr lang="en-US" sz="2000" dirty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3948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High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0F7D-458E-4AC3-A5DE-BC3128598C55}"/>
              </a:ext>
            </a:extLst>
          </p:cNvPr>
          <p:cNvSpPr txBox="1"/>
          <p:nvPr/>
        </p:nvSpPr>
        <p:spPr>
          <a:xfrm>
            <a:off x="4208720" y="262591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440/14441 = 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3DA42-7E14-4E5B-B5C5-ABA9B890D113}"/>
              </a:ext>
            </a:extLst>
          </p:cNvPr>
          <p:cNvSpPr txBox="1"/>
          <p:nvPr/>
        </p:nvSpPr>
        <p:spPr>
          <a:xfrm>
            <a:off x="4208720" y="3134586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1337/1337 = 0.099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00A3D-CFFC-4754-873C-9FF9E51299E1}"/>
              </a:ext>
            </a:extLst>
          </p:cNvPr>
          <p:cNvSpPr txBox="1"/>
          <p:nvPr/>
        </p:nvSpPr>
        <p:spPr>
          <a:xfrm>
            <a:off x="4208720" y="3643257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0.065</a:t>
            </a:r>
          </a:p>
        </p:txBody>
      </p:sp>
    </p:spTree>
    <p:extLst>
      <p:ext uri="{BB962C8B-B14F-4D97-AF65-F5344CB8AC3E}">
        <p14:creationId xmlns:p14="http://schemas.microsoft.com/office/powerpoint/2010/main" val="135062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CALCULATING LAMDA 3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4599DF-15EC-4F16-B44B-95CC00926A9A}"/>
              </a:ext>
            </a:extLst>
          </p:cNvPr>
          <p:cNvSpPr txBox="1"/>
          <p:nvPr/>
        </p:nvSpPr>
        <p:spPr>
          <a:xfrm>
            <a:off x="378068" y="2625915"/>
            <a:ext cx="1057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</a:t>
            </a:r>
            <a:r>
              <a:rPr lang="en-US" dirty="0" err="1"/>
              <a:t>lamda</a:t>
            </a:r>
            <a:r>
              <a:rPr lang="en-US" dirty="0"/>
              <a:t> 3 from other values that we calculated and using Stefan Frei’s Research that </a:t>
            </a:r>
            <a:r>
              <a:rPr lang="en-US" dirty="0" err="1"/>
              <a:t>lamda</a:t>
            </a:r>
            <a:r>
              <a:rPr lang="en-US" dirty="0"/>
              <a:t> 4 is 0.8, </a:t>
            </a:r>
          </a:p>
          <a:p>
            <a:r>
              <a:rPr lang="en-US" dirty="0" err="1"/>
              <a:t>lamda</a:t>
            </a:r>
            <a:r>
              <a:rPr lang="en-US" dirty="0"/>
              <a:t> 5 is 0.6 and </a:t>
            </a:r>
            <a:r>
              <a:rPr lang="en-US" dirty="0" err="1"/>
              <a:t>lamda</a:t>
            </a:r>
            <a:r>
              <a:rPr lang="en-US" dirty="0"/>
              <a:t> 6 is 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342D7-213C-4CB1-A11F-E342324AF6B0}"/>
              </a:ext>
            </a:extLst>
          </p:cNvPr>
          <p:cNvSpPr/>
          <p:nvPr/>
        </p:nvSpPr>
        <p:spPr>
          <a:xfrm>
            <a:off x="3690993" y="3814580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Lamda</a:t>
            </a:r>
            <a:r>
              <a:rPr lang="en-US" dirty="0"/>
              <a:t> 3 = 1 – (lamda2 + </a:t>
            </a:r>
            <a:r>
              <a:rPr lang="en-US" dirty="0" err="1"/>
              <a:t>lamda</a:t>
            </a:r>
            <a:r>
              <a:rPr lang="en-US" dirty="0"/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153097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CALCULATING PROBABILITIES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B61A066-A356-491C-82A9-65E5C629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" r="1" b="1"/>
          <a:stretch/>
        </p:blipFill>
        <p:spPr>
          <a:xfrm>
            <a:off x="1347716" y="2310834"/>
            <a:ext cx="8517500" cy="41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296926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78"/>
            <a:ext cx="12192000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D" sz="3200" dirty="0">
                <a:solidFill>
                  <a:schemeClr val="bg1"/>
                </a:solidFill>
              </a:rPr>
              <a:t>INPUT DATA INTO TRANSITION MATRIX (LOW)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4E430-0B04-4132-8AC9-35351D31C100}"/>
              </a:ext>
            </a:extLst>
          </p:cNvPr>
          <p:cNvSpPr/>
          <p:nvPr/>
        </p:nvSpPr>
        <p:spPr>
          <a:xfrm>
            <a:off x="816935" y="2474178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 =	[ 0.884 		0.116		0		0		0	]</a:t>
            </a:r>
          </a:p>
          <a:p>
            <a:r>
              <a:rPr lang="en-US"/>
              <a:t>	[ 0		   0		0.0145		0.185		0.8	]</a:t>
            </a:r>
          </a:p>
          <a:p>
            <a:r>
              <a:rPr lang="en-US"/>
              <a:t>	[ 0		   0		1		0		0	]</a:t>
            </a:r>
          </a:p>
          <a:p>
            <a:r>
              <a:rPr lang="en-US"/>
              <a:t>	[ 0		   0		0.6		0		0.4	]</a:t>
            </a:r>
          </a:p>
          <a:p>
            <a:r>
              <a:rPr lang="en-US"/>
              <a:t>	[ 0		   0		0		0		1	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58D4B-A72A-4FC7-B957-8574D405A354}"/>
              </a:ext>
            </a:extLst>
          </p:cNvPr>
          <p:cNvSpPr txBox="1"/>
          <p:nvPr/>
        </p:nvSpPr>
        <p:spPr>
          <a:xfrm>
            <a:off x="816935" y="4792287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Powering P to the n (time) and then multiplying against initial Probablities gives </a:t>
            </a:r>
          </a:p>
          <a:p>
            <a:r>
              <a:rPr lang="en-US" sz="2400"/>
              <a:t>the Probabilities of vulnerabilities discovered being Exploited or Patched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2335B-A002-4665-8632-D94D10EDACEA}"/>
              </a:ext>
            </a:extLst>
          </p:cNvPr>
          <p:cNvSpPr txBox="1"/>
          <p:nvPr/>
        </p:nvSpPr>
        <p:spPr>
          <a:xfrm>
            <a:off x="816935" y="5560425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3A2A7-125F-4022-8AAF-3248BDF9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67" y="3975683"/>
            <a:ext cx="2685950" cy="8004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4D3D0-3626-430E-B17E-32DE396B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38" y="5623884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2AF03-613D-4899-B3D5-86FE031F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9" y="3418516"/>
            <a:ext cx="11775484" cy="2588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90F054-D72D-42E9-B6EB-0CDF5141285D}"/>
              </a:ext>
            </a:extLst>
          </p:cNvPr>
          <p:cNvSpPr txBox="1"/>
          <p:nvPr/>
        </p:nvSpPr>
        <p:spPr>
          <a:xfrm>
            <a:off x="872205" y="2531599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93B9-7B35-42BF-9B41-3AC7CF62C4DF}"/>
              </a:ext>
            </a:extLst>
          </p:cNvPr>
          <p:cNvSpPr txBox="1"/>
          <p:nvPr/>
        </p:nvSpPr>
        <p:spPr>
          <a:xfrm>
            <a:off x="856252" y="2996036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9" name="Picture 18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457BD485-AE59-4629-8B59-65107940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58"/>
          <a:stretch/>
        </p:blipFill>
        <p:spPr>
          <a:xfrm>
            <a:off x="6003131" y="4108206"/>
            <a:ext cx="2609113" cy="11947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F29865-832E-4F6A-9B82-42E30061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8" y="4108206"/>
            <a:ext cx="3919056" cy="1325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E4CACF-34C2-4F1D-8B52-5E30AD5D6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63" y="2583516"/>
            <a:ext cx="1775638" cy="9832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CE52D9-7A48-44F9-A55A-7F8828DC390D}"/>
              </a:ext>
            </a:extLst>
          </p:cNvPr>
          <p:cNvSpPr txBox="1"/>
          <p:nvPr/>
        </p:nvSpPr>
        <p:spPr>
          <a:xfrm>
            <a:off x="5342251" y="4520936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23" name="Picture 22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C52E5F84-15E8-4952-AC34-CE36A70C4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4"/>
          <a:stretch/>
        </p:blipFill>
        <p:spPr>
          <a:xfrm>
            <a:off x="9056814" y="4051457"/>
            <a:ext cx="2609113" cy="24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0B3A924-7739-4FAE-898C-CE6B8D0F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19" y="2690212"/>
            <a:ext cx="552117" cy="706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46DFC-D236-4680-954E-FEB21770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76" y="2733626"/>
            <a:ext cx="3919056" cy="13255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3EC2E0-DC4D-476F-ADF5-BEA65E2CCA2A}"/>
              </a:ext>
            </a:extLst>
          </p:cNvPr>
          <p:cNvSpPr txBox="1"/>
          <p:nvPr/>
        </p:nvSpPr>
        <p:spPr>
          <a:xfrm>
            <a:off x="1912677" y="3082750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D6C5B-239B-4139-97F6-83733F1C8CDA}"/>
              </a:ext>
            </a:extLst>
          </p:cNvPr>
          <p:cNvSpPr txBox="1"/>
          <p:nvPr/>
        </p:nvSpPr>
        <p:spPr>
          <a:xfrm>
            <a:off x="910616" y="4932315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0.126</a:t>
            </a:r>
          </a:p>
          <a:p>
            <a:r>
              <a:rPr lang="en-ID" sz="2800" dirty="0"/>
              <a:t>Probability of being patched   : 0.874</a:t>
            </a:r>
          </a:p>
        </p:txBody>
      </p:sp>
    </p:spTree>
    <p:extLst>
      <p:ext uri="{BB962C8B-B14F-4D97-AF65-F5344CB8AC3E}">
        <p14:creationId xmlns:p14="http://schemas.microsoft.com/office/powerpoint/2010/main" val="113700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MEDIUM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3768589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58" y="466578"/>
            <a:ext cx="12308957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D" sz="3200" dirty="0">
                <a:solidFill>
                  <a:schemeClr val="bg1"/>
                </a:solidFill>
              </a:rPr>
              <a:t>INPUT DATA INTO TRANSITION MATRIX (MEDIUM)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711A777-0AB1-4890-B855-045ABAAD9646}"/>
              </a:ext>
            </a:extLst>
          </p:cNvPr>
          <p:cNvSpPr/>
          <p:nvPr/>
        </p:nvSpPr>
        <p:spPr>
          <a:xfrm>
            <a:off x="901995" y="2527340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	[ 0.349		0.651		0		0		0	]</a:t>
            </a:r>
          </a:p>
          <a:p>
            <a:r>
              <a:rPr lang="en-US" dirty="0"/>
              <a:t>	[ 0		   0		0.005		0.195		0.8	]</a:t>
            </a:r>
          </a:p>
          <a:p>
            <a:r>
              <a:rPr lang="en-US" dirty="0"/>
              <a:t>	[ 0		   0		1		0		0	]</a:t>
            </a:r>
          </a:p>
          <a:p>
            <a:r>
              <a:rPr lang="en-US" dirty="0"/>
              <a:t>	[ 0		   0		0.6		0		0.4	]</a:t>
            </a:r>
          </a:p>
          <a:p>
            <a:r>
              <a:rPr lang="en-US" dirty="0"/>
              <a:t>	[ 0		   0		0		0		1	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F49D8-11A7-4AFB-B253-BA90C604B852}"/>
              </a:ext>
            </a:extLst>
          </p:cNvPr>
          <p:cNvSpPr txBox="1"/>
          <p:nvPr/>
        </p:nvSpPr>
        <p:spPr>
          <a:xfrm>
            <a:off x="901995" y="5111556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Powering P to the n (time) and then multiplying against initial </a:t>
            </a:r>
            <a:r>
              <a:rPr lang="en-US" sz="2400" dirty="0" err="1"/>
              <a:t>Probablities</a:t>
            </a:r>
            <a:r>
              <a:rPr lang="en-US" sz="2400" dirty="0"/>
              <a:t> gives </a:t>
            </a:r>
          </a:p>
          <a:p>
            <a:r>
              <a:rPr lang="en-US" sz="2400" dirty="0"/>
              <a:t>the Probabilities of vulnerabilities discovered being Exploited or Patched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6886-4F4E-49B0-AF2D-2C84F871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27" y="4294952"/>
            <a:ext cx="2685950" cy="800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ACFEE-1BE0-4E1E-B755-7D2AEF5323DE}"/>
              </a:ext>
            </a:extLst>
          </p:cNvPr>
          <p:cNvSpPr txBox="1"/>
          <p:nvPr/>
        </p:nvSpPr>
        <p:spPr>
          <a:xfrm>
            <a:off x="901995" y="5879694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D8FBA4-E105-4A59-AEFE-6C74F640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01" y="5879694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BFFBE-F442-4552-9C78-5CECF51C5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75278-A6A2-4557-A2FE-89631EC4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Data</a:t>
            </a:r>
            <a:endParaRPr lang="en-ID" sz="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8BD1-9229-4901-9297-AEF71738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Data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National Vulnerability Database.</a:t>
            </a:r>
          </a:p>
          <a:p>
            <a:r>
              <a:rPr lang="en-US" sz="2000" dirty="0"/>
              <a:t>Data yang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2016 dan 2017.</a:t>
            </a:r>
          </a:p>
          <a:p>
            <a:r>
              <a:rPr lang="en-US" sz="2000" dirty="0"/>
              <a:t>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base score, exploitability score, impact score.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terlampir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98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914162-BD32-4B41-9264-BF0C58B1C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0" y="3292389"/>
            <a:ext cx="9918700" cy="29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126BC8-851C-4DA1-B26E-4CA1C9DC702B}"/>
              </a:ext>
            </a:extLst>
          </p:cNvPr>
          <p:cNvSpPr txBox="1"/>
          <p:nvPr/>
        </p:nvSpPr>
        <p:spPr>
          <a:xfrm>
            <a:off x="763773" y="2310834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D878-746B-415B-B5AE-950F7A37A218}"/>
              </a:ext>
            </a:extLst>
          </p:cNvPr>
          <p:cNvSpPr txBox="1"/>
          <p:nvPr/>
        </p:nvSpPr>
        <p:spPr>
          <a:xfrm>
            <a:off x="747820" y="2775271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66C01F-880C-4572-8210-3DD5D42C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31" y="2362751"/>
            <a:ext cx="1775638" cy="983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2E6E8B-AD15-497B-B1F5-B8D3E2CD7865}"/>
              </a:ext>
            </a:extLst>
          </p:cNvPr>
          <p:cNvSpPr txBox="1"/>
          <p:nvPr/>
        </p:nvSpPr>
        <p:spPr>
          <a:xfrm>
            <a:off x="5233819" y="4300171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D1001948-A1A6-4BA5-988A-57EBD4D6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2" y="3725656"/>
            <a:ext cx="4030413" cy="1356578"/>
          </a:xfrm>
          <a:prstGeom prst="rect">
            <a:avLst/>
          </a:prstGeom>
        </p:spPr>
      </p:pic>
      <p:pic>
        <p:nvPicPr>
          <p:cNvPr id="17" name="Picture 16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537447CC-6601-4D76-AD83-8BEE5AA92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3309" b="68303"/>
          <a:stretch/>
        </p:blipFill>
        <p:spPr>
          <a:xfrm>
            <a:off x="5716772" y="3806548"/>
            <a:ext cx="2889591" cy="1449098"/>
          </a:xfrm>
          <a:prstGeom prst="rect">
            <a:avLst/>
          </a:prstGeom>
        </p:spPr>
      </p:pic>
      <p:pic>
        <p:nvPicPr>
          <p:cNvPr id="19" name="Picture 18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E20241AA-E53C-4CEC-82BD-85AD8396E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34152" r="10168"/>
          <a:stretch/>
        </p:blipFill>
        <p:spPr>
          <a:xfrm>
            <a:off x="8788378" y="3673114"/>
            <a:ext cx="3142757" cy="30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8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52-E78B-4B0A-9D26-6CC51C97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MEDIUM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022D-16B0-40D6-9CBA-5B15FACD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7" y="1901787"/>
            <a:ext cx="552117" cy="706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609B6-5CB1-49CE-9573-673BFEAC1774}"/>
              </a:ext>
            </a:extLst>
          </p:cNvPr>
          <p:cNvSpPr txBox="1"/>
          <p:nvPr/>
        </p:nvSpPr>
        <p:spPr>
          <a:xfrm>
            <a:off x="1980255" y="2294325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FAB19-41E6-42B0-A1C2-80D013E965BB}"/>
              </a:ext>
            </a:extLst>
          </p:cNvPr>
          <p:cNvSpPr txBox="1"/>
          <p:nvPr/>
        </p:nvSpPr>
        <p:spPr>
          <a:xfrm>
            <a:off x="978194" y="4143890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0.122</a:t>
            </a:r>
          </a:p>
          <a:p>
            <a:r>
              <a:rPr lang="en-ID" sz="2800" dirty="0"/>
              <a:t>Probability of being patched   : 0.878</a:t>
            </a:r>
          </a:p>
        </p:txBody>
      </p:sp>
      <p:pic>
        <p:nvPicPr>
          <p:cNvPr id="8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6B378C01-AFA8-4AAD-BBB8-AF747E28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79" y="1798385"/>
            <a:ext cx="5141468" cy="17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12ED74-9727-4E9C-8B37-01D856DE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6" y="2667130"/>
            <a:ext cx="552117" cy="70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6CF74-773D-4696-BBA7-0ABB4269FDAC}"/>
              </a:ext>
            </a:extLst>
          </p:cNvPr>
          <p:cNvSpPr txBox="1"/>
          <p:nvPr/>
        </p:nvSpPr>
        <p:spPr>
          <a:xfrm>
            <a:off x="1528134" y="3059668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5F48C-ECBC-47F2-883F-0689DBAA44A6}"/>
              </a:ext>
            </a:extLst>
          </p:cNvPr>
          <p:cNvSpPr txBox="1"/>
          <p:nvPr/>
        </p:nvSpPr>
        <p:spPr>
          <a:xfrm>
            <a:off x="526073" y="4909233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0.122</a:t>
            </a:r>
          </a:p>
          <a:p>
            <a:r>
              <a:rPr lang="en-ID" sz="2800" dirty="0"/>
              <a:t>Probability of being patched   : 0.878</a:t>
            </a:r>
          </a:p>
        </p:txBody>
      </p:sp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D6C0F761-CE5F-4F44-BE1E-CAD80E23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8" y="2563728"/>
            <a:ext cx="5141468" cy="17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4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HIGH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17026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INPUT DATA INTO TRANSITION MATRIX (HIGH)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05D678-B07C-489D-A237-433AE9557A2F}"/>
              </a:ext>
            </a:extLst>
          </p:cNvPr>
          <p:cNvSpPr/>
          <p:nvPr/>
        </p:nvSpPr>
        <p:spPr>
          <a:xfrm>
            <a:off x="689344" y="2442280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	[ 0.671		0.329		0		0		0	]</a:t>
            </a:r>
          </a:p>
          <a:p>
            <a:r>
              <a:rPr lang="en-US" dirty="0"/>
              <a:t>	[ 0		   0		0.065		0.135		0.8	]</a:t>
            </a:r>
          </a:p>
          <a:p>
            <a:r>
              <a:rPr lang="en-US" dirty="0"/>
              <a:t>	[ 0		   0		1		0		0	]</a:t>
            </a:r>
          </a:p>
          <a:p>
            <a:r>
              <a:rPr lang="en-US" dirty="0"/>
              <a:t>	[ 0		   0		0.6		0		0.4	]</a:t>
            </a:r>
          </a:p>
          <a:p>
            <a:r>
              <a:rPr lang="en-US" dirty="0"/>
              <a:t>	[ 0		   0		0		0		1	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08D6-C2F4-4445-BA40-F5A279B6B986}"/>
              </a:ext>
            </a:extLst>
          </p:cNvPr>
          <p:cNvSpPr txBox="1"/>
          <p:nvPr/>
        </p:nvSpPr>
        <p:spPr>
          <a:xfrm>
            <a:off x="838200" y="4792287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Powering P to the n (time) and then multiplying against initial </a:t>
            </a:r>
            <a:r>
              <a:rPr lang="en-US" sz="2400" dirty="0" err="1"/>
              <a:t>Probablities</a:t>
            </a:r>
            <a:r>
              <a:rPr lang="en-US" sz="2400" dirty="0"/>
              <a:t> gives </a:t>
            </a:r>
          </a:p>
          <a:p>
            <a:r>
              <a:rPr lang="en-US" sz="2400" dirty="0"/>
              <a:t>the Probabilities of vulnerabilities discovered being Exploited or Patched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03086-9B3B-4E26-A4AF-CD6B10E5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32" y="3975683"/>
            <a:ext cx="2685950" cy="800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E755FD-910E-4793-B84D-822522876721}"/>
              </a:ext>
            </a:extLst>
          </p:cNvPr>
          <p:cNvSpPr txBox="1"/>
          <p:nvPr/>
        </p:nvSpPr>
        <p:spPr>
          <a:xfrm>
            <a:off x="838200" y="5560425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F66F9A-4CE3-44E6-8430-60203661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12" y="5706757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04CAE-79A5-4B66-93AB-9225E766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8" y="3429000"/>
            <a:ext cx="11775484" cy="2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2ACCC2-CAB0-4513-BF7F-9DB042D0609D}"/>
              </a:ext>
            </a:extLst>
          </p:cNvPr>
          <p:cNvSpPr txBox="1"/>
          <p:nvPr/>
        </p:nvSpPr>
        <p:spPr>
          <a:xfrm>
            <a:off x="695787" y="2310834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DBC04-7D3E-43EA-BDE6-12F5AB3392FD}"/>
              </a:ext>
            </a:extLst>
          </p:cNvPr>
          <p:cNvSpPr txBox="1"/>
          <p:nvPr/>
        </p:nvSpPr>
        <p:spPr>
          <a:xfrm>
            <a:off x="679834" y="2775271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F0FD8-F267-45CE-9CF8-94D905A5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45" y="2362751"/>
            <a:ext cx="1775638" cy="983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8EEE9-6358-4CDF-A39B-16CF4EB1E2AB}"/>
              </a:ext>
            </a:extLst>
          </p:cNvPr>
          <p:cNvSpPr txBox="1"/>
          <p:nvPr/>
        </p:nvSpPr>
        <p:spPr>
          <a:xfrm>
            <a:off x="5165833" y="4300171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5" name="Picture 14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6E6BB4C1-09F7-4C1E-9EFC-BC920C70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3309" b="68303"/>
          <a:stretch/>
        </p:blipFill>
        <p:spPr>
          <a:xfrm>
            <a:off x="5518716" y="3760288"/>
            <a:ext cx="2889591" cy="1449098"/>
          </a:xfrm>
          <a:prstGeom prst="rect">
            <a:avLst/>
          </a:prstGeom>
        </p:spPr>
      </p:pic>
      <p:pic>
        <p:nvPicPr>
          <p:cNvPr id="17" name="Picture 16" descr="A close up of a keyboard&#10;&#10;Description automatically generated">
            <a:extLst>
              <a:ext uri="{FF2B5EF4-FFF2-40B4-BE49-F238E27FC236}">
                <a16:creationId xmlns:a16="http://schemas.microsoft.com/office/drawing/2014/main" id="{ADDFC7D9-4CD9-4005-BE2E-FC826B475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3721165"/>
            <a:ext cx="4509690" cy="1449097"/>
          </a:xfrm>
          <a:prstGeom prst="rect">
            <a:avLst/>
          </a:prstGeom>
        </p:spPr>
      </p:pic>
      <p:pic>
        <p:nvPicPr>
          <p:cNvPr id="19" name="Picture 18" descr="A close up of a calculator&#10;&#10;Description automatically generated">
            <a:extLst>
              <a:ext uri="{FF2B5EF4-FFF2-40B4-BE49-F238E27FC236}">
                <a16:creationId xmlns:a16="http://schemas.microsoft.com/office/drawing/2014/main" id="{52D4A222-B4E3-41C3-B956-2B2DD8AF25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1"/>
          <a:stretch/>
        </p:blipFill>
        <p:spPr>
          <a:xfrm>
            <a:off x="8658688" y="3345955"/>
            <a:ext cx="3241260" cy="32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4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12ED74-9727-4E9C-8B37-01D856DE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6" y="2667130"/>
            <a:ext cx="552117" cy="70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6CF74-773D-4696-BBA7-0ABB4269FDAC}"/>
              </a:ext>
            </a:extLst>
          </p:cNvPr>
          <p:cNvSpPr txBox="1"/>
          <p:nvPr/>
        </p:nvSpPr>
        <p:spPr>
          <a:xfrm>
            <a:off x="1528134" y="3059668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3" name="Picture 12" descr="A close up of a keyboard&#10;&#10;Description automatically generated">
            <a:extLst>
              <a:ext uri="{FF2B5EF4-FFF2-40B4-BE49-F238E27FC236}">
                <a16:creationId xmlns:a16="http://schemas.microsoft.com/office/drawing/2014/main" id="{29D6DC85-A714-4EA6-9F77-C2B7CA10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4" y="2519785"/>
            <a:ext cx="4509690" cy="1449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09CFCA-2F9D-4B75-80E3-B7F29F36C185}"/>
              </a:ext>
            </a:extLst>
          </p:cNvPr>
          <p:cNvSpPr txBox="1"/>
          <p:nvPr/>
        </p:nvSpPr>
        <p:spPr>
          <a:xfrm>
            <a:off x="744277" y="4670259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0.146</a:t>
            </a:r>
          </a:p>
          <a:p>
            <a:r>
              <a:rPr lang="en-ID" sz="2800" dirty="0"/>
              <a:t>Probability of being patched   : 0.854</a:t>
            </a:r>
          </a:p>
        </p:txBody>
      </p:sp>
    </p:spTree>
    <p:extLst>
      <p:ext uri="{BB962C8B-B14F-4D97-AF65-F5344CB8AC3E}">
        <p14:creationId xmlns:p14="http://schemas.microsoft.com/office/powerpoint/2010/main" val="4259347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195A0-DC5A-4F50-AC6B-13042953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CONCLUSION</a:t>
            </a:r>
            <a:endParaRPr lang="en-ID" sz="3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4059-A2D3-49D4-BF6D-43BEBF0A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sitem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vulnerability dan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diekspoitasi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diperhitungkan</a:t>
            </a:r>
            <a:r>
              <a:rPr lang="en-US" sz="1800" dirty="0"/>
              <a:t> </a:t>
            </a:r>
            <a:r>
              <a:rPr lang="en-US" sz="1800" dirty="0" err="1"/>
              <a:t>berdarkan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Metode</a:t>
            </a:r>
            <a:r>
              <a:rPr lang="en-US" sz="1800" dirty="0"/>
              <a:t> Markovian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transisi</a:t>
            </a:r>
            <a:r>
              <a:rPr lang="en-US" sz="1800" dirty="0"/>
              <a:t> (</a:t>
            </a:r>
            <a:r>
              <a:rPr lang="en-US" sz="1800" dirty="0" err="1"/>
              <a:t>lamda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pPr marL="0" indent="0">
              <a:buNone/>
            </a:pPr>
            <a:endParaRPr lang="en-ID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1D7B9-1FFE-498B-8D86-DD683498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62521"/>
              </p:ext>
            </p:extLst>
          </p:nvPr>
        </p:nvGraphicFramePr>
        <p:xfrm>
          <a:off x="5266114" y="2285541"/>
          <a:ext cx="6592024" cy="25139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5443">
                  <a:extLst>
                    <a:ext uri="{9D8B030D-6E8A-4147-A177-3AD203B41FA5}">
                      <a16:colId xmlns:a16="http://schemas.microsoft.com/office/drawing/2014/main" val="212203057"/>
                    </a:ext>
                  </a:extLst>
                </a:gridCol>
                <a:gridCol w="1947464">
                  <a:extLst>
                    <a:ext uri="{9D8B030D-6E8A-4147-A177-3AD203B41FA5}">
                      <a16:colId xmlns:a16="http://schemas.microsoft.com/office/drawing/2014/main" val="286366823"/>
                    </a:ext>
                  </a:extLst>
                </a:gridCol>
                <a:gridCol w="1947464">
                  <a:extLst>
                    <a:ext uri="{9D8B030D-6E8A-4147-A177-3AD203B41FA5}">
                      <a16:colId xmlns:a16="http://schemas.microsoft.com/office/drawing/2014/main" val="454792226"/>
                    </a:ext>
                  </a:extLst>
                </a:gridCol>
                <a:gridCol w="921653">
                  <a:extLst>
                    <a:ext uri="{9D8B030D-6E8A-4147-A177-3AD203B41FA5}">
                      <a16:colId xmlns:a16="http://schemas.microsoft.com/office/drawing/2014/main" val="2513056313"/>
                    </a:ext>
                  </a:extLst>
                </a:gridCol>
              </a:tblGrid>
              <a:tr h="1019878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Category </a:t>
                      </a:r>
                      <a:endParaRPr lang="en-ID" sz="16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0" cap="all" spc="150">
                          <a:solidFill>
                            <a:schemeClr val="lt1"/>
                          </a:solidFill>
                        </a:rPr>
                        <a:t>Probability of being exploited </a:t>
                      </a: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0" cap="all" spc="150">
                          <a:solidFill>
                            <a:schemeClr val="lt1"/>
                          </a:solidFill>
                        </a:rPr>
                        <a:t>Probability of being patched </a:t>
                      </a: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Sum</a:t>
                      </a:r>
                      <a:endParaRPr lang="en-ID" sz="1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78089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0.126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0.874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50456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0.122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0.878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14306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0.146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0.854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7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5ABF-A63B-44A2-8950-BB07FA9A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Method</a:t>
            </a:r>
            <a:endParaRPr lang="en-ID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A5CB-D20C-496D-9F16-B29C5A41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Markovian.</a:t>
            </a:r>
          </a:p>
          <a:p>
            <a:r>
              <a:rPr lang="en-US" sz="2000" dirty="0" err="1"/>
              <a:t>Berikut</a:t>
            </a:r>
            <a:r>
              <a:rPr lang="en-US" sz="2000" dirty="0"/>
              <a:t> state-</a:t>
            </a:r>
            <a:r>
              <a:rPr lang="en-US" sz="2000" dirty="0" err="1"/>
              <a:t>nya</a:t>
            </a:r>
            <a:r>
              <a:rPr lang="en-US" sz="2000" dirty="0"/>
              <a:t> (Gambar </a:t>
            </a:r>
            <a:r>
              <a:rPr lang="en-US" sz="2000" dirty="0" err="1"/>
              <a:t>disamping</a:t>
            </a:r>
            <a:r>
              <a:rPr lang="en-US" sz="2000" dirty="0"/>
              <a:t>).</a:t>
            </a:r>
          </a:p>
          <a:p>
            <a:endParaRPr lang="en-ID" sz="2000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1E84BDF-9793-4D8F-B32E-0FA98BB3A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"/>
          <a:stretch/>
        </p:blipFill>
        <p:spPr>
          <a:xfrm>
            <a:off x="5297763" y="1238932"/>
            <a:ext cx="6250769" cy="4069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D9158-6EA2-43A0-A736-A771721995BF}"/>
              </a:ext>
            </a:extLst>
          </p:cNvPr>
          <p:cNvSpPr txBox="1"/>
          <p:nvPr/>
        </p:nvSpPr>
        <p:spPr>
          <a:xfrm>
            <a:off x="7135953" y="623392"/>
            <a:ext cx="257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Vulnerability Life Cycle</a:t>
            </a:r>
          </a:p>
        </p:txBody>
      </p:sp>
    </p:spTree>
    <p:extLst>
      <p:ext uri="{BB962C8B-B14F-4D97-AF65-F5344CB8AC3E}">
        <p14:creationId xmlns:p14="http://schemas.microsoft.com/office/powerpoint/2010/main" val="31437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 err="1">
                <a:solidFill>
                  <a:srgbClr val="FFFFFF"/>
                </a:solidFill>
              </a:rPr>
              <a:t>Definisi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>
                <a:solidFill>
                  <a:srgbClr val="FFFFFF"/>
                </a:solidFill>
              </a:rPr>
              <a:t>Setiap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State (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lamda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5048E-4682-41C0-A26D-651D8A64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72" y="2509911"/>
            <a:ext cx="11068733" cy="42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E2D3-94BE-4D2C-A575-79035347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Transisi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Matriks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Markov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7BE46-7073-429B-B991-5CA1AF54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" r="1" b="1"/>
          <a:stretch/>
        </p:blipFill>
        <p:spPr>
          <a:xfrm>
            <a:off x="1737849" y="2509911"/>
            <a:ext cx="8517500" cy="41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99AC-9BCF-4A95-B1C5-A53F4F91F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IMPLEMENTATION</a:t>
            </a:r>
            <a:endParaRPr lang="en-ID" sz="5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Generating Data Process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BE9151-839B-4558-A3D7-A016F38D170A}"/>
              </a:ext>
            </a:extLst>
          </p:cNvPr>
          <p:cNvSpPr txBox="1"/>
          <p:nvPr/>
        </p:nvSpPr>
        <p:spPr>
          <a:xfrm>
            <a:off x="838200" y="2967335"/>
            <a:ext cx="199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JSON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133D2-E984-4E1C-8CB4-3E054F72162B}"/>
              </a:ext>
            </a:extLst>
          </p:cNvPr>
          <p:cNvSpPr txBox="1"/>
          <p:nvPr/>
        </p:nvSpPr>
        <p:spPr>
          <a:xfrm>
            <a:off x="4104234" y="2967334"/>
            <a:ext cx="394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 Data and Convert to 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B83C-59C2-487E-8E5D-3C216281AF3C}"/>
              </a:ext>
            </a:extLst>
          </p:cNvPr>
          <p:cNvSpPr txBox="1"/>
          <p:nvPr/>
        </p:nvSpPr>
        <p:spPr>
          <a:xfrm>
            <a:off x="9322214" y="2967335"/>
            <a:ext cx="179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Analyze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A900A-3F0C-45A2-B398-E9564783A2C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30733" y="3198167"/>
            <a:ext cx="12735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5242A-EAF1-4679-85C4-FD3F9A252BE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048712" y="3198167"/>
            <a:ext cx="127350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Json Data Information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4FC47-5E3D-4C8B-928D-3C434C1D021C}"/>
              </a:ext>
            </a:extLst>
          </p:cNvPr>
          <p:cNvSpPr txBox="1"/>
          <p:nvPr/>
        </p:nvSpPr>
        <p:spPr>
          <a:xfrm>
            <a:off x="763773" y="2456233"/>
            <a:ext cx="518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 Data Inform so many Information.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87D54-B88C-4AB3-BF1E-583E886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3" y="3511952"/>
            <a:ext cx="3916680" cy="18277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7C82F1-9D80-4F04-A512-7BF7C948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47" y="3396907"/>
            <a:ext cx="2393782" cy="173305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758FD0-AFA1-4E1B-9BB9-42913E0C18E6}"/>
              </a:ext>
            </a:extLst>
          </p:cNvPr>
          <p:cNvCxnSpPr>
            <a:cxnSpLocks/>
          </p:cNvCxnSpPr>
          <p:nvPr/>
        </p:nvCxnSpPr>
        <p:spPr>
          <a:xfrm flipV="1">
            <a:off x="4947739" y="3287231"/>
            <a:ext cx="0" cy="18427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2C482C-13F0-4ACF-B003-A9DBFCD50707}"/>
              </a:ext>
            </a:extLst>
          </p:cNvPr>
          <p:cNvCxnSpPr>
            <a:cxnSpLocks/>
          </p:cNvCxnSpPr>
          <p:nvPr/>
        </p:nvCxnSpPr>
        <p:spPr>
          <a:xfrm flipV="1">
            <a:off x="8138761" y="3273179"/>
            <a:ext cx="0" cy="18427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57BCFB-6F6F-457F-A5E7-CD9C7BB0CFF9}"/>
              </a:ext>
            </a:extLst>
          </p:cNvPr>
          <p:cNvSpPr txBox="1"/>
          <p:nvPr/>
        </p:nvSpPr>
        <p:spPr>
          <a:xfrm>
            <a:off x="8312336" y="476063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929F30-CA46-4CA7-ABD2-075CB7D44891}"/>
              </a:ext>
            </a:extLst>
          </p:cNvPr>
          <p:cNvSpPr/>
          <p:nvPr/>
        </p:nvSpPr>
        <p:spPr>
          <a:xfrm>
            <a:off x="2565610" y="59028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But we only need some values to Determine </a:t>
            </a:r>
            <a:r>
              <a:rPr lang="en-US" sz="2400" dirty="0" err="1"/>
              <a:t>Lamda</a:t>
            </a:r>
            <a:r>
              <a:rPr lang="en-US" sz="2400" dirty="0"/>
              <a:t> 1. Then we need to filter the </a:t>
            </a:r>
            <a:r>
              <a:rPr lang="en-US" sz="2400" dirty="0" err="1"/>
              <a:t>datas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0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687</Words>
  <Application>Microsoft Office PowerPoint</Application>
  <PresentationFormat>Widescreen</PresentationFormat>
  <Paragraphs>182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Nonlinear Stochastic Models for Predicting the Exploitability</vt:lpstr>
      <vt:lpstr>Problem</vt:lpstr>
      <vt:lpstr>Data</vt:lpstr>
      <vt:lpstr>Method</vt:lpstr>
      <vt:lpstr>Definisi Setiap State (lamda)</vt:lpstr>
      <vt:lpstr>Transisi Matriks Markov</vt:lpstr>
      <vt:lpstr>IMPLEMENTATION</vt:lpstr>
      <vt:lpstr>Generating Data Process</vt:lpstr>
      <vt:lpstr>Json Data Information</vt:lpstr>
      <vt:lpstr>Filtering Data</vt:lpstr>
      <vt:lpstr>Processing Data Process</vt:lpstr>
      <vt:lpstr>Analyze Data</vt:lpstr>
      <vt:lpstr>Get Lamda 1</vt:lpstr>
      <vt:lpstr>PowerPoint Presentation</vt:lpstr>
      <vt:lpstr>PowerPoint Presentation</vt:lpstr>
      <vt:lpstr>PowerPoint Presentation</vt:lpstr>
      <vt:lpstr>Get Lamda 2</vt:lpstr>
      <vt:lpstr>PowerPoint Presentation</vt:lpstr>
      <vt:lpstr>PowerPoint Presentation</vt:lpstr>
      <vt:lpstr>PowerPoint Presentation</vt:lpstr>
      <vt:lpstr>CALCULATING LAMDA 3</vt:lpstr>
      <vt:lpstr>CALCULATING PROBABILITIES</vt:lpstr>
      <vt:lpstr>LOW</vt:lpstr>
      <vt:lpstr>INPUT DATA INTO TRANSITION MATRIX (LOW)</vt:lpstr>
      <vt:lpstr>CALCULATION FOR LOW</vt:lpstr>
      <vt:lpstr>CALCULATION FOR LOW</vt:lpstr>
      <vt:lpstr>RESULT LOW</vt:lpstr>
      <vt:lpstr>MEDIUM</vt:lpstr>
      <vt:lpstr>INPUT DATA INTO TRANSITION MATRIX (MEDIUM)</vt:lpstr>
      <vt:lpstr>CALCULATION FOR MEDIUM</vt:lpstr>
      <vt:lpstr>CALCULATION FOR MEDIUM</vt:lpstr>
      <vt:lpstr>RESULT MEDIUM</vt:lpstr>
      <vt:lpstr>RESULT MEDIUM</vt:lpstr>
      <vt:lpstr>HIGH</vt:lpstr>
      <vt:lpstr>INPUT DATA INTO TRANSITION MATRIX (HIGH)</vt:lpstr>
      <vt:lpstr>CALCULATION FOR HIGH</vt:lpstr>
      <vt:lpstr>CALCULATION FOR HIGH</vt:lpstr>
      <vt:lpstr>RESULT HIGH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Stochastic Models for Predicting the Exploitability</dc:title>
  <dc:creator>Muhammad Ilham Akbar</dc:creator>
  <cp:lastModifiedBy>Muhammad Ilham Akbar</cp:lastModifiedBy>
  <cp:revision>8</cp:revision>
  <dcterms:created xsi:type="dcterms:W3CDTF">2019-11-24T19:13:26Z</dcterms:created>
  <dcterms:modified xsi:type="dcterms:W3CDTF">2019-11-25T04:50:23Z</dcterms:modified>
</cp:coreProperties>
</file>