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CBC9B24-81AE-129E-4725-188DEB0997D3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71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45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12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822718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057656E-90CD-DFB1-9DB0-FA4992AB74A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24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23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6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29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9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3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4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45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85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11049"/>
            <a:ext cx="9144000" cy="313932"/>
          </a:xfrm>
        </p:spPr>
        <p:txBody>
          <a:bodyPr/>
          <a:lstStyle/>
          <a:p>
            <a:r>
              <a:rPr lang="en-GB" sz="1600" dirty="0"/>
              <a:t>14/02/2024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8F792A-535F-B724-C33D-6C390F100DEB}"/>
              </a:ext>
            </a:extLst>
          </p:cNvPr>
          <p:cNvSpPr/>
          <p:nvPr/>
        </p:nvSpPr>
        <p:spPr>
          <a:xfrm>
            <a:off x="0" y="0"/>
            <a:ext cx="12192000" cy="712269"/>
          </a:xfrm>
          <a:prstGeom prst="rect">
            <a:avLst/>
          </a:prstGeom>
          <a:gradFill flip="none" rotWithShape="1">
            <a:gsLst>
              <a:gs pos="0">
                <a:srgbClr val="376377">
                  <a:tint val="66000"/>
                  <a:satMod val="160000"/>
                </a:srgbClr>
              </a:gs>
              <a:gs pos="50000">
                <a:srgbClr val="376377">
                  <a:tint val="44500"/>
                  <a:satMod val="160000"/>
                </a:srgbClr>
              </a:gs>
              <a:gs pos="100000">
                <a:srgbClr val="376377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B77B15-8C31-1000-168C-05032015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144" y="100087"/>
            <a:ext cx="2685856" cy="51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D7A652-26A7-5667-6794-1A0CD5F5AF57}"/>
              </a:ext>
            </a:extLst>
          </p:cNvPr>
          <p:cNvSpPr/>
          <p:nvPr/>
        </p:nvSpPr>
        <p:spPr>
          <a:xfrm>
            <a:off x="96253" y="818147"/>
            <a:ext cx="1617044" cy="95290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Number of bookings done through the Internet: </a:t>
            </a:r>
          </a:p>
          <a:p>
            <a:pPr algn="ctr"/>
            <a:r>
              <a:rPr lang="en-GB" sz="1200" b="1" dirty="0"/>
              <a:t>88.764%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C4E239-7158-A44B-C04C-11E2C35D804D}"/>
              </a:ext>
            </a:extLst>
          </p:cNvPr>
          <p:cNvSpPr/>
          <p:nvPr/>
        </p:nvSpPr>
        <p:spPr>
          <a:xfrm>
            <a:off x="1894573" y="818147"/>
            <a:ext cx="1617044" cy="8470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Number of bookings done through the Phone Call: </a:t>
            </a:r>
          </a:p>
          <a:p>
            <a:pPr algn="ctr"/>
            <a:r>
              <a:rPr lang="en-GB" sz="1200" b="1" dirty="0"/>
              <a:t>11.236%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3ADA8-4C5C-F42E-FB5C-D2ACD2C1A93B}"/>
              </a:ext>
            </a:extLst>
          </p:cNvPr>
          <p:cNvSpPr/>
          <p:nvPr/>
        </p:nvSpPr>
        <p:spPr>
          <a:xfrm>
            <a:off x="3692893" y="818147"/>
            <a:ext cx="1617044" cy="8470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98.994%</a:t>
            </a:r>
          </a:p>
          <a:p>
            <a:pPr algn="ctr"/>
            <a:r>
              <a:rPr lang="en-GB" dirty="0"/>
              <a:t>Round Trips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19F2DF-956A-4EA2-7EE0-3C393F6E767E}"/>
              </a:ext>
            </a:extLst>
          </p:cNvPr>
          <p:cNvSpPr/>
          <p:nvPr/>
        </p:nvSpPr>
        <p:spPr>
          <a:xfrm>
            <a:off x="5491213" y="818147"/>
            <a:ext cx="1617044" cy="8470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0.774%</a:t>
            </a:r>
          </a:p>
          <a:p>
            <a:pPr algn="ctr"/>
            <a:r>
              <a:rPr lang="en-GB" sz="1600" dirty="0"/>
              <a:t>One- way Trips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430DF6-8991-1FC1-38FD-F625A5E6A4A6}"/>
              </a:ext>
            </a:extLst>
          </p:cNvPr>
          <p:cNvSpPr/>
          <p:nvPr/>
        </p:nvSpPr>
        <p:spPr>
          <a:xfrm>
            <a:off x="7289533" y="818147"/>
            <a:ext cx="1617044" cy="8470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0.232%</a:t>
            </a:r>
          </a:p>
          <a:p>
            <a:pPr algn="ctr"/>
            <a:r>
              <a:rPr lang="en-GB" dirty="0"/>
              <a:t>Circle Trips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5FF0546-21C1-41CD-DF0A-3A55E89C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288" y="818147"/>
            <a:ext cx="3008995" cy="308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46F1D7-166E-71FA-DFEF-5199C781C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852" y="3842106"/>
            <a:ext cx="2853890" cy="301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A4E7050-A992-F3E0-0C23-2364B086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119" y="1771049"/>
            <a:ext cx="3705123" cy="231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B68BF10-C690-21D6-6544-898B07C8D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939" y="4195617"/>
            <a:ext cx="4204638" cy="252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51C515-9126-438A-93CA-DF9704011D3F}"/>
              </a:ext>
            </a:extLst>
          </p:cNvPr>
          <p:cNvSpPr/>
          <p:nvPr/>
        </p:nvSpPr>
        <p:spPr>
          <a:xfrm>
            <a:off x="96252" y="1838425"/>
            <a:ext cx="1617043" cy="8470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Successfully Completed Bookings:</a:t>
            </a:r>
          </a:p>
          <a:p>
            <a:pPr algn="ctr"/>
            <a:r>
              <a:rPr lang="en-GB" sz="1200" b="1" dirty="0"/>
              <a:t>14.956%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60777D-65C1-9C26-6C53-298167E4040C}"/>
              </a:ext>
            </a:extLst>
          </p:cNvPr>
          <p:cNvSpPr/>
          <p:nvPr/>
        </p:nvSpPr>
        <p:spPr>
          <a:xfrm>
            <a:off x="1845341" y="1853675"/>
            <a:ext cx="1617043" cy="8470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Accuracy of Random Forest Model:</a:t>
            </a:r>
          </a:p>
          <a:p>
            <a:pPr algn="ctr"/>
            <a:r>
              <a:rPr lang="en-GB" sz="1200" b="1" dirty="0"/>
              <a:t>86%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CD97CD-6A1C-F2C3-C593-73D3F3AFDF44}"/>
              </a:ext>
            </a:extLst>
          </p:cNvPr>
          <p:cNvSpPr/>
          <p:nvPr/>
        </p:nvSpPr>
        <p:spPr>
          <a:xfrm>
            <a:off x="3511617" y="1838425"/>
            <a:ext cx="1558043" cy="8470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Accuracy of Random Forest Model on Sample data:</a:t>
            </a:r>
          </a:p>
          <a:p>
            <a:pPr algn="ctr"/>
            <a:r>
              <a:rPr lang="en-GB" sz="1200" b="1" dirty="0"/>
              <a:t>50%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3828341-CBEF-1A19-66B5-69AF8C8F3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" y="2768262"/>
            <a:ext cx="4704611" cy="22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A44B7-1C1E-57BA-EBD6-38AEEFEC061F}"/>
              </a:ext>
            </a:extLst>
          </p:cNvPr>
          <p:cNvSpPr txBox="1"/>
          <p:nvPr/>
        </p:nvSpPr>
        <p:spPr>
          <a:xfrm>
            <a:off x="103597" y="5082325"/>
            <a:ext cx="44530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b="1" dirty="0"/>
              <a:t>We are concerned with not predicting the successful bookings correctly. Imbalance dataset drives higher accuracy but it does not accurately predict the successful bookings.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/>
              <a:t>The dataset was balanced with 8k labelled as incomplete bookings and 7k as complete bookings. </a:t>
            </a:r>
          </a:p>
        </p:txBody>
      </p:sp>
    </p:spTree>
    <p:extLst>
      <p:ext uri="{BB962C8B-B14F-4D97-AF65-F5344CB8AC3E}">
        <p14:creationId xmlns:p14="http://schemas.microsoft.com/office/powerpoint/2010/main" val="418682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1611</TotalTime>
  <Words>108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rida shahwar</cp:lastModifiedBy>
  <cp:revision>4</cp:revision>
  <dcterms:created xsi:type="dcterms:W3CDTF">2022-12-06T11:13:27Z</dcterms:created>
  <dcterms:modified xsi:type="dcterms:W3CDTF">2024-02-21T20:23:24Z</dcterms:modified>
</cp:coreProperties>
</file>